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12"/>
  </p:notesMasterIdLst>
  <p:sldIdLst>
    <p:sldId id="257" r:id="rId2"/>
    <p:sldId id="258" r:id="rId3"/>
    <p:sldId id="260" r:id="rId4"/>
    <p:sldId id="268" r:id="rId5"/>
    <p:sldId id="261" r:id="rId6"/>
    <p:sldId id="262" r:id="rId7"/>
    <p:sldId id="263" r:id="rId8"/>
    <p:sldId id="264" r:id="rId9"/>
    <p:sldId id="265" r:id="rId10"/>
    <p:sldId id="267" r:id="rId11"/>
  </p:sldIdLst>
  <p:sldSz cx="12192000" cy="6858000"/>
  <p:notesSz cx="6797675" cy="9926638"/>
  <p:embeddedFontLst>
    <p:embeddedFont>
      <p:font typeface="Adler" panose="020B0604020202020204"/>
      <p:regular r:id="rId13"/>
    </p:embeddedFont>
    <p:embeddedFont>
      <p:font typeface="Amatic SC" panose="00000500000000000000" pitchFamily="2" charset="-79"/>
      <p:regular r:id="rId14"/>
      <p:bold r:id="rId15"/>
    </p:embeddedFont>
    <p:embeddedFont>
      <p:font typeface="Comic Sans MS" panose="030F0702030302020204" pitchFamily="66" charset="0"/>
      <p:regular r:id="rId16"/>
      <p:bold r:id="rId17"/>
      <p:italic r:id="rId18"/>
      <p:boldItalic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66FF"/>
    <a:srgbClr val="E1FFFF"/>
    <a:srgbClr val="FFEFFF"/>
    <a:srgbClr val="E6E5FB"/>
    <a:srgbClr val="CCFFFF"/>
    <a:srgbClr val="FFCCFF"/>
    <a:srgbClr val="CCCC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5131" autoAdjust="0"/>
    <p:restoredTop sz="94269" autoAdjust="0"/>
  </p:normalViewPr>
  <p:slideViewPr>
    <p:cSldViewPr snapToGrid="0">
      <p:cViewPr varScale="1">
        <p:scale>
          <a:sx n="59" d="100"/>
          <a:sy n="59" d="100"/>
        </p:scale>
        <p:origin x="536" y="60"/>
      </p:cViewPr>
      <p:guideLst/>
    </p:cSldViewPr>
  </p:slideViewPr>
  <p:notesTextViewPr>
    <p:cViewPr>
      <p:scale>
        <a:sx n="1" d="1"/>
        <a:sy n="1" d="1"/>
      </p:scale>
      <p:origin x="0" y="0"/>
    </p:cViewPr>
  </p:notesTextViewPr>
  <p:sorterViewPr>
    <p:cViewPr>
      <p:scale>
        <a:sx n="180" d="100"/>
        <a:sy n="1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font" Target="fonts/font6.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font" Target="fonts/font5.fntdata"/><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3.fntdata"/><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5561" tIns="47781" rIns="95561" bIns="47781" rtlCol="0"/>
          <a:lstStyle>
            <a:lvl1pPr algn="l">
              <a:defRPr sz="1300"/>
            </a:lvl1pPr>
          </a:lstStyle>
          <a:p>
            <a:endParaRPr lang="en-GB"/>
          </a:p>
        </p:txBody>
      </p:sp>
      <p:sp>
        <p:nvSpPr>
          <p:cNvPr id="3" name="Date Placeholder 2"/>
          <p:cNvSpPr>
            <a:spLocks noGrp="1"/>
          </p:cNvSpPr>
          <p:nvPr>
            <p:ph type="dt" idx="1"/>
          </p:nvPr>
        </p:nvSpPr>
        <p:spPr>
          <a:xfrm>
            <a:off x="3850442" y="0"/>
            <a:ext cx="2945659" cy="498056"/>
          </a:xfrm>
          <a:prstGeom prst="rect">
            <a:avLst/>
          </a:prstGeom>
        </p:spPr>
        <p:txBody>
          <a:bodyPr vert="horz" lIns="95561" tIns="47781" rIns="95561" bIns="47781" rtlCol="0"/>
          <a:lstStyle>
            <a:lvl1pPr algn="r">
              <a:defRPr sz="1300"/>
            </a:lvl1pPr>
          </a:lstStyle>
          <a:p>
            <a:fld id="{1976DE5F-DF04-4F27-A344-93FB2E432C72}" type="datetimeFigureOut">
              <a:rPr lang="en-GB" smtClean="0"/>
              <a:t>11/09/2026</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5561" tIns="47781" rIns="95561" bIns="47781" rtlCol="0" anchor="ctr"/>
          <a:lstStyle/>
          <a:p>
            <a:endParaRPr lang="en-GB"/>
          </a:p>
        </p:txBody>
      </p:sp>
      <p:sp>
        <p:nvSpPr>
          <p:cNvPr id="5" name="Notes Placeholder 4"/>
          <p:cNvSpPr>
            <a:spLocks noGrp="1"/>
          </p:cNvSpPr>
          <p:nvPr>
            <p:ph type="body" sz="quarter" idx="3"/>
          </p:nvPr>
        </p:nvSpPr>
        <p:spPr>
          <a:xfrm>
            <a:off x="679768" y="4777195"/>
            <a:ext cx="5438140" cy="3908613"/>
          </a:xfrm>
          <a:prstGeom prst="rect">
            <a:avLst/>
          </a:prstGeom>
        </p:spPr>
        <p:txBody>
          <a:bodyPr vert="horz" lIns="95561" tIns="47781" rIns="95561" bIns="4778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5561" tIns="47781" rIns="95561" bIns="47781" rtlCol="0" anchor="b"/>
          <a:lstStyle>
            <a:lvl1pPr algn="l">
              <a:defRPr sz="1300"/>
            </a:lvl1pPr>
          </a:lstStyle>
          <a:p>
            <a:endParaRPr lang="en-GB"/>
          </a:p>
        </p:txBody>
      </p:sp>
      <p:sp>
        <p:nvSpPr>
          <p:cNvPr id="7" name="Slide Number Placeholder 6"/>
          <p:cNvSpPr>
            <a:spLocks noGrp="1"/>
          </p:cNvSpPr>
          <p:nvPr>
            <p:ph type="sldNum" sz="quarter" idx="5"/>
          </p:nvPr>
        </p:nvSpPr>
        <p:spPr>
          <a:xfrm>
            <a:off x="3850442" y="9428584"/>
            <a:ext cx="2945659" cy="498055"/>
          </a:xfrm>
          <a:prstGeom prst="rect">
            <a:avLst/>
          </a:prstGeom>
        </p:spPr>
        <p:txBody>
          <a:bodyPr vert="horz" lIns="95561" tIns="47781" rIns="95561" bIns="47781" rtlCol="0" anchor="b"/>
          <a:lstStyle>
            <a:lvl1pPr algn="r">
              <a:defRPr sz="1300"/>
            </a:lvl1pPr>
          </a:lstStyle>
          <a:p>
            <a:fld id="{4FEE44C5-FA99-4680-9B86-B28965A57CB9}" type="slidenum">
              <a:rPr lang="en-GB" smtClean="0"/>
              <a:t>‹#›</a:t>
            </a:fld>
            <a:endParaRPr lang="en-GB"/>
          </a:p>
        </p:txBody>
      </p:sp>
    </p:spTree>
    <p:extLst>
      <p:ext uri="{BB962C8B-B14F-4D97-AF65-F5344CB8AC3E}">
        <p14:creationId xmlns:p14="http://schemas.microsoft.com/office/powerpoint/2010/main" val="637770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FEE44C5-FA99-4680-9B86-B28965A57CB9}" type="slidenum">
              <a:rPr lang="en-GB" smtClean="0"/>
              <a:t>1</a:t>
            </a:fld>
            <a:endParaRPr lang="en-GB"/>
          </a:p>
        </p:txBody>
      </p:sp>
    </p:spTree>
    <p:extLst>
      <p:ext uri="{BB962C8B-B14F-4D97-AF65-F5344CB8AC3E}">
        <p14:creationId xmlns:p14="http://schemas.microsoft.com/office/powerpoint/2010/main" val="31591694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FEE44C5-FA99-4680-9B86-B28965A57CB9}" type="slidenum">
              <a:rPr lang="en-GB" smtClean="0"/>
              <a:t>3</a:t>
            </a:fld>
            <a:endParaRPr lang="en-GB"/>
          </a:p>
        </p:txBody>
      </p:sp>
    </p:spTree>
    <p:extLst>
      <p:ext uri="{BB962C8B-B14F-4D97-AF65-F5344CB8AC3E}">
        <p14:creationId xmlns:p14="http://schemas.microsoft.com/office/powerpoint/2010/main" val="22907624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FEE44C5-FA99-4680-9B86-B28965A57CB9}" type="slidenum">
              <a:rPr lang="en-GB" smtClean="0"/>
              <a:t>4</a:t>
            </a:fld>
            <a:endParaRPr lang="en-GB"/>
          </a:p>
        </p:txBody>
      </p:sp>
    </p:spTree>
    <p:extLst>
      <p:ext uri="{BB962C8B-B14F-4D97-AF65-F5344CB8AC3E}">
        <p14:creationId xmlns:p14="http://schemas.microsoft.com/office/powerpoint/2010/main" val="17841336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9D2F32-7798-4564-8282-CAE11DB41BB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D07FADDA-4B94-4A2E-88D3-B6613E9EC8A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ED899993-D5C4-4B50-B5A5-730EB644A32E}"/>
              </a:ext>
            </a:extLst>
          </p:cNvPr>
          <p:cNvSpPr>
            <a:spLocks noGrp="1"/>
          </p:cNvSpPr>
          <p:nvPr>
            <p:ph type="dt" sz="half" idx="10"/>
          </p:nvPr>
        </p:nvSpPr>
        <p:spPr/>
        <p:txBody>
          <a:bodyPr/>
          <a:lstStyle/>
          <a:p>
            <a:fld id="{CDC55D41-4AB0-4312-A420-B20A1BDF5A76}" type="datetimeFigureOut">
              <a:rPr lang="en-GB" smtClean="0"/>
              <a:t>11/09/2026</a:t>
            </a:fld>
            <a:endParaRPr lang="en-GB"/>
          </a:p>
        </p:txBody>
      </p:sp>
      <p:sp>
        <p:nvSpPr>
          <p:cNvPr id="5" name="Footer Placeholder 4">
            <a:extLst>
              <a:ext uri="{FF2B5EF4-FFF2-40B4-BE49-F238E27FC236}">
                <a16:creationId xmlns:a16="http://schemas.microsoft.com/office/drawing/2014/main" id="{B9F30A0B-5D12-454A-BA41-C1BF4AAFC21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3165155-854B-4718-BE7A-D5248F348195}"/>
              </a:ext>
            </a:extLst>
          </p:cNvPr>
          <p:cNvSpPr>
            <a:spLocks noGrp="1"/>
          </p:cNvSpPr>
          <p:nvPr>
            <p:ph type="sldNum" sz="quarter" idx="12"/>
          </p:nvPr>
        </p:nvSpPr>
        <p:spPr/>
        <p:txBody>
          <a:bodyPr/>
          <a:lstStyle/>
          <a:p>
            <a:fld id="{42094630-06F6-4001-8D85-14896106F147}" type="slidenum">
              <a:rPr lang="en-GB" smtClean="0"/>
              <a:t>‹#›</a:t>
            </a:fld>
            <a:endParaRPr lang="en-GB"/>
          </a:p>
        </p:txBody>
      </p:sp>
    </p:spTree>
    <p:extLst>
      <p:ext uri="{BB962C8B-B14F-4D97-AF65-F5344CB8AC3E}">
        <p14:creationId xmlns:p14="http://schemas.microsoft.com/office/powerpoint/2010/main" val="35494409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9DE126-D9F1-414E-A524-ABCDBD29184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FE0B3AB-A0C1-476D-A37A-35CFFDD164D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B652B75-FE02-4D01-BAAE-DA345F51DA44}"/>
              </a:ext>
            </a:extLst>
          </p:cNvPr>
          <p:cNvSpPr>
            <a:spLocks noGrp="1"/>
          </p:cNvSpPr>
          <p:nvPr>
            <p:ph type="dt" sz="half" idx="10"/>
          </p:nvPr>
        </p:nvSpPr>
        <p:spPr/>
        <p:txBody>
          <a:bodyPr/>
          <a:lstStyle/>
          <a:p>
            <a:fld id="{CDC55D41-4AB0-4312-A420-B20A1BDF5A76}" type="datetimeFigureOut">
              <a:rPr lang="en-GB" smtClean="0"/>
              <a:t>11/09/2026</a:t>
            </a:fld>
            <a:endParaRPr lang="en-GB"/>
          </a:p>
        </p:txBody>
      </p:sp>
      <p:sp>
        <p:nvSpPr>
          <p:cNvPr id="5" name="Footer Placeholder 4">
            <a:extLst>
              <a:ext uri="{FF2B5EF4-FFF2-40B4-BE49-F238E27FC236}">
                <a16:creationId xmlns:a16="http://schemas.microsoft.com/office/drawing/2014/main" id="{B59F2088-0B61-49AD-8AEF-34A45B4AC57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2C3F0FC-BDDB-4AE2-A261-3FC192508922}"/>
              </a:ext>
            </a:extLst>
          </p:cNvPr>
          <p:cNvSpPr>
            <a:spLocks noGrp="1"/>
          </p:cNvSpPr>
          <p:nvPr>
            <p:ph type="sldNum" sz="quarter" idx="12"/>
          </p:nvPr>
        </p:nvSpPr>
        <p:spPr/>
        <p:txBody>
          <a:bodyPr/>
          <a:lstStyle/>
          <a:p>
            <a:fld id="{42094630-06F6-4001-8D85-14896106F147}" type="slidenum">
              <a:rPr lang="en-GB" smtClean="0"/>
              <a:t>‹#›</a:t>
            </a:fld>
            <a:endParaRPr lang="en-GB"/>
          </a:p>
        </p:txBody>
      </p:sp>
    </p:spTree>
    <p:extLst>
      <p:ext uri="{BB962C8B-B14F-4D97-AF65-F5344CB8AC3E}">
        <p14:creationId xmlns:p14="http://schemas.microsoft.com/office/powerpoint/2010/main" val="40019260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0D398B-46A2-4C16-8E6B-3FCAD4E6863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D77762F7-FA5F-4E83-9E1A-482AE2657F8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7B532D0-13FB-4D1F-834C-C4E5B5C94855}"/>
              </a:ext>
            </a:extLst>
          </p:cNvPr>
          <p:cNvSpPr>
            <a:spLocks noGrp="1"/>
          </p:cNvSpPr>
          <p:nvPr>
            <p:ph type="dt" sz="half" idx="10"/>
          </p:nvPr>
        </p:nvSpPr>
        <p:spPr/>
        <p:txBody>
          <a:bodyPr/>
          <a:lstStyle/>
          <a:p>
            <a:fld id="{CDC55D41-4AB0-4312-A420-B20A1BDF5A76}" type="datetimeFigureOut">
              <a:rPr lang="en-GB" smtClean="0"/>
              <a:t>11/09/2026</a:t>
            </a:fld>
            <a:endParaRPr lang="en-GB"/>
          </a:p>
        </p:txBody>
      </p:sp>
      <p:sp>
        <p:nvSpPr>
          <p:cNvPr id="5" name="Footer Placeholder 4">
            <a:extLst>
              <a:ext uri="{FF2B5EF4-FFF2-40B4-BE49-F238E27FC236}">
                <a16:creationId xmlns:a16="http://schemas.microsoft.com/office/drawing/2014/main" id="{4F19A6C8-0BB6-4E19-A634-62B3449DCF4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261B6A6-140B-4F75-8410-CE1F5EBDA324}"/>
              </a:ext>
            </a:extLst>
          </p:cNvPr>
          <p:cNvSpPr>
            <a:spLocks noGrp="1"/>
          </p:cNvSpPr>
          <p:nvPr>
            <p:ph type="sldNum" sz="quarter" idx="12"/>
          </p:nvPr>
        </p:nvSpPr>
        <p:spPr/>
        <p:txBody>
          <a:bodyPr/>
          <a:lstStyle/>
          <a:p>
            <a:fld id="{42094630-06F6-4001-8D85-14896106F147}" type="slidenum">
              <a:rPr lang="en-GB" smtClean="0"/>
              <a:t>‹#›</a:t>
            </a:fld>
            <a:endParaRPr lang="en-GB"/>
          </a:p>
        </p:txBody>
      </p:sp>
    </p:spTree>
    <p:extLst>
      <p:ext uri="{BB962C8B-B14F-4D97-AF65-F5344CB8AC3E}">
        <p14:creationId xmlns:p14="http://schemas.microsoft.com/office/powerpoint/2010/main" val="7915635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B6127A-B3F6-45DF-B6A9-93108D4406A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88957FE-B6C1-4774-BFC8-D389935FFA0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3FDE26C5-36C2-409F-B5D1-6422B0F02CF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F1E25DC-CAE7-4F04-9FB3-9AC40781257D}"/>
              </a:ext>
            </a:extLst>
          </p:cNvPr>
          <p:cNvSpPr>
            <a:spLocks noGrp="1"/>
          </p:cNvSpPr>
          <p:nvPr>
            <p:ph type="dt" sz="half" idx="10"/>
          </p:nvPr>
        </p:nvSpPr>
        <p:spPr/>
        <p:txBody>
          <a:bodyPr/>
          <a:lstStyle/>
          <a:p>
            <a:fld id="{CDC55D41-4AB0-4312-A420-B20A1BDF5A76}" type="datetimeFigureOut">
              <a:rPr lang="en-GB" smtClean="0"/>
              <a:t>11/09/2026</a:t>
            </a:fld>
            <a:endParaRPr lang="en-GB"/>
          </a:p>
        </p:txBody>
      </p:sp>
      <p:sp>
        <p:nvSpPr>
          <p:cNvPr id="6" name="Footer Placeholder 5">
            <a:extLst>
              <a:ext uri="{FF2B5EF4-FFF2-40B4-BE49-F238E27FC236}">
                <a16:creationId xmlns:a16="http://schemas.microsoft.com/office/drawing/2014/main" id="{2DC6E613-CFD3-4890-B8D3-320F5168962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50F7CA2-861E-4933-A1AD-07BBE3195208}"/>
              </a:ext>
            </a:extLst>
          </p:cNvPr>
          <p:cNvSpPr>
            <a:spLocks noGrp="1"/>
          </p:cNvSpPr>
          <p:nvPr>
            <p:ph type="sldNum" sz="quarter" idx="12"/>
          </p:nvPr>
        </p:nvSpPr>
        <p:spPr/>
        <p:txBody>
          <a:bodyPr/>
          <a:lstStyle/>
          <a:p>
            <a:fld id="{42094630-06F6-4001-8D85-14896106F147}" type="slidenum">
              <a:rPr lang="en-GB" smtClean="0"/>
              <a:t>‹#›</a:t>
            </a:fld>
            <a:endParaRPr lang="en-GB"/>
          </a:p>
        </p:txBody>
      </p:sp>
    </p:spTree>
    <p:extLst>
      <p:ext uri="{BB962C8B-B14F-4D97-AF65-F5344CB8AC3E}">
        <p14:creationId xmlns:p14="http://schemas.microsoft.com/office/powerpoint/2010/main" val="30076133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4DD187-1F7F-4953-BE9D-AB85015AA53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F29CF6E-BAB7-464D-8A88-2314BC18E76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FEF2B6E-D889-4256-B447-2C5B5E8CDBC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4412A75A-DDDC-489C-917E-3349A738867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60BD1E8-501E-44B9-BF08-9A5F01F9ACE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29B7424F-EADF-428D-A783-A628D2E60555}"/>
              </a:ext>
            </a:extLst>
          </p:cNvPr>
          <p:cNvSpPr>
            <a:spLocks noGrp="1"/>
          </p:cNvSpPr>
          <p:nvPr>
            <p:ph type="dt" sz="half" idx="10"/>
          </p:nvPr>
        </p:nvSpPr>
        <p:spPr/>
        <p:txBody>
          <a:bodyPr/>
          <a:lstStyle/>
          <a:p>
            <a:fld id="{CDC55D41-4AB0-4312-A420-B20A1BDF5A76}" type="datetimeFigureOut">
              <a:rPr lang="en-GB" smtClean="0"/>
              <a:t>11/09/2026</a:t>
            </a:fld>
            <a:endParaRPr lang="en-GB"/>
          </a:p>
        </p:txBody>
      </p:sp>
      <p:sp>
        <p:nvSpPr>
          <p:cNvPr id="8" name="Footer Placeholder 7">
            <a:extLst>
              <a:ext uri="{FF2B5EF4-FFF2-40B4-BE49-F238E27FC236}">
                <a16:creationId xmlns:a16="http://schemas.microsoft.com/office/drawing/2014/main" id="{A29B5C68-FA0E-4128-B07C-54C96E28EE7B}"/>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7C4496B9-4598-4794-9016-8BDFC6BA0F66}"/>
              </a:ext>
            </a:extLst>
          </p:cNvPr>
          <p:cNvSpPr>
            <a:spLocks noGrp="1"/>
          </p:cNvSpPr>
          <p:nvPr>
            <p:ph type="sldNum" sz="quarter" idx="12"/>
          </p:nvPr>
        </p:nvSpPr>
        <p:spPr/>
        <p:txBody>
          <a:bodyPr/>
          <a:lstStyle/>
          <a:p>
            <a:fld id="{42094630-06F6-4001-8D85-14896106F147}" type="slidenum">
              <a:rPr lang="en-GB" smtClean="0"/>
              <a:t>‹#›</a:t>
            </a:fld>
            <a:endParaRPr lang="en-GB"/>
          </a:p>
        </p:txBody>
      </p:sp>
    </p:spTree>
    <p:extLst>
      <p:ext uri="{BB962C8B-B14F-4D97-AF65-F5344CB8AC3E}">
        <p14:creationId xmlns:p14="http://schemas.microsoft.com/office/powerpoint/2010/main" val="30964339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FD3793-06C6-4B90-ABCF-779B174050DD}"/>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BB08F566-D2E1-4886-B215-095A4D1979E8}"/>
              </a:ext>
            </a:extLst>
          </p:cNvPr>
          <p:cNvSpPr>
            <a:spLocks noGrp="1"/>
          </p:cNvSpPr>
          <p:nvPr>
            <p:ph type="dt" sz="half" idx="10"/>
          </p:nvPr>
        </p:nvSpPr>
        <p:spPr/>
        <p:txBody>
          <a:bodyPr/>
          <a:lstStyle/>
          <a:p>
            <a:fld id="{CDC55D41-4AB0-4312-A420-B20A1BDF5A76}" type="datetimeFigureOut">
              <a:rPr lang="en-GB" smtClean="0"/>
              <a:t>11/09/2026</a:t>
            </a:fld>
            <a:endParaRPr lang="en-GB"/>
          </a:p>
        </p:txBody>
      </p:sp>
      <p:sp>
        <p:nvSpPr>
          <p:cNvPr id="4" name="Footer Placeholder 3">
            <a:extLst>
              <a:ext uri="{FF2B5EF4-FFF2-40B4-BE49-F238E27FC236}">
                <a16:creationId xmlns:a16="http://schemas.microsoft.com/office/drawing/2014/main" id="{8810A379-04BE-4DC4-ABFC-A59A8BFBB7F2}"/>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3DECCF29-89B7-40E4-B623-82A21A34D64F}"/>
              </a:ext>
            </a:extLst>
          </p:cNvPr>
          <p:cNvSpPr>
            <a:spLocks noGrp="1"/>
          </p:cNvSpPr>
          <p:nvPr>
            <p:ph type="sldNum" sz="quarter" idx="12"/>
          </p:nvPr>
        </p:nvSpPr>
        <p:spPr/>
        <p:txBody>
          <a:bodyPr/>
          <a:lstStyle/>
          <a:p>
            <a:fld id="{42094630-06F6-4001-8D85-14896106F147}" type="slidenum">
              <a:rPr lang="en-GB" smtClean="0"/>
              <a:t>‹#›</a:t>
            </a:fld>
            <a:endParaRPr lang="en-GB"/>
          </a:p>
        </p:txBody>
      </p:sp>
    </p:spTree>
    <p:extLst>
      <p:ext uri="{BB962C8B-B14F-4D97-AF65-F5344CB8AC3E}">
        <p14:creationId xmlns:p14="http://schemas.microsoft.com/office/powerpoint/2010/main" val="11802232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B4CE185-F1AC-41D0-BF69-66ADCC0C2E51}"/>
              </a:ext>
            </a:extLst>
          </p:cNvPr>
          <p:cNvSpPr>
            <a:spLocks noGrp="1"/>
          </p:cNvSpPr>
          <p:nvPr>
            <p:ph type="dt" sz="half" idx="10"/>
          </p:nvPr>
        </p:nvSpPr>
        <p:spPr/>
        <p:txBody>
          <a:bodyPr/>
          <a:lstStyle/>
          <a:p>
            <a:fld id="{CDC55D41-4AB0-4312-A420-B20A1BDF5A76}" type="datetimeFigureOut">
              <a:rPr lang="en-GB" smtClean="0"/>
              <a:t>11/09/2026</a:t>
            </a:fld>
            <a:endParaRPr lang="en-GB"/>
          </a:p>
        </p:txBody>
      </p:sp>
      <p:sp>
        <p:nvSpPr>
          <p:cNvPr id="3" name="Footer Placeholder 2">
            <a:extLst>
              <a:ext uri="{FF2B5EF4-FFF2-40B4-BE49-F238E27FC236}">
                <a16:creationId xmlns:a16="http://schemas.microsoft.com/office/drawing/2014/main" id="{3006861C-BBFA-473E-83CD-C2233D5901F1}"/>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4B8C15F4-34EC-47C8-913F-6039A82C8554}"/>
              </a:ext>
            </a:extLst>
          </p:cNvPr>
          <p:cNvSpPr>
            <a:spLocks noGrp="1"/>
          </p:cNvSpPr>
          <p:nvPr>
            <p:ph type="sldNum" sz="quarter" idx="12"/>
          </p:nvPr>
        </p:nvSpPr>
        <p:spPr/>
        <p:txBody>
          <a:bodyPr/>
          <a:lstStyle/>
          <a:p>
            <a:fld id="{42094630-06F6-4001-8D85-14896106F147}" type="slidenum">
              <a:rPr lang="en-GB" smtClean="0"/>
              <a:t>‹#›</a:t>
            </a:fld>
            <a:endParaRPr lang="en-GB"/>
          </a:p>
        </p:txBody>
      </p:sp>
    </p:spTree>
    <p:extLst>
      <p:ext uri="{BB962C8B-B14F-4D97-AF65-F5344CB8AC3E}">
        <p14:creationId xmlns:p14="http://schemas.microsoft.com/office/powerpoint/2010/main" val="9614914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E197E3-D5BE-484A-BD27-CA1374AB162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562EA664-8C45-4A31-9788-2451EFADBBF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504B2003-15C2-4980-A916-9ABD2CE448F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8314548-D2BF-40DD-BA45-E212ACDA14FD}"/>
              </a:ext>
            </a:extLst>
          </p:cNvPr>
          <p:cNvSpPr>
            <a:spLocks noGrp="1"/>
          </p:cNvSpPr>
          <p:nvPr>
            <p:ph type="dt" sz="half" idx="10"/>
          </p:nvPr>
        </p:nvSpPr>
        <p:spPr/>
        <p:txBody>
          <a:bodyPr/>
          <a:lstStyle/>
          <a:p>
            <a:fld id="{CDC55D41-4AB0-4312-A420-B20A1BDF5A76}" type="datetimeFigureOut">
              <a:rPr lang="en-GB" smtClean="0"/>
              <a:t>11/09/2026</a:t>
            </a:fld>
            <a:endParaRPr lang="en-GB"/>
          </a:p>
        </p:txBody>
      </p:sp>
      <p:sp>
        <p:nvSpPr>
          <p:cNvPr id="6" name="Footer Placeholder 5">
            <a:extLst>
              <a:ext uri="{FF2B5EF4-FFF2-40B4-BE49-F238E27FC236}">
                <a16:creationId xmlns:a16="http://schemas.microsoft.com/office/drawing/2014/main" id="{F1B764E1-94CC-42BD-8D0C-1CC02C56B3E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411CDF1-17F6-4A79-9851-851A95D76B68}"/>
              </a:ext>
            </a:extLst>
          </p:cNvPr>
          <p:cNvSpPr>
            <a:spLocks noGrp="1"/>
          </p:cNvSpPr>
          <p:nvPr>
            <p:ph type="sldNum" sz="quarter" idx="12"/>
          </p:nvPr>
        </p:nvSpPr>
        <p:spPr/>
        <p:txBody>
          <a:bodyPr/>
          <a:lstStyle/>
          <a:p>
            <a:fld id="{42094630-06F6-4001-8D85-14896106F147}" type="slidenum">
              <a:rPr lang="en-GB" smtClean="0"/>
              <a:t>‹#›</a:t>
            </a:fld>
            <a:endParaRPr lang="en-GB"/>
          </a:p>
        </p:txBody>
      </p:sp>
    </p:spTree>
    <p:extLst>
      <p:ext uri="{BB962C8B-B14F-4D97-AF65-F5344CB8AC3E}">
        <p14:creationId xmlns:p14="http://schemas.microsoft.com/office/powerpoint/2010/main" val="25302750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743B49-50C4-4073-BA14-A1326DC535B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3887FDE0-B490-49A2-B142-ED137E8845D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0E506A47-D125-47BC-A712-F4BDEAC214F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1AF8B02-0071-49C3-9832-BEC185F78F47}"/>
              </a:ext>
            </a:extLst>
          </p:cNvPr>
          <p:cNvSpPr>
            <a:spLocks noGrp="1"/>
          </p:cNvSpPr>
          <p:nvPr>
            <p:ph type="dt" sz="half" idx="10"/>
          </p:nvPr>
        </p:nvSpPr>
        <p:spPr/>
        <p:txBody>
          <a:bodyPr/>
          <a:lstStyle/>
          <a:p>
            <a:fld id="{CDC55D41-4AB0-4312-A420-B20A1BDF5A76}" type="datetimeFigureOut">
              <a:rPr lang="en-GB" smtClean="0"/>
              <a:t>11/09/2026</a:t>
            </a:fld>
            <a:endParaRPr lang="en-GB"/>
          </a:p>
        </p:txBody>
      </p:sp>
      <p:sp>
        <p:nvSpPr>
          <p:cNvPr id="6" name="Footer Placeholder 5">
            <a:extLst>
              <a:ext uri="{FF2B5EF4-FFF2-40B4-BE49-F238E27FC236}">
                <a16:creationId xmlns:a16="http://schemas.microsoft.com/office/drawing/2014/main" id="{1F4E4F1B-2ED6-4021-9074-0CDAC1C185E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2F18865-2331-42D4-9583-FC687C77FB23}"/>
              </a:ext>
            </a:extLst>
          </p:cNvPr>
          <p:cNvSpPr>
            <a:spLocks noGrp="1"/>
          </p:cNvSpPr>
          <p:nvPr>
            <p:ph type="sldNum" sz="quarter" idx="12"/>
          </p:nvPr>
        </p:nvSpPr>
        <p:spPr/>
        <p:txBody>
          <a:bodyPr/>
          <a:lstStyle/>
          <a:p>
            <a:fld id="{42094630-06F6-4001-8D85-14896106F147}" type="slidenum">
              <a:rPr lang="en-GB" smtClean="0"/>
              <a:t>‹#›</a:t>
            </a:fld>
            <a:endParaRPr lang="en-GB"/>
          </a:p>
        </p:txBody>
      </p:sp>
    </p:spTree>
    <p:extLst>
      <p:ext uri="{BB962C8B-B14F-4D97-AF65-F5344CB8AC3E}">
        <p14:creationId xmlns:p14="http://schemas.microsoft.com/office/powerpoint/2010/main" val="27752416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B71855-7101-46C1-9608-C11FD928FEB9}"/>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9DF746A-1AB9-44D6-91C2-4E1D3687A8F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90BE011-5903-490B-A6BB-4B7649794106}"/>
              </a:ext>
            </a:extLst>
          </p:cNvPr>
          <p:cNvSpPr>
            <a:spLocks noGrp="1"/>
          </p:cNvSpPr>
          <p:nvPr>
            <p:ph type="dt" sz="half" idx="10"/>
          </p:nvPr>
        </p:nvSpPr>
        <p:spPr/>
        <p:txBody>
          <a:bodyPr/>
          <a:lstStyle/>
          <a:p>
            <a:fld id="{CDC55D41-4AB0-4312-A420-B20A1BDF5A76}" type="datetimeFigureOut">
              <a:rPr lang="en-GB" smtClean="0"/>
              <a:t>11/09/2026</a:t>
            </a:fld>
            <a:endParaRPr lang="en-GB"/>
          </a:p>
        </p:txBody>
      </p:sp>
      <p:sp>
        <p:nvSpPr>
          <p:cNvPr id="5" name="Footer Placeholder 4">
            <a:extLst>
              <a:ext uri="{FF2B5EF4-FFF2-40B4-BE49-F238E27FC236}">
                <a16:creationId xmlns:a16="http://schemas.microsoft.com/office/drawing/2014/main" id="{9512082B-37B0-4E5A-9D06-029444C7069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0C7AA1B-FE0D-4371-B5E5-C3DF0BDB8421}"/>
              </a:ext>
            </a:extLst>
          </p:cNvPr>
          <p:cNvSpPr>
            <a:spLocks noGrp="1"/>
          </p:cNvSpPr>
          <p:nvPr>
            <p:ph type="sldNum" sz="quarter" idx="12"/>
          </p:nvPr>
        </p:nvSpPr>
        <p:spPr/>
        <p:txBody>
          <a:bodyPr/>
          <a:lstStyle/>
          <a:p>
            <a:fld id="{42094630-06F6-4001-8D85-14896106F147}" type="slidenum">
              <a:rPr lang="en-GB" smtClean="0"/>
              <a:t>‹#›</a:t>
            </a:fld>
            <a:endParaRPr lang="en-GB"/>
          </a:p>
        </p:txBody>
      </p:sp>
    </p:spTree>
    <p:extLst>
      <p:ext uri="{BB962C8B-B14F-4D97-AF65-F5344CB8AC3E}">
        <p14:creationId xmlns:p14="http://schemas.microsoft.com/office/powerpoint/2010/main" val="41133523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78D34B2-98C7-49C8-89D4-2CFFA92890E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A3B59C2-E893-4D04-BE77-20443A92495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4C2D4FD-8342-49A1-8FF9-E2EB2145CE83}"/>
              </a:ext>
            </a:extLst>
          </p:cNvPr>
          <p:cNvSpPr>
            <a:spLocks noGrp="1"/>
          </p:cNvSpPr>
          <p:nvPr>
            <p:ph type="dt" sz="half" idx="10"/>
          </p:nvPr>
        </p:nvSpPr>
        <p:spPr/>
        <p:txBody>
          <a:bodyPr/>
          <a:lstStyle/>
          <a:p>
            <a:fld id="{CDC55D41-4AB0-4312-A420-B20A1BDF5A76}" type="datetimeFigureOut">
              <a:rPr lang="en-GB" smtClean="0"/>
              <a:t>11/09/2026</a:t>
            </a:fld>
            <a:endParaRPr lang="en-GB"/>
          </a:p>
        </p:txBody>
      </p:sp>
      <p:sp>
        <p:nvSpPr>
          <p:cNvPr id="5" name="Footer Placeholder 4">
            <a:extLst>
              <a:ext uri="{FF2B5EF4-FFF2-40B4-BE49-F238E27FC236}">
                <a16:creationId xmlns:a16="http://schemas.microsoft.com/office/drawing/2014/main" id="{41B038CE-C8C9-4860-8A69-E9405313658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A2ED7DD-8F41-4D1D-9D69-BF631CEA6AC0}"/>
              </a:ext>
            </a:extLst>
          </p:cNvPr>
          <p:cNvSpPr>
            <a:spLocks noGrp="1"/>
          </p:cNvSpPr>
          <p:nvPr>
            <p:ph type="sldNum" sz="quarter" idx="12"/>
          </p:nvPr>
        </p:nvSpPr>
        <p:spPr/>
        <p:txBody>
          <a:bodyPr/>
          <a:lstStyle/>
          <a:p>
            <a:fld id="{42094630-06F6-4001-8D85-14896106F147}" type="slidenum">
              <a:rPr lang="en-GB" smtClean="0"/>
              <a:t>‹#›</a:t>
            </a:fld>
            <a:endParaRPr lang="en-GB"/>
          </a:p>
        </p:txBody>
      </p:sp>
    </p:spTree>
    <p:extLst>
      <p:ext uri="{BB962C8B-B14F-4D97-AF65-F5344CB8AC3E}">
        <p14:creationId xmlns:p14="http://schemas.microsoft.com/office/powerpoint/2010/main" val="16900977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66298A6-0EC2-43B7-AB67-33EA504CBB1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89D6075-F7C7-4CA2-874F-9183FC42B52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92C6367-BED6-41DC-89F6-C2AB3128A95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DC55D41-4AB0-4312-A420-B20A1BDF5A76}" type="datetimeFigureOut">
              <a:rPr lang="en-GB" smtClean="0"/>
              <a:t>11/09/2026</a:t>
            </a:fld>
            <a:endParaRPr lang="en-GB"/>
          </a:p>
        </p:txBody>
      </p:sp>
      <p:sp>
        <p:nvSpPr>
          <p:cNvPr id="5" name="Footer Placeholder 4">
            <a:extLst>
              <a:ext uri="{FF2B5EF4-FFF2-40B4-BE49-F238E27FC236}">
                <a16:creationId xmlns:a16="http://schemas.microsoft.com/office/drawing/2014/main" id="{9A01189D-DEFD-4D06-83E8-FAE720313A2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96F245F4-DE9A-4E43-879E-EAABD86BA7B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2094630-06F6-4001-8D85-14896106F147}" type="slidenum">
              <a:rPr lang="en-GB" smtClean="0"/>
              <a:t>‹#›</a:t>
            </a:fld>
            <a:endParaRPr lang="en-GB"/>
          </a:p>
        </p:txBody>
      </p:sp>
    </p:spTree>
    <p:extLst>
      <p:ext uri="{BB962C8B-B14F-4D97-AF65-F5344CB8AC3E}">
        <p14:creationId xmlns:p14="http://schemas.microsoft.com/office/powerpoint/2010/main" val="10750802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microsoft.com/office/2007/relationships/hdphoto" Target="../media/hdphoto2.wdp"/><Relationship Id="rId7" Type="http://schemas.openxmlformats.org/officeDocument/2006/relationships/image" Target="../media/image5.png"/><Relationship Id="rId2" Type="http://schemas.openxmlformats.org/officeDocument/2006/relationships/image" Target="../media/image12.png"/><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7.png"/><Relationship Id="rId7" Type="http://schemas.microsoft.com/office/2007/relationships/hdphoto" Target="../media/hdphoto3.wdp"/><Relationship Id="rId2" Type="http://schemas.openxmlformats.org/officeDocument/2006/relationships/image" Target="../media/image16.png"/><Relationship Id="rId1" Type="http://schemas.openxmlformats.org/officeDocument/2006/relationships/slideLayout" Target="../slideLayouts/slideLayout1.xml"/><Relationship Id="rId6" Type="http://schemas.openxmlformats.org/officeDocument/2006/relationships/image" Target="../media/image20.png"/><Relationship Id="rId5" Type="http://schemas.openxmlformats.org/officeDocument/2006/relationships/image" Target="../media/image19.png"/><Relationship Id="rId10" Type="http://schemas.openxmlformats.org/officeDocument/2006/relationships/image" Target="../media/image5.png"/><Relationship Id="rId4" Type="http://schemas.openxmlformats.org/officeDocument/2006/relationships/image" Target="../media/image18.png"/><Relationship Id="rId9"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3FE212D-BFC9-4D6B-BB25-2170A4F1783E}"/>
              </a:ext>
            </a:extLst>
          </p:cNvPr>
          <p:cNvSpPr txBox="1">
            <a:spLocks/>
          </p:cNvSpPr>
          <p:nvPr/>
        </p:nvSpPr>
        <p:spPr>
          <a:xfrm>
            <a:off x="838200" y="-729843"/>
            <a:ext cx="10515600"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400" dirty="0">
                <a:latin typeface="Comic Sans MS" panose="030F0702030302020204" pitchFamily="66" charset="0"/>
                <a:cs typeface="Amatic SC" panose="00000500000000000000" pitchFamily="2" charset="-79"/>
              </a:rPr>
              <a:t>St Joseph’s EYFS Long Term Plan 26-27 (Reception- Stage 5-6) </a:t>
            </a:r>
            <a:endParaRPr lang="en-GB" sz="1400" dirty="0">
              <a:latin typeface="Comic Sans MS" panose="030F0702030302020204" pitchFamily="66" charset="0"/>
              <a:cs typeface="Amatic SC" panose="00000500000000000000" pitchFamily="2" charset="-79"/>
            </a:endParaRPr>
          </a:p>
        </p:txBody>
      </p:sp>
      <p:graphicFrame>
        <p:nvGraphicFramePr>
          <p:cNvPr id="3" name="Table 4">
            <a:extLst>
              <a:ext uri="{FF2B5EF4-FFF2-40B4-BE49-F238E27FC236}">
                <a16:creationId xmlns:a16="http://schemas.microsoft.com/office/drawing/2014/main" id="{C309D6EC-D8CA-42E0-9877-E82797564D7C}"/>
              </a:ext>
            </a:extLst>
          </p:cNvPr>
          <p:cNvGraphicFramePr>
            <a:graphicFrameLocks noGrp="1"/>
          </p:cNvGraphicFramePr>
          <p:nvPr>
            <p:extLst>
              <p:ext uri="{D42A27DB-BD31-4B8C-83A1-F6EECF244321}">
                <p14:modId xmlns:p14="http://schemas.microsoft.com/office/powerpoint/2010/main" val="289105908"/>
              </p:ext>
            </p:extLst>
          </p:nvPr>
        </p:nvGraphicFramePr>
        <p:xfrm>
          <a:off x="363893" y="648701"/>
          <a:ext cx="11694614" cy="4663521"/>
        </p:xfrm>
        <a:graphic>
          <a:graphicData uri="http://schemas.openxmlformats.org/drawingml/2006/table">
            <a:tbl>
              <a:tblPr firstRow="1" bandRow="1">
                <a:tableStyleId>{5C22544A-7EE6-4342-B048-85BDC9FD1C3A}</a:tableStyleId>
              </a:tblPr>
              <a:tblGrid>
                <a:gridCol w="1520408">
                  <a:extLst>
                    <a:ext uri="{9D8B030D-6E8A-4147-A177-3AD203B41FA5}">
                      <a16:colId xmlns:a16="http://schemas.microsoft.com/office/drawing/2014/main" val="385991600"/>
                    </a:ext>
                  </a:extLst>
                </a:gridCol>
                <a:gridCol w="1831138">
                  <a:extLst>
                    <a:ext uri="{9D8B030D-6E8A-4147-A177-3AD203B41FA5}">
                      <a16:colId xmlns:a16="http://schemas.microsoft.com/office/drawing/2014/main" val="2865123548"/>
                    </a:ext>
                  </a:extLst>
                </a:gridCol>
                <a:gridCol w="1915351">
                  <a:extLst>
                    <a:ext uri="{9D8B030D-6E8A-4147-A177-3AD203B41FA5}">
                      <a16:colId xmlns:a16="http://schemas.microsoft.com/office/drawing/2014/main" val="872926247"/>
                    </a:ext>
                  </a:extLst>
                </a:gridCol>
                <a:gridCol w="1540988">
                  <a:extLst>
                    <a:ext uri="{9D8B030D-6E8A-4147-A177-3AD203B41FA5}">
                      <a16:colId xmlns:a16="http://schemas.microsoft.com/office/drawing/2014/main" val="1315738151"/>
                    </a:ext>
                  </a:extLst>
                </a:gridCol>
                <a:gridCol w="1628049">
                  <a:extLst>
                    <a:ext uri="{9D8B030D-6E8A-4147-A177-3AD203B41FA5}">
                      <a16:colId xmlns:a16="http://schemas.microsoft.com/office/drawing/2014/main" val="2709165749"/>
                    </a:ext>
                  </a:extLst>
                </a:gridCol>
                <a:gridCol w="1619343">
                  <a:extLst>
                    <a:ext uri="{9D8B030D-6E8A-4147-A177-3AD203B41FA5}">
                      <a16:colId xmlns:a16="http://schemas.microsoft.com/office/drawing/2014/main" val="2335150482"/>
                    </a:ext>
                  </a:extLst>
                </a:gridCol>
                <a:gridCol w="1639337">
                  <a:extLst>
                    <a:ext uri="{9D8B030D-6E8A-4147-A177-3AD203B41FA5}">
                      <a16:colId xmlns:a16="http://schemas.microsoft.com/office/drawing/2014/main" val="4046203905"/>
                    </a:ext>
                  </a:extLst>
                </a:gridCol>
              </a:tblGrid>
              <a:tr h="436898">
                <a:tc>
                  <a:txBody>
                    <a:bodyPr/>
                    <a:lstStyle/>
                    <a:p>
                      <a:pPr algn="ctr"/>
                      <a:endParaRPr lang="en-GB"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000" dirty="0">
                          <a:solidFill>
                            <a:schemeClr val="bg1">
                              <a:lumMod val="50000"/>
                            </a:schemeClr>
                          </a:solidFill>
                          <a:latin typeface="Comic Sans MS" panose="030F0702030302020204" pitchFamily="66" charset="0"/>
                          <a:cs typeface="Amatic SC" panose="00000500000000000000" pitchFamily="2" charset="-79"/>
                        </a:rPr>
                        <a:t>Autumn 1</a:t>
                      </a:r>
                      <a:endParaRPr lang="en-GB" sz="1000" dirty="0">
                        <a:solidFill>
                          <a:schemeClr val="bg1">
                            <a:lumMod val="50000"/>
                          </a:schemeClr>
                        </a:solidFill>
                        <a:latin typeface="Comic Sans MS" panose="030F0702030302020204" pitchFamily="66" charset="0"/>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dirty="0">
                          <a:solidFill>
                            <a:schemeClr val="bg1">
                              <a:lumMod val="50000"/>
                            </a:schemeClr>
                          </a:solidFill>
                          <a:latin typeface="Comic Sans MS" panose="030F0702030302020204" pitchFamily="66" charset="0"/>
                          <a:cs typeface="Amatic SC" panose="00000500000000000000" pitchFamily="2" charset="-79"/>
                        </a:rPr>
                        <a:t>Autumn 2</a:t>
                      </a:r>
                      <a:endParaRPr lang="en-GB" sz="1000" dirty="0">
                        <a:solidFill>
                          <a:schemeClr val="bg1">
                            <a:lumMod val="50000"/>
                          </a:schemeClr>
                        </a:solidFill>
                        <a:latin typeface="Comic Sans MS" panose="030F0702030302020204" pitchFamily="66" charset="0"/>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algn="ctr"/>
                      <a:r>
                        <a:rPr lang="en-US" sz="1000" dirty="0">
                          <a:solidFill>
                            <a:schemeClr val="bg1">
                              <a:lumMod val="50000"/>
                            </a:schemeClr>
                          </a:solidFill>
                          <a:latin typeface="Comic Sans MS" panose="030F0702030302020204" pitchFamily="66" charset="0"/>
                          <a:cs typeface="Amatic SC" panose="00000500000000000000" pitchFamily="2" charset="-79"/>
                        </a:rPr>
                        <a:t>Spring 1</a:t>
                      </a:r>
                      <a:endParaRPr lang="en-GB" sz="1000" dirty="0">
                        <a:solidFill>
                          <a:schemeClr val="bg1">
                            <a:lumMod val="50000"/>
                          </a:schemeClr>
                        </a:solidFill>
                        <a:latin typeface="Comic Sans MS" panose="030F0702030302020204" pitchFamily="66" charset="0"/>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algn="ctr"/>
                      <a:r>
                        <a:rPr lang="en-US" sz="1000" dirty="0">
                          <a:solidFill>
                            <a:schemeClr val="bg1">
                              <a:lumMod val="50000"/>
                            </a:schemeClr>
                          </a:solidFill>
                          <a:latin typeface="Comic Sans MS" panose="030F0702030302020204" pitchFamily="66" charset="0"/>
                          <a:cs typeface="Amatic SC" panose="00000500000000000000" pitchFamily="2" charset="-79"/>
                        </a:rPr>
                        <a:t>Spring 2</a:t>
                      </a:r>
                      <a:endParaRPr lang="en-GB" sz="1000" dirty="0">
                        <a:solidFill>
                          <a:schemeClr val="bg1">
                            <a:lumMod val="50000"/>
                          </a:schemeClr>
                        </a:solidFill>
                        <a:latin typeface="Comic Sans MS" panose="030F0702030302020204" pitchFamily="66" charset="0"/>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algn="ctr"/>
                      <a:r>
                        <a:rPr lang="en-US" sz="1000" dirty="0">
                          <a:solidFill>
                            <a:schemeClr val="bg1">
                              <a:lumMod val="50000"/>
                            </a:schemeClr>
                          </a:solidFill>
                          <a:latin typeface="Comic Sans MS" panose="030F0702030302020204" pitchFamily="66" charset="0"/>
                          <a:cs typeface="Amatic SC" panose="00000500000000000000" pitchFamily="2" charset="-79"/>
                        </a:rPr>
                        <a:t>Summer 1</a:t>
                      </a:r>
                      <a:endParaRPr lang="en-GB" sz="1000" dirty="0">
                        <a:solidFill>
                          <a:schemeClr val="bg1">
                            <a:lumMod val="50000"/>
                          </a:schemeClr>
                        </a:solidFill>
                        <a:latin typeface="Comic Sans MS" panose="030F0702030302020204" pitchFamily="66" charset="0"/>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a:txBody>
                    <a:bodyPr/>
                    <a:lstStyle/>
                    <a:p>
                      <a:pPr algn="ctr"/>
                      <a:r>
                        <a:rPr lang="en-US" sz="1000" dirty="0">
                          <a:solidFill>
                            <a:schemeClr val="bg1">
                              <a:lumMod val="50000"/>
                            </a:schemeClr>
                          </a:solidFill>
                          <a:latin typeface="Comic Sans MS" panose="030F0702030302020204" pitchFamily="66" charset="0"/>
                          <a:cs typeface="Amatic SC" panose="00000500000000000000" pitchFamily="2" charset="-79"/>
                        </a:rPr>
                        <a:t>Summer 2</a:t>
                      </a:r>
                      <a:endParaRPr lang="en-GB" sz="1000" dirty="0">
                        <a:solidFill>
                          <a:schemeClr val="bg1">
                            <a:lumMod val="50000"/>
                          </a:schemeClr>
                        </a:solidFill>
                        <a:latin typeface="Comic Sans MS" panose="030F0702030302020204" pitchFamily="66" charset="0"/>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extLst>
                  <a:ext uri="{0D108BD9-81ED-4DB2-BD59-A6C34878D82A}">
                    <a16:rowId xmlns:a16="http://schemas.microsoft.com/office/drawing/2014/main" val="1913285939"/>
                  </a:ext>
                </a:extLst>
              </a:tr>
              <a:tr h="2525348">
                <a:tc>
                  <a:txBody>
                    <a:bodyPr/>
                    <a:lstStyle/>
                    <a:p>
                      <a:pPr algn="ctr"/>
                      <a:r>
                        <a:rPr lang="en-US" sz="900" b="0" dirty="0">
                          <a:latin typeface="Comic Sans MS" panose="030F0702030302020204" pitchFamily="66" charset="0"/>
                          <a:cs typeface="Amatic SC" panose="00000500000000000000" pitchFamily="2" charset="-79"/>
                        </a:rPr>
                        <a:t>General Themes</a:t>
                      </a:r>
                    </a:p>
                    <a:p>
                      <a:pPr algn="ctr"/>
                      <a:r>
                        <a:rPr lang="en-US" sz="900" b="0" dirty="0">
                          <a:latin typeface="Comic Sans MS" panose="030F0702030302020204" pitchFamily="66" charset="0"/>
                          <a:cs typeface="Amatic SC" panose="00000500000000000000" pitchFamily="2" charset="-79"/>
                        </a:rPr>
                        <a:t> </a:t>
                      </a:r>
                    </a:p>
                    <a:p>
                      <a:pPr algn="ctr"/>
                      <a:endParaRPr lang="en-US" sz="900" b="0" dirty="0">
                        <a:latin typeface="Comic Sans MS" panose="030F0702030302020204" pitchFamily="66" charset="0"/>
                        <a:cs typeface="Amatic SC" panose="00000500000000000000" pitchFamily="2" charset="-79"/>
                      </a:endParaRPr>
                    </a:p>
                    <a:p>
                      <a:pPr algn="ctr"/>
                      <a:endParaRPr lang="en-US" sz="900" b="0" dirty="0">
                        <a:latin typeface="Comic Sans MS" panose="030F0702030302020204" pitchFamily="66" charset="0"/>
                        <a:cs typeface="Amatic SC" panose="00000500000000000000" pitchFamily="2" charset="-79"/>
                      </a:endParaRPr>
                    </a:p>
                    <a:p>
                      <a:pPr algn="ctr"/>
                      <a:r>
                        <a:rPr lang="en-US" sz="900" b="1" dirty="0">
                          <a:latin typeface="Comic Sans MS" panose="030F0702030302020204" pitchFamily="66" charset="0"/>
                          <a:cs typeface="Amatic SC" panose="00000500000000000000" pitchFamily="2" charset="-79"/>
                        </a:rPr>
                        <a:t>NB: </a:t>
                      </a:r>
                      <a:r>
                        <a:rPr lang="en-US" sz="900" b="1" i="1" dirty="0">
                          <a:latin typeface="Comic Sans MS" panose="030F0702030302020204" pitchFamily="66" charset="0"/>
                          <a:cs typeface="Amatic SC" panose="00000500000000000000" pitchFamily="2" charset="-79"/>
                        </a:rPr>
                        <a:t>These themes may be adapted at various points to allow for children’s interests to flow through the provision  </a:t>
                      </a:r>
                    </a:p>
                    <a:p>
                      <a:pPr algn="ctr"/>
                      <a:r>
                        <a:rPr lang="en-US" sz="900" b="1" i="1" dirty="0">
                          <a:solidFill>
                            <a:srgbClr val="7030A0"/>
                          </a:solidFill>
                          <a:latin typeface="Comic Sans MS" panose="030F0702030302020204" pitchFamily="66" charset="0"/>
                          <a:cs typeface="Amatic SC" panose="00000500000000000000" pitchFamily="2" charset="-79"/>
                        </a:rPr>
                        <a:t>WELL-BEING  &amp; Involvement</a:t>
                      </a:r>
                      <a:endParaRPr lang="en-GB" sz="900" b="1" i="1" dirty="0">
                        <a:solidFill>
                          <a:srgbClr val="7030A0"/>
                        </a:solidFill>
                        <a:latin typeface="Comic Sans MS" panose="030F0702030302020204" pitchFamily="66" charset="0"/>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900" dirty="0" err="1">
                          <a:solidFill>
                            <a:schemeClr val="tx1"/>
                          </a:solidFill>
                          <a:latin typeface="Comic Sans MS" panose="030F0702030302020204" pitchFamily="66" charset="0"/>
                          <a:cs typeface="Amatic SC" panose="00000500000000000000" pitchFamily="2" charset="-79"/>
                        </a:rPr>
                        <a:t>Colour</a:t>
                      </a:r>
                      <a:r>
                        <a:rPr lang="en-US" sz="900" dirty="0">
                          <a:solidFill>
                            <a:schemeClr val="tx1"/>
                          </a:solidFill>
                          <a:latin typeface="Comic Sans MS" panose="030F0702030302020204" pitchFamily="66" charset="0"/>
                          <a:cs typeface="Amatic SC" panose="00000500000000000000" pitchFamily="2" charset="-79"/>
                        </a:rPr>
                        <a:t> </a:t>
                      </a:r>
                    </a:p>
                    <a:p>
                      <a:pPr algn="ctr"/>
                      <a:endParaRPr lang="en-US" sz="900" dirty="0">
                        <a:solidFill>
                          <a:schemeClr val="tx1"/>
                        </a:solidFill>
                        <a:latin typeface="Comic Sans MS" panose="030F0702030302020204" pitchFamily="66" charset="0"/>
                        <a:cs typeface="Amatic SC" panose="00000500000000000000" pitchFamily="2" charset="-79"/>
                      </a:endParaRPr>
                    </a:p>
                    <a:p>
                      <a:pPr algn="ctr"/>
                      <a:r>
                        <a:rPr lang="en-US" sz="900" dirty="0">
                          <a:solidFill>
                            <a:schemeClr val="tx1"/>
                          </a:solidFill>
                          <a:latin typeface="Comic Sans MS" panose="030F0702030302020204" pitchFamily="66" charset="0"/>
                          <a:cs typeface="Amatic SC" panose="00000500000000000000" pitchFamily="2" charset="-79"/>
                        </a:rPr>
                        <a:t>The </a:t>
                      </a:r>
                      <a:r>
                        <a:rPr lang="en-US" sz="900" dirty="0" err="1">
                          <a:solidFill>
                            <a:schemeClr val="tx1"/>
                          </a:solidFill>
                          <a:latin typeface="Comic Sans MS" panose="030F0702030302020204" pitchFamily="66" charset="0"/>
                          <a:cs typeface="Amatic SC" panose="00000500000000000000" pitchFamily="2" charset="-79"/>
                        </a:rPr>
                        <a:t>Colour</a:t>
                      </a:r>
                      <a:r>
                        <a:rPr lang="en-US" sz="900" dirty="0">
                          <a:solidFill>
                            <a:schemeClr val="tx1"/>
                          </a:solidFill>
                          <a:latin typeface="Comic Sans MS" panose="030F0702030302020204" pitchFamily="66" charset="0"/>
                          <a:cs typeface="Amatic SC" panose="00000500000000000000" pitchFamily="2" charset="-79"/>
                        </a:rPr>
                        <a:t> Monster </a:t>
                      </a:r>
                    </a:p>
                    <a:p>
                      <a:pPr algn="ctr"/>
                      <a:endParaRPr lang="en-US" sz="900" dirty="0">
                        <a:solidFill>
                          <a:schemeClr val="tx1"/>
                        </a:solidFill>
                        <a:latin typeface="Comic Sans MS" panose="030F0702030302020204" pitchFamily="66" charset="0"/>
                        <a:cs typeface="Amatic SC" panose="00000500000000000000" pitchFamily="2" charset="-79"/>
                      </a:endParaRPr>
                    </a:p>
                    <a:p>
                      <a:pPr algn="ctr"/>
                      <a:r>
                        <a:rPr lang="en-US" sz="900" dirty="0">
                          <a:solidFill>
                            <a:schemeClr val="tx1"/>
                          </a:solidFill>
                          <a:latin typeface="Comic Sans MS" panose="030F0702030302020204" pitchFamily="66" charset="0"/>
                          <a:cs typeface="Amatic SC" panose="00000500000000000000" pitchFamily="2" charset="-79"/>
                        </a:rPr>
                        <a:t>The </a:t>
                      </a:r>
                      <a:r>
                        <a:rPr lang="en-US" sz="900" dirty="0" err="1">
                          <a:solidFill>
                            <a:schemeClr val="tx1"/>
                          </a:solidFill>
                          <a:latin typeface="Comic Sans MS" panose="030F0702030302020204" pitchFamily="66" charset="0"/>
                          <a:cs typeface="Amatic SC" panose="00000500000000000000" pitchFamily="2" charset="-79"/>
                        </a:rPr>
                        <a:t>Colour</a:t>
                      </a:r>
                      <a:r>
                        <a:rPr lang="en-US" sz="900" dirty="0">
                          <a:solidFill>
                            <a:schemeClr val="tx1"/>
                          </a:solidFill>
                          <a:latin typeface="Comic Sans MS" panose="030F0702030302020204" pitchFamily="66" charset="0"/>
                          <a:cs typeface="Amatic SC" panose="00000500000000000000" pitchFamily="2" charset="-79"/>
                        </a:rPr>
                        <a:t> Monster goes to School</a:t>
                      </a:r>
                    </a:p>
                    <a:p>
                      <a:pPr algn="ctr"/>
                      <a:endParaRPr lang="en-US" sz="900" dirty="0">
                        <a:solidFill>
                          <a:schemeClr val="tx1"/>
                        </a:solidFill>
                        <a:latin typeface="Comic Sans MS" panose="030F0702030302020204" pitchFamily="66" charset="0"/>
                        <a:cs typeface="Amatic SC" panose="00000500000000000000" pitchFamily="2" charset="-79"/>
                      </a:endParaRPr>
                    </a:p>
                    <a:p>
                      <a:pPr algn="ctr"/>
                      <a:r>
                        <a:rPr lang="en-US" sz="900" dirty="0">
                          <a:solidFill>
                            <a:schemeClr val="tx1"/>
                          </a:solidFill>
                          <a:latin typeface="Comic Sans MS" panose="030F0702030302020204" pitchFamily="66" charset="0"/>
                          <a:cs typeface="Amatic SC" panose="00000500000000000000" pitchFamily="2" charset="-79"/>
                        </a:rPr>
                        <a:t>Elmer</a:t>
                      </a:r>
                    </a:p>
                    <a:p>
                      <a:pPr algn="ctr"/>
                      <a:r>
                        <a:rPr lang="en-US" sz="900">
                          <a:solidFill>
                            <a:schemeClr val="tx1"/>
                          </a:solidFill>
                          <a:latin typeface="Comic Sans MS" panose="030F0702030302020204" pitchFamily="66" charset="0"/>
                          <a:cs typeface="Amatic SC" panose="00000500000000000000" pitchFamily="2" charset="-79"/>
                        </a:rPr>
                        <a:t>  </a:t>
                      </a:r>
                      <a:endParaRPr lang="en-US" sz="900" dirty="0">
                        <a:solidFill>
                          <a:schemeClr val="tx1"/>
                        </a:solidFill>
                        <a:latin typeface="Comic Sans MS" panose="030F0702030302020204" pitchFamily="66" charset="0"/>
                        <a:cs typeface="Amatic SC" panose="00000500000000000000" pitchFamily="2" charset="-79"/>
                      </a:endParaRPr>
                    </a:p>
                    <a:p>
                      <a:pPr algn="ctr"/>
                      <a:r>
                        <a:rPr lang="en-US" sz="900" dirty="0">
                          <a:solidFill>
                            <a:schemeClr val="tx1"/>
                          </a:solidFill>
                          <a:latin typeface="Comic Sans MS" panose="030F0702030302020204" pitchFamily="66" charset="0"/>
                          <a:cs typeface="Amatic SC" panose="00000500000000000000" pitchFamily="2" charset="-79"/>
                        </a:rPr>
                        <a:t>The Enormous Turnip (Harvest)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dirty="0">
                          <a:solidFill>
                            <a:schemeClr val="tx1"/>
                          </a:solidFill>
                          <a:latin typeface="Comic Sans MS" panose="030F0702030302020204" pitchFamily="66" charset="0"/>
                          <a:cs typeface="Amatic SC" panose="00000500000000000000" pitchFamily="2" charset="-79"/>
                        </a:rPr>
                        <a:t>Celebrations</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900" dirty="0">
                        <a:solidFill>
                          <a:schemeClr val="tx1"/>
                        </a:solidFill>
                        <a:latin typeface="Comic Sans MS" panose="030F0702030302020204" pitchFamily="66" charset="0"/>
                        <a:cs typeface="Amatic SC" panose="00000500000000000000" pitchFamily="2"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900" dirty="0">
                        <a:solidFill>
                          <a:schemeClr val="tx1"/>
                        </a:solidFill>
                        <a:latin typeface="Comic Sans MS" panose="030F0702030302020204" pitchFamily="66" charset="0"/>
                        <a:cs typeface="Amatic SC" panose="00000500000000000000" pitchFamily="2"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900">
                          <a:solidFill>
                            <a:schemeClr val="tx1"/>
                          </a:solidFill>
                          <a:latin typeface="Comic Sans MS" panose="030F0702030302020204" pitchFamily="66" charset="0"/>
                          <a:cs typeface="Amatic SC" panose="00000500000000000000" pitchFamily="2" charset="-79"/>
                        </a:rPr>
                        <a:t> </a:t>
                      </a:r>
                      <a:r>
                        <a:rPr lang="en-US" sz="900" dirty="0">
                          <a:solidFill>
                            <a:schemeClr val="tx1"/>
                          </a:solidFill>
                          <a:latin typeface="Comic Sans MS" panose="030F0702030302020204" pitchFamily="66" charset="0"/>
                          <a:cs typeface="Amatic SC" panose="00000500000000000000" pitchFamily="2" charset="-79"/>
                        </a:rPr>
                        <a:t>The Story of Hannukah </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900" dirty="0">
                        <a:solidFill>
                          <a:schemeClr val="tx1"/>
                        </a:solidFill>
                        <a:latin typeface="Comic Sans MS" panose="030F0702030302020204" pitchFamily="66" charset="0"/>
                        <a:cs typeface="Amatic SC" panose="00000500000000000000" pitchFamily="2"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900" dirty="0">
                          <a:solidFill>
                            <a:schemeClr val="tx1"/>
                          </a:solidFill>
                          <a:latin typeface="Comic Sans MS" panose="030F0702030302020204" pitchFamily="66" charset="0"/>
                          <a:cs typeface="Amatic SC" panose="00000500000000000000" pitchFamily="2" charset="-79"/>
                        </a:rPr>
                        <a:t>The Gingerbread Man</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900" dirty="0">
                          <a:solidFill>
                            <a:schemeClr val="tx1"/>
                          </a:solidFill>
                          <a:latin typeface="Comic Sans MS" panose="030F0702030302020204" pitchFamily="66" charset="0"/>
                          <a:cs typeface="Amatic SC" panose="00000500000000000000" pitchFamily="2" charset="-79"/>
                        </a:rPr>
                        <a:t> </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900" dirty="0">
                        <a:solidFill>
                          <a:schemeClr val="tx1"/>
                        </a:solidFill>
                        <a:latin typeface="Comic Sans MS" panose="030F0702030302020204" pitchFamily="66" charset="0"/>
                        <a:cs typeface="Amatic SC" panose="00000500000000000000" pitchFamily="2"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900" dirty="0">
                          <a:solidFill>
                            <a:schemeClr val="tx1"/>
                          </a:solidFill>
                          <a:latin typeface="Comic Sans MS" panose="030F0702030302020204" pitchFamily="66" charset="0"/>
                          <a:cs typeface="Amatic SC" panose="00000500000000000000" pitchFamily="2" charset="-79"/>
                        </a:rPr>
                        <a:t>The Christmas Story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900" dirty="0">
                          <a:solidFill>
                            <a:schemeClr val="tx1"/>
                          </a:solidFill>
                          <a:latin typeface="Comic Sans MS" panose="030F0702030302020204" pitchFamily="66" charset="0"/>
                          <a:cs typeface="Amatic SC" panose="00000500000000000000" pitchFamily="2" charset="-79"/>
                        </a:rPr>
                        <a:t> (RE)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algn="ctr"/>
                      <a:r>
                        <a:rPr lang="en-US" sz="900" dirty="0">
                          <a:solidFill>
                            <a:schemeClr val="tx1"/>
                          </a:solidFill>
                          <a:latin typeface="Comic Sans MS" panose="030F0702030302020204" pitchFamily="66" charset="0"/>
                          <a:cs typeface="Amatic SC" panose="00000500000000000000" pitchFamily="2" charset="-79"/>
                        </a:rPr>
                        <a:t>Amazing Animals around the world  </a:t>
                      </a:r>
                    </a:p>
                    <a:p>
                      <a:pPr algn="ctr"/>
                      <a:endParaRPr lang="en-US" sz="900" dirty="0">
                        <a:solidFill>
                          <a:schemeClr val="tx1"/>
                        </a:solidFill>
                        <a:latin typeface="Comic Sans MS" panose="030F0702030302020204" pitchFamily="66" charset="0"/>
                        <a:cs typeface="Amatic SC" panose="00000500000000000000" pitchFamily="2" charset="-79"/>
                      </a:endParaRPr>
                    </a:p>
                    <a:p>
                      <a:pPr algn="ctr"/>
                      <a:endParaRPr lang="en-US" sz="900" dirty="0">
                        <a:solidFill>
                          <a:schemeClr val="tx1"/>
                        </a:solidFill>
                        <a:latin typeface="Comic Sans MS" panose="030F0702030302020204" pitchFamily="66" charset="0"/>
                        <a:cs typeface="Amatic SC" panose="00000500000000000000" pitchFamily="2" charset="-79"/>
                      </a:endParaRPr>
                    </a:p>
                    <a:p>
                      <a:pPr algn="ctr"/>
                      <a:r>
                        <a:rPr lang="en-US" sz="900" dirty="0">
                          <a:solidFill>
                            <a:schemeClr val="tx1"/>
                          </a:solidFill>
                          <a:latin typeface="Comic Sans MS" panose="030F0702030302020204" pitchFamily="66" charset="0"/>
                          <a:cs typeface="Amatic SC" panose="00000500000000000000" pitchFamily="2" charset="-79"/>
                        </a:rPr>
                        <a:t>Owl Babies </a:t>
                      </a:r>
                    </a:p>
                    <a:p>
                      <a:pPr algn="ctr"/>
                      <a:endParaRPr lang="en-US" sz="900" dirty="0">
                        <a:solidFill>
                          <a:schemeClr val="tx1"/>
                        </a:solidFill>
                        <a:latin typeface="Comic Sans MS" panose="030F0702030302020204" pitchFamily="66" charset="0"/>
                        <a:cs typeface="Amatic SC" panose="00000500000000000000" pitchFamily="2" charset="-79"/>
                      </a:endParaRPr>
                    </a:p>
                    <a:p>
                      <a:pPr algn="ctr"/>
                      <a:r>
                        <a:rPr lang="en-US" sz="900" dirty="0">
                          <a:solidFill>
                            <a:schemeClr val="tx1"/>
                          </a:solidFill>
                          <a:latin typeface="Comic Sans MS" panose="030F0702030302020204" pitchFamily="66" charset="0"/>
                          <a:cs typeface="Amatic SC" panose="00000500000000000000" pitchFamily="2" charset="-79"/>
                        </a:rPr>
                        <a:t>Lost and Found</a:t>
                      </a:r>
                    </a:p>
                    <a:p>
                      <a:pPr algn="ctr"/>
                      <a:r>
                        <a:rPr lang="en-US" sz="900" dirty="0">
                          <a:solidFill>
                            <a:schemeClr val="tx1"/>
                          </a:solidFill>
                          <a:latin typeface="Comic Sans MS" panose="030F0702030302020204" pitchFamily="66" charset="0"/>
                          <a:cs typeface="Amatic SC" panose="00000500000000000000" pitchFamily="2" charset="-79"/>
                        </a:rPr>
                        <a:t> </a:t>
                      </a:r>
                    </a:p>
                    <a:p>
                      <a:pPr algn="ctr"/>
                      <a:r>
                        <a:rPr lang="en-US" sz="900" dirty="0">
                          <a:solidFill>
                            <a:schemeClr val="tx1"/>
                          </a:solidFill>
                          <a:latin typeface="Comic Sans MS" panose="030F0702030302020204" pitchFamily="66" charset="0"/>
                          <a:cs typeface="Amatic SC" panose="00000500000000000000" pitchFamily="2" charset="-79"/>
                        </a:rPr>
                        <a:t>Lunar New Year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algn="ctr"/>
                      <a:r>
                        <a:rPr lang="en-US" sz="900" dirty="0">
                          <a:solidFill>
                            <a:schemeClr val="tx1"/>
                          </a:solidFill>
                          <a:latin typeface="Comic Sans MS" panose="030F0702030302020204" pitchFamily="66" charset="0"/>
                          <a:cs typeface="Amatic SC" panose="00000500000000000000" pitchFamily="2" charset="-79"/>
                        </a:rPr>
                        <a:t>Amazing Animals &amp; Growing </a:t>
                      </a:r>
                    </a:p>
                    <a:p>
                      <a:pPr algn="ctr"/>
                      <a:endParaRPr lang="en-US" sz="900" dirty="0">
                        <a:solidFill>
                          <a:schemeClr val="tx1"/>
                        </a:solidFill>
                        <a:latin typeface="Comic Sans MS" panose="030F0702030302020204" pitchFamily="66" charset="0"/>
                        <a:cs typeface="Amatic SC" panose="00000500000000000000" pitchFamily="2" charset="-79"/>
                      </a:endParaRPr>
                    </a:p>
                    <a:p>
                      <a:pPr algn="ctr"/>
                      <a:endParaRPr lang="en-US" sz="900" dirty="0">
                        <a:solidFill>
                          <a:schemeClr val="tx1"/>
                        </a:solidFill>
                        <a:latin typeface="Comic Sans MS" panose="030F0702030302020204" pitchFamily="66" charset="0"/>
                        <a:cs typeface="Amatic SC" panose="00000500000000000000" pitchFamily="2" charset="-79"/>
                      </a:endParaRPr>
                    </a:p>
                    <a:p>
                      <a:pPr algn="ctr"/>
                      <a:r>
                        <a:rPr lang="en-US" sz="900" dirty="0">
                          <a:solidFill>
                            <a:schemeClr val="tx1"/>
                          </a:solidFill>
                          <a:latin typeface="Comic Sans MS" panose="030F0702030302020204" pitchFamily="66" charset="0"/>
                          <a:cs typeface="Amatic SC" panose="00000500000000000000" pitchFamily="2" charset="-79"/>
                        </a:rPr>
                        <a:t>Dear Zoo </a:t>
                      </a:r>
                    </a:p>
                    <a:p>
                      <a:pPr algn="ctr"/>
                      <a:endParaRPr lang="en-US" sz="900" dirty="0">
                        <a:solidFill>
                          <a:schemeClr val="tx1"/>
                        </a:solidFill>
                        <a:latin typeface="Comic Sans MS" panose="030F0702030302020204" pitchFamily="66" charset="0"/>
                        <a:cs typeface="Amatic SC" panose="00000500000000000000" pitchFamily="2" charset="-79"/>
                      </a:endParaRPr>
                    </a:p>
                    <a:p>
                      <a:pPr algn="ctr"/>
                      <a:r>
                        <a:rPr lang="en-US" sz="900" dirty="0">
                          <a:solidFill>
                            <a:schemeClr val="tx1"/>
                          </a:solidFill>
                          <a:latin typeface="Comic Sans MS" panose="030F0702030302020204" pitchFamily="66" charset="0"/>
                          <a:cs typeface="Amatic SC" panose="00000500000000000000" pitchFamily="2" charset="-79"/>
                        </a:rPr>
                        <a:t>Life cycles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900" b="0" dirty="0">
                          <a:solidFill>
                            <a:schemeClr val="tx1"/>
                          </a:solidFill>
                          <a:latin typeface="Comic Sans MS" panose="030F0702030302020204" pitchFamily="66" charset="0"/>
                          <a:cs typeface="Amatic SC" panose="00000500000000000000" pitchFamily="2" charset="-79"/>
                        </a:rPr>
                        <a:t>A story picked based upon the children’s interest (TBC) </a:t>
                      </a:r>
                    </a:p>
                    <a:p>
                      <a:pPr algn="ctr"/>
                      <a:endParaRPr lang="en-US" sz="900" dirty="0">
                        <a:solidFill>
                          <a:schemeClr val="tx1"/>
                        </a:solidFill>
                        <a:latin typeface="Comic Sans MS" panose="030F0702030302020204" pitchFamily="66" charset="0"/>
                        <a:cs typeface="Amatic SC" panose="00000500000000000000" pitchFamily="2" charset="-79"/>
                      </a:endParaRPr>
                    </a:p>
                    <a:p>
                      <a:pPr algn="ctr"/>
                      <a:endParaRPr lang="en-US" sz="900" dirty="0">
                        <a:solidFill>
                          <a:schemeClr val="tx1"/>
                        </a:solidFill>
                        <a:latin typeface="Comic Sans MS" panose="030F0702030302020204" pitchFamily="66" charset="0"/>
                        <a:cs typeface="Amatic SC" panose="00000500000000000000" pitchFamily="2" charset="-79"/>
                      </a:endParaRPr>
                    </a:p>
                    <a:p>
                      <a:pPr algn="ctr"/>
                      <a:r>
                        <a:rPr lang="en-US" sz="900" dirty="0">
                          <a:solidFill>
                            <a:schemeClr val="tx1"/>
                          </a:solidFill>
                          <a:latin typeface="Comic Sans MS" panose="030F0702030302020204" pitchFamily="66" charset="0"/>
                          <a:cs typeface="Amatic SC" panose="00000500000000000000" pitchFamily="2" charset="-79"/>
                        </a:rPr>
                        <a:t>Seasons</a:t>
                      </a:r>
                    </a:p>
                    <a:p>
                      <a:pPr algn="ctr"/>
                      <a:endParaRPr lang="en-US" sz="900" dirty="0">
                        <a:solidFill>
                          <a:schemeClr val="tx1"/>
                        </a:solidFill>
                        <a:latin typeface="Comic Sans MS" panose="030F0702030302020204" pitchFamily="66" charset="0"/>
                        <a:cs typeface="Amatic SC" panose="00000500000000000000" pitchFamily="2" charset="-79"/>
                      </a:endParaRPr>
                    </a:p>
                    <a:p>
                      <a:pPr algn="ctr"/>
                      <a:endParaRPr lang="en-US" sz="900" dirty="0">
                        <a:solidFill>
                          <a:schemeClr val="tx1"/>
                        </a:solidFill>
                        <a:latin typeface="Comic Sans MS" panose="030F0702030302020204" pitchFamily="66" charset="0"/>
                        <a:cs typeface="Amatic SC" panose="00000500000000000000" pitchFamily="2" charset="-79"/>
                      </a:endParaRPr>
                    </a:p>
                    <a:p>
                      <a:pPr algn="ctr"/>
                      <a:endParaRPr lang="en-US" sz="900" dirty="0">
                        <a:solidFill>
                          <a:schemeClr val="tx1"/>
                        </a:solidFill>
                        <a:latin typeface="Comic Sans MS" panose="030F0702030302020204" pitchFamily="66" charset="0"/>
                        <a:cs typeface="Amatic SC" panose="00000500000000000000" pitchFamily="2" charset="-79"/>
                      </a:endParaRPr>
                    </a:p>
                    <a:p>
                      <a:pPr algn="ctr"/>
                      <a:r>
                        <a:rPr lang="en-US" sz="900" dirty="0">
                          <a:solidFill>
                            <a:schemeClr val="tx1"/>
                          </a:solidFill>
                          <a:latin typeface="Comic Sans MS" panose="030F0702030302020204" pitchFamily="66" charset="0"/>
                          <a:cs typeface="Amatic SC" panose="00000500000000000000" pitchFamily="2" charset="-79"/>
                        </a:rPr>
                        <a:t>The Easter story </a:t>
                      </a:r>
                    </a:p>
                    <a:p>
                      <a:pPr algn="ctr"/>
                      <a:r>
                        <a:rPr lang="en-US" sz="900" dirty="0">
                          <a:solidFill>
                            <a:schemeClr val="tx1"/>
                          </a:solidFill>
                          <a:latin typeface="Comic Sans MS" panose="030F0702030302020204" pitchFamily="66" charset="0"/>
                          <a:cs typeface="Amatic SC" panose="00000500000000000000" pitchFamily="2" charset="-79"/>
                        </a:rPr>
                        <a:t>(RE) </a:t>
                      </a:r>
                    </a:p>
                    <a:p>
                      <a:pPr algn="ctr"/>
                      <a:r>
                        <a:rPr lang="en-US" sz="900" dirty="0">
                          <a:solidFill>
                            <a:schemeClr val="tx1"/>
                          </a:solidFill>
                          <a:latin typeface="Comic Sans MS" panose="030F0702030302020204" pitchFamily="66" charset="0"/>
                          <a:cs typeface="Amatic SC" panose="00000500000000000000" pitchFamily="2" charset="-79"/>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algn="ctr"/>
                      <a:r>
                        <a:rPr lang="en-US" sz="900" dirty="0">
                          <a:solidFill>
                            <a:schemeClr val="tx1"/>
                          </a:solidFill>
                          <a:latin typeface="Comic Sans MS" panose="030F0702030302020204" pitchFamily="66" charset="0"/>
                          <a:cs typeface="Amatic SC" panose="00000500000000000000" pitchFamily="2" charset="-79"/>
                        </a:rPr>
                        <a:t>Water </a:t>
                      </a:r>
                    </a:p>
                    <a:p>
                      <a:pPr algn="ctr"/>
                      <a:endParaRPr lang="en-US" sz="900" dirty="0">
                        <a:solidFill>
                          <a:schemeClr val="tx1"/>
                        </a:solidFill>
                        <a:latin typeface="Comic Sans MS" panose="030F0702030302020204" pitchFamily="66" charset="0"/>
                        <a:cs typeface="Amatic SC" panose="00000500000000000000" pitchFamily="2" charset="-79"/>
                      </a:endParaRPr>
                    </a:p>
                    <a:p>
                      <a:pPr algn="ctr"/>
                      <a:endParaRPr lang="en-US" sz="900" dirty="0">
                        <a:solidFill>
                          <a:schemeClr val="tx1"/>
                        </a:solidFill>
                        <a:latin typeface="Comic Sans MS" panose="030F0702030302020204" pitchFamily="66" charset="0"/>
                        <a:cs typeface="Amatic SC" panose="00000500000000000000" pitchFamily="2" charset="-79"/>
                      </a:endParaRPr>
                    </a:p>
                    <a:p>
                      <a:pPr algn="ctr"/>
                      <a:endParaRPr lang="en-US" sz="900" dirty="0">
                        <a:solidFill>
                          <a:schemeClr val="tx1"/>
                        </a:solidFill>
                        <a:latin typeface="Comic Sans MS" panose="030F0702030302020204" pitchFamily="66" charset="0"/>
                        <a:cs typeface="Amatic SC" panose="00000500000000000000" pitchFamily="2" charset="-79"/>
                      </a:endParaRPr>
                    </a:p>
                    <a:p>
                      <a:pPr algn="ctr"/>
                      <a:r>
                        <a:rPr lang="en-US" sz="900" dirty="0">
                          <a:solidFill>
                            <a:schemeClr val="tx1"/>
                          </a:solidFill>
                          <a:latin typeface="Comic Sans MS" panose="030F0702030302020204" pitchFamily="66" charset="0"/>
                          <a:cs typeface="Amatic SC" panose="00000500000000000000" pitchFamily="2" charset="-79"/>
                        </a:rPr>
                        <a:t>Rainbow Fish </a:t>
                      </a:r>
                    </a:p>
                    <a:p>
                      <a:pPr algn="ctr"/>
                      <a:endParaRPr lang="en-US" sz="900" dirty="0">
                        <a:solidFill>
                          <a:schemeClr val="tx1"/>
                        </a:solidFill>
                        <a:latin typeface="Comic Sans MS" panose="030F0702030302020204" pitchFamily="66" charset="0"/>
                        <a:cs typeface="Amatic SC" panose="00000500000000000000" pitchFamily="2" charset="-79"/>
                      </a:endParaRPr>
                    </a:p>
                    <a:p>
                      <a:pPr algn="ctr"/>
                      <a:r>
                        <a:rPr lang="en-US" sz="900" dirty="0">
                          <a:solidFill>
                            <a:schemeClr val="tx1"/>
                          </a:solidFill>
                          <a:latin typeface="Comic Sans MS" panose="030F0702030302020204" pitchFamily="66" charset="0"/>
                          <a:cs typeface="Amatic SC" panose="00000500000000000000" pitchFamily="2" charset="-79"/>
                        </a:rPr>
                        <a:t>Somebody swallowed Stanley </a:t>
                      </a:r>
                    </a:p>
                    <a:p>
                      <a:pPr algn="ctr"/>
                      <a:endParaRPr lang="en-US" sz="900" dirty="0">
                        <a:solidFill>
                          <a:schemeClr val="tx1"/>
                        </a:solidFill>
                        <a:latin typeface="Comic Sans MS" panose="030F0702030302020204" pitchFamily="66" charset="0"/>
                        <a:cs typeface="Amatic SC" panose="00000500000000000000" pitchFamily="2" charset="-79"/>
                      </a:endParaRPr>
                    </a:p>
                    <a:p>
                      <a:pPr algn="ctr"/>
                      <a:r>
                        <a:rPr lang="en-US" sz="900" dirty="0">
                          <a:solidFill>
                            <a:schemeClr val="tx1"/>
                          </a:solidFill>
                          <a:latin typeface="Comic Sans MS" panose="030F0702030302020204" pitchFamily="66" charset="0"/>
                          <a:cs typeface="Amatic SC" panose="00000500000000000000" pitchFamily="2" charset="-79"/>
                        </a:rPr>
                        <a:t>Billy’s Bucket </a:t>
                      </a:r>
                    </a:p>
                    <a:p>
                      <a:pPr algn="ctr"/>
                      <a:r>
                        <a:rPr lang="en-US" sz="900" dirty="0">
                          <a:solidFill>
                            <a:schemeClr val="tx1"/>
                          </a:solidFill>
                          <a:latin typeface="Comic Sans MS" panose="030F0702030302020204" pitchFamily="66" charset="0"/>
                          <a:cs typeface="Amatic SC" panose="00000500000000000000" pitchFamily="2" charset="-79"/>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1" dirty="0">
                          <a:solidFill>
                            <a:schemeClr val="tx1"/>
                          </a:solidFill>
                          <a:latin typeface="Comic Sans MS" panose="030F0702030302020204" pitchFamily="66" charset="0"/>
                          <a:cs typeface="Amatic SC" panose="00000500000000000000" pitchFamily="2" charset="-79"/>
                        </a:rPr>
                        <a:t>Familiar Stories </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900" b="1" dirty="0">
                        <a:solidFill>
                          <a:srgbClr val="00B0F0"/>
                        </a:solidFill>
                        <a:latin typeface="Comic Sans MS" panose="030F0702030302020204" pitchFamily="66" charset="0"/>
                        <a:cs typeface="Amatic SC" panose="00000500000000000000" pitchFamily="2"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900" b="0" dirty="0">
                        <a:solidFill>
                          <a:schemeClr val="tx1"/>
                        </a:solidFill>
                        <a:latin typeface="Comic Sans MS" panose="030F0702030302020204" pitchFamily="66" charset="0"/>
                        <a:cs typeface="Amatic SC" panose="00000500000000000000" pitchFamily="2"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900" b="0" dirty="0">
                        <a:solidFill>
                          <a:schemeClr val="tx1"/>
                        </a:solidFill>
                        <a:latin typeface="Comic Sans MS" panose="030F0702030302020204" pitchFamily="66" charset="0"/>
                        <a:cs typeface="Amatic SC" panose="00000500000000000000" pitchFamily="2"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GB" sz="900" b="0" dirty="0">
                          <a:solidFill>
                            <a:schemeClr val="tx1"/>
                          </a:solidFill>
                          <a:latin typeface="Comic Sans MS" panose="030F0702030302020204" pitchFamily="66" charset="0"/>
                          <a:cs typeface="Amatic SC" panose="00000500000000000000" pitchFamily="2" charset="-79"/>
                        </a:rPr>
                        <a:t>The Hungry Caterpillar</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900" b="0" dirty="0">
                        <a:solidFill>
                          <a:schemeClr val="tx1"/>
                        </a:solidFill>
                        <a:latin typeface="Comic Sans MS" panose="030F0702030302020204" pitchFamily="66" charset="0"/>
                        <a:cs typeface="Amatic SC" panose="00000500000000000000" pitchFamily="2"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GB" sz="900" b="0" dirty="0">
                          <a:solidFill>
                            <a:schemeClr val="tx1"/>
                          </a:solidFill>
                          <a:latin typeface="Comic Sans MS" panose="030F0702030302020204" pitchFamily="66" charset="0"/>
                          <a:cs typeface="Amatic SC" panose="00000500000000000000" pitchFamily="2" charset="-79"/>
                        </a:rPr>
                        <a:t>Whatever Next </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900" b="0" dirty="0">
                        <a:solidFill>
                          <a:schemeClr val="tx1"/>
                        </a:solidFill>
                        <a:latin typeface="Comic Sans MS" panose="030F0702030302020204" pitchFamily="66" charset="0"/>
                        <a:cs typeface="Amatic SC" panose="00000500000000000000" pitchFamily="2"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900" b="0" dirty="0">
                        <a:solidFill>
                          <a:schemeClr val="tx1"/>
                        </a:solidFill>
                        <a:latin typeface="Comic Sans MS" panose="030F0702030302020204" pitchFamily="66" charset="0"/>
                        <a:cs typeface="Amatic SC" panose="00000500000000000000" pitchFamily="2" charset="-79"/>
                      </a:endParaRPr>
                    </a:p>
                    <a:p>
                      <a:pPr marL="0" marR="0" lvl="0" indent="0" algn="ctr" defTabSz="914400" rtl="0" eaLnBrk="1" fontAlgn="auto" latinLnBrk="0" hangingPunct="1">
                        <a:lnSpc>
                          <a:spcPct val="100000"/>
                        </a:lnSpc>
                        <a:spcBef>
                          <a:spcPts val="0"/>
                        </a:spcBef>
                        <a:spcAft>
                          <a:spcPts val="0"/>
                        </a:spcAft>
                        <a:buClrTx/>
                        <a:buSzTx/>
                        <a:buFont typeface="+mj-lt"/>
                        <a:buNone/>
                        <a:tabLst/>
                        <a:defRPr/>
                      </a:pPr>
                      <a:r>
                        <a:rPr lang="en-GB" sz="900" b="0" dirty="0">
                          <a:solidFill>
                            <a:schemeClr val="tx1"/>
                          </a:solidFill>
                          <a:latin typeface="Comic Sans MS" panose="030F0702030302020204" pitchFamily="66" charset="0"/>
                          <a:cs typeface="Amatic SC" panose="00000500000000000000" pitchFamily="2" charset="-79"/>
                        </a:rPr>
                        <a:t>A story picked based upon the children’s interest (TBC)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extLst>
                  <a:ext uri="{0D108BD9-81ED-4DB2-BD59-A6C34878D82A}">
                    <a16:rowId xmlns:a16="http://schemas.microsoft.com/office/drawing/2014/main" val="2272033691"/>
                  </a:ext>
                </a:extLst>
              </a:tr>
              <a:tr h="1529143">
                <a:tc>
                  <a:txBody>
                    <a:bodyPr/>
                    <a:lstStyle/>
                    <a:p>
                      <a:pPr algn="ctr"/>
                      <a:r>
                        <a:rPr lang="en-US" sz="900" b="1" dirty="0">
                          <a:latin typeface="Comic Sans MS" panose="030F0702030302020204" pitchFamily="66" charset="0"/>
                          <a:cs typeface="Amatic SC" panose="00000500000000000000" pitchFamily="2" charset="-79"/>
                        </a:rPr>
                        <a:t>‘Wow’ moments / </a:t>
                      </a:r>
                      <a:r>
                        <a:rPr lang="en-US" sz="900" b="1" dirty="0">
                          <a:solidFill>
                            <a:srgbClr val="0070C0"/>
                          </a:solidFill>
                          <a:latin typeface="Comic Sans MS" panose="030F0702030302020204" pitchFamily="66" charset="0"/>
                          <a:cs typeface="Amatic SC" panose="00000500000000000000" pitchFamily="2" charset="-79"/>
                        </a:rPr>
                        <a:t>Enrichment Weeks </a:t>
                      </a:r>
                      <a:endParaRPr lang="en-GB" sz="900" b="1" dirty="0">
                        <a:solidFill>
                          <a:srgbClr val="0070C0"/>
                        </a:solidFill>
                        <a:latin typeface="Comic Sans MS" panose="030F0702030302020204" pitchFamily="66" charset="0"/>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900" dirty="0">
                          <a:solidFill>
                            <a:schemeClr val="tx1"/>
                          </a:solidFill>
                          <a:latin typeface="Comic Sans MS" panose="030F0702030302020204" pitchFamily="66" charset="0"/>
                          <a:cs typeface="Amatic SC" panose="00000500000000000000" pitchFamily="2" charset="-79"/>
                        </a:rPr>
                        <a:t>Autumn Walk</a:t>
                      </a:r>
                    </a:p>
                    <a:p>
                      <a:pPr algn="ctr"/>
                      <a:r>
                        <a:rPr lang="en-US" sz="900" dirty="0">
                          <a:solidFill>
                            <a:schemeClr val="tx1"/>
                          </a:solidFill>
                          <a:latin typeface="Comic Sans MS" panose="030F0702030302020204" pitchFamily="66" charset="0"/>
                          <a:cs typeface="Amatic SC" panose="00000500000000000000" pitchFamily="2" charset="-79"/>
                        </a:rPr>
                        <a:t>Harvest Time </a:t>
                      </a:r>
                    </a:p>
                    <a:p>
                      <a:pPr algn="ctr"/>
                      <a:r>
                        <a:rPr lang="en-US" sz="900" dirty="0">
                          <a:solidFill>
                            <a:schemeClr val="tx1"/>
                          </a:solidFill>
                          <a:latin typeface="Comic Sans MS" panose="030F0702030302020204" pitchFamily="66" charset="0"/>
                          <a:cs typeface="Amatic SC" panose="00000500000000000000" pitchFamily="2" charset="-79"/>
                        </a:rPr>
                        <a:t>Birthdays</a:t>
                      </a:r>
                    </a:p>
                    <a:p>
                      <a:pPr algn="ctr"/>
                      <a:r>
                        <a:rPr lang="en-US" sz="900" dirty="0">
                          <a:solidFill>
                            <a:schemeClr val="tx1"/>
                          </a:solidFill>
                          <a:latin typeface="Comic Sans MS" panose="030F0702030302020204" pitchFamily="66" charset="0"/>
                          <a:cs typeface="Amatic SC" panose="00000500000000000000" pitchFamily="2" charset="-79"/>
                        </a:rPr>
                        <a:t>Favourite Songs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algn="ctr"/>
                      <a:r>
                        <a:rPr lang="en-US" sz="900" dirty="0">
                          <a:solidFill>
                            <a:schemeClr val="tx1"/>
                          </a:solidFill>
                          <a:latin typeface="Comic Sans MS" panose="030F0702030302020204" pitchFamily="66" charset="0"/>
                          <a:cs typeface="Amatic SC" panose="00000500000000000000" pitchFamily="2" charset="-79"/>
                        </a:rPr>
                        <a:t>Remembrance Day </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900" baseline="0" dirty="0">
                        <a:solidFill>
                          <a:schemeClr val="tx1"/>
                        </a:solidFill>
                        <a:latin typeface="Comic Sans MS" panose="030F0702030302020204" pitchFamily="66" charset="0"/>
                        <a:cs typeface="Amatic SC" panose="00000500000000000000" pitchFamily="2"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900" baseline="0" dirty="0">
                        <a:solidFill>
                          <a:schemeClr val="tx1"/>
                        </a:solidFill>
                        <a:latin typeface="Comic Sans MS" panose="030F0702030302020204" pitchFamily="66" charset="0"/>
                        <a:cs typeface="Amatic SC" panose="00000500000000000000" pitchFamily="2"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aseline="0" dirty="0">
                          <a:solidFill>
                            <a:schemeClr val="tx1"/>
                          </a:solidFill>
                          <a:latin typeface="Comic Sans MS" panose="030F0702030302020204" pitchFamily="66" charset="0"/>
                          <a:cs typeface="Amatic SC" panose="00000500000000000000" pitchFamily="2" charset="-79"/>
                        </a:rPr>
                        <a:t>Cooking </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900" baseline="0" dirty="0">
                        <a:solidFill>
                          <a:schemeClr val="tx1"/>
                        </a:solidFill>
                        <a:latin typeface="Comic Sans MS" panose="030F0702030302020204" pitchFamily="66" charset="0"/>
                        <a:cs typeface="Amatic SC" panose="00000500000000000000" pitchFamily="2"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aseline="0" dirty="0">
                          <a:solidFill>
                            <a:schemeClr val="tx1"/>
                          </a:solidFill>
                          <a:latin typeface="Comic Sans MS" panose="030F0702030302020204" pitchFamily="66" charset="0"/>
                          <a:cs typeface="Amatic SC" panose="00000500000000000000" pitchFamily="2" charset="-79"/>
                        </a:rPr>
                        <a:t>Christmas activities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algn="ctr"/>
                      <a:r>
                        <a:rPr lang="en-US" sz="900" dirty="0">
                          <a:solidFill>
                            <a:schemeClr val="tx1"/>
                          </a:solidFill>
                          <a:latin typeface="Comic Sans MS" panose="030F0702030302020204" pitchFamily="66" charset="0"/>
                          <a:cs typeface="Amatic SC" panose="00000500000000000000" pitchFamily="2" charset="-79"/>
                        </a:rPr>
                        <a:t>Lunar New Year (Jan)</a:t>
                      </a:r>
                    </a:p>
                    <a:p>
                      <a:pPr algn="ctr"/>
                      <a:r>
                        <a:rPr lang="en-US" sz="900" dirty="0">
                          <a:solidFill>
                            <a:schemeClr val="tx1"/>
                          </a:solidFill>
                          <a:latin typeface="Comic Sans MS" panose="030F0702030302020204" pitchFamily="66" charset="0"/>
                          <a:cs typeface="Amatic SC" panose="00000500000000000000" pitchFamily="2" charset="-79"/>
                        </a:rPr>
                        <a:t>LENT</a:t>
                      </a:r>
                    </a:p>
                    <a:p>
                      <a:pPr algn="ctr"/>
                      <a:endParaRPr lang="en-US" sz="900" dirty="0">
                        <a:solidFill>
                          <a:schemeClr val="tx1"/>
                        </a:solidFill>
                        <a:latin typeface="Comic Sans MS" panose="030F0702030302020204" pitchFamily="66" charset="0"/>
                        <a:cs typeface="Amatic SC" panose="00000500000000000000" pitchFamily="2" charset="-79"/>
                      </a:endParaRPr>
                    </a:p>
                    <a:p>
                      <a:pPr algn="ctr"/>
                      <a:endParaRPr lang="en-US" sz="900" dirty="0">
                        <a:solidFill>
                          <a:schemeClr val="tx1"/>
                        </a:solidFill>
                        <a:latin typeface="Comic Sans MS" panose="030F0702030302020204" pitchFamily="66" charset="0"/>
                        <a:cs typeface="Amatic SC" panose="00000500000000000000" pitchFamily="2" charset="-79"/>
                      </a:endParaRPr>
                    </a:p>
                    <a:p>
                      <a:pPr algn="ctr"/>
                      <a:r>
                        <a:rPr lang="en-US" sz="900" dirty="0">
                          <a:solidFill>
                            <a:schemeClr val="tx1"/>
                          </a:solidFill>
                          <a:latin typeface="Comic Sans MS" panose="030F0702030302020204" pitchFamily="66" charset="0"/>
                          <a:cs typeface="Amatic SC" panose="00000500000000000000" pitchFamily="2" charset="-79"/>
                        </a:rPr>
                        <a:t>Valentine’s Day</a:t>
                      </a:r>
                    </a:p>
                    <a:p>
                      <a:pPr algn="ctr"/>
                      <a:r>
                        <a:rPr lang="en-US" sz="900" dirty="0">
                          <a:solidFill>
                            <a:schemeClr val="tx1"/>
                          </a:solidFill>
                          <a:latin typeface="Comic Sans MS" panose="030F0702030302020204" pitchFamily="66" charset="0"/>
                          <a:cs typeface="Amatic SC" panose="00000500000000000000" pitchFamily="2" charset="-79"/>
                        </a:rPr>
                        <a:t>Internet Safety Day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algn="ctr"/>
                      <a:r>
                        <a:rPr lang="en-GB" sz="900" dirty="0">
                          <a:solidFill>
                            <a:schemeClr val="tx1"/>
                          </a:solidFill>
                          <a:latin typeface="Comic Sans MS" panose="030F0702030302020204" pitchFamily="66" charset="0"/>
                          <a:cs typeface="Amatic SC" panose="00000500000000000000" pitchFamily="2" charset="-79"/>
                        </a:rPr>
                        <a:t>Planting seeds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900" dirty="0">
                          <a:solidFill>
                            <a:schemeClr val="tx1"/>
                          </a:solidFill>
                          <a:latin typeface="Comic Sans MS" panose="030F0702030302020204" pitchFamily="66" charset="0"/>
                          <a:cs typeface="Amatic SC" panose="00000500000000000000" pitchFamily="2" charset="-79"/>
                        </a:rPr>
                        <a:t>Easter time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900" dirty="0">
                          <a:solidFill>
                            <a:schemeClr val="tx1"/>
                          </a:solidFill>
                          <a:latin typeface="Comic Sans MS" panose="030F0702030302020204" pitchFamily="66" charset="0"/>
                          <a:cs typeface="Amatic SC" panose="00000500000000000000" pitchFamily="2" charset="-79"/>
                        </a:rPr>
                        <a:t>Mother’s Day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900" dirty="0">
                          <a:solidFill>
                            <a:schemeClr val="tx1"/>
                          </a:solidFill>
                          <a:latin typeface="Comic Sans MS" panose="030F0702030302020204" pitchFamily="66" charset="0"/>
                          <a:cs typeface="Amatic SC" panose="00000500000000000000" pitchFamily="2" charset="-79"/>
                        </a:rPr>
                        <a:t>Science Week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900" dirty="0">
                          <a:solidFill>
                            <a:schemeClr val="tx1"/>
                          </a:solidFill>
                          <a:latin typeface="Comic Sans MS" panose="030F0702030302020204" pitchFamily="66" charset="0"/>
                          <a:cs typeface="Amatic SC" panose="00000500000000000000" pitchFamily="2" charset="-79"/>
                        </a:rPr>
                        <a:t>Eater Egg Hunt </a:t>
                      </a:r>
                      <a:endParaRPr lang="en-GB" sz="900" dirty="0">
                        <a:solidFill>
                          <a:schemeClr val="tx1"/>
                        </a:solidFill>
                        <a:latin typeface="Comic Sans MS" panose="030F0702030302020204" pitchFamily="66" charset="0"/>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algn="ctr"/>
                      <a:r>
                        <a:rPr lang="en-US" sz="900" dirty="0">
                          <a:solidFill>
                            <a:schemeClr val="tx1"/>
                          </a:solidFill>
                          <a:latin typeface="Comic Sans MS" panose="030F0702030302020204" pitchFamily="66" charset="0"/>
                          <a:cs typeface="Amatic SC" panose="00000500000000000000" pitchFamily="2" charset="-79"/>
                        </a:rPr>
                        <a:t>Picnic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900" dirty="0">
                          <a:solidFill>
                            <a:schemeClr val="tx1"/>
                          </a:solidFill>
                          <a:latin typeface="Comic Sans MS" panose="030F0702030302020204" pitchFamily="66" charset="0"/>
                          <a:cs typeface="Amatic SC" panose="00000500000000000000" pitchFamily="2" charset="-79"/>
                        </a:rPr>
                        <a:t>Under the Sea – singing songs and sea shanties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a:txBody>
                    <a:bodyPr/>
                    <a:lstStyle/>
                    <a:p>
                      <a:pPr algn="ctr"/>
                      <a:r>
                        <a:rPr lang="en-US" sz="900" dirty="0">
                          <a:solidFill>
                            <a:schemeClr val="tx1"/>
                          </a:solidFill>
                          <a:latin typeface="Comic Sans MS" panose="030F0702030302020204" pitchFamily="66" charset="0"/>
                          <a:cs typeface="Amatic SC" panose="00000500000000000000" pitchFamily="2" charset="-79"/>
                        </a:rPr>
                        <a:t>School Trip TBC</a:t>
                      </a:r>
                    </a:p>
                    <a:p>
                      <a:pPr algn="ctr"/>
                      <a:r>
                        <a:rPr lang="en-US" sz="900" dirty="0">
                          <a:solidFill>
                            <a:schemeClr val="tx1"/>
                          </a:solidFill>
                          <a:latin typeface="Comic Sans MS" panose="030F0702030302020204" pitchFamily="66" charset="0"/>
                          <a:cs typeface="Amatic SC" panose="00000500000000000000" pitchFamily="2" charset="-79"/>
                        </a:rPr>
                        <a:t>Father’s Day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extLst>
                  <a:ext uri="{0D108BD9-81ED-4DB2-BD59-A6C34878D82A}">
                    <a16:rowId xmlns:a16="http://schemas.microsoft.com/office/drawing/2014/main" val="663662612"/>
                  </a:ext>
                </a:extLst>
              </a:tr>
            </a:tbl>
          </a:graphicData>
        </a:graphic>
      </p:graphicFrame>
      <p:pic>
        <p:nvPicPr>
          <p:cNvPr id="6" name="Picture 5">
            <a:extLst>
              <a:ext uri="{FF2B5EF4-FFF2-40B4-BE49-F238E27FC236}">
                <a16:creationId xmlns:a16="http://schemas.microsoft.com/office/drawing/2014/main" id="{CF723307-A94F-4C20-9CDA-ACAED3B7A0E0}"/>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613403" y="587807"/>
            <a:ext cx="375246" cy="375246"/>
          </a:xfrm>
          <a:prstGeom prst="rect">
            <a:avLst/>
          </a:prstGeom>
        </p:spPr>
      </p:pic>
      <p:pic>
        <p:nvPicPr>
          <p:cNvPr id="8" name="Picture 7">
            <a:extLst>
              <a:ext uri="{FF2B5EF4-FFF2-40B4-BE49-F238E27FC236}">
                <a16:creationId xmlns:a16="http://schemas.microsoft.com/office/drawing/2014/main" id="{40C165C1-D4BD-45B0-A0DC-76C33F0E9519}"/>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rot="795584">
            <a:off x="3517021" y="584703"/>
            <a:ext cx="482447" cy="412773"/>
          </a:xfrm>
          <a:prstGeom prst="rect">
            <a:avLst/>
          </a:prstGeom>
        </p:spPr>
      </p:pic>
      <p:pic>
        <p:nvPicPr>
          <p:cNvPr id="12" name="Picture 11">
            <a:extLst>
              <a:ext uri="{FF2B5EF4-FFF2-40B4-BE49-F238E27FC236}">
                <a16:creationId xmlns:a16="http://schemas.microsoft.com/office/drawing/2014/main" id="{05BDFB97-D597-487C-BC35-5D6584AEA15B}"/>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rot="20562501">
            <a:off x="5267653" y="577046"/>
            <a:ext cx="437160" cy="437160"/>
          </a:xfrm>
          <a:prstGeom prst="rect">
            <a:avLst/>
          </a:prstGeom>
        </p:spPr>
      </p:pic>
      <p:pic>
        <p:nvPicPr>
          <p:cNvPr id="14" name="Picture 13">
            <a:extLst>
              <a:ext uri="{FF2B5EF4-FFF2-40B4-BE49-F238E27FC236}">
                <a16:creationId xmlns:a16="http://schemas.microsoft.com/office/drawing/2014/main" id="{ECE7A007-1214-4A11-85C1-D67FAE3A8C6A}"/>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rot="755735">
            <a:off x="6897244" y="523648"/>
            <a:ext cx="563305" cy="563305"/>
          </a:xfrm>
          <a:prstGeom prst="rect">
            <a:avLst/>
          </a:prstGeom>
        </p:spPr>
      </p:pic>
      <p:pic>
        <p:nvPicPr>
          <p:cNvPr id="11" name="Picture 10"/>
          <p:cNvPicPr/>
          <p:nvPr/>
        </p:nvPicPr>
        <p:blipFill>
          <a:blip r:embed="rId7">
            <a:extLst>
              <a:ext uri="{28A0092B-C50C-407E-A947-70E740481C1C}">
                <a14:useLocalDpi xmlns:a14="http://schemas.microsoft.com/office/drawing/2010/main" val="0"/>
              </a:ext>
            </a:extLst>
          </a:blip>
          <a:stretch>
            <a:fillRect/>
          </a:stretch>
        </p:blipFill>
        <p:spPr>
          <a:xfrm>
            <a:off x="11499050" y="117567"/>
            <a:ext cx="401320" cy="466725"/>
          </a:xfrm>
          <a:prstGeom prst="rect">
            <a:avLst/>
          </a:prstGeom>
        </p:spPr>
      </p:pic>
    </p:spTree>
    <p:extLst>
      <p:ext uri="{BB962C8B-B14F-4D97-AF65-F5344CB8AC3E}">
        <p14:creationId xmlns:p14="http://schemas.microsoft.com/office/powerpoint/2010/main" val="37939437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3FE212D-BFC9-4D6B-BB25-2170A4F1783E}"/>
              </a:ext>
            </a:extLst>
          </p:cNvPr>
          <p:cNvSpPr txBox="1">
            <a:spLocks/>
          </p:cNvSpPr>
          <p:nvPr/>
        </p:nvSpPr>
        <p:spPr>
          <a:xfrm>
            <a:off x="838200" y="-729843"/>
            <a:ext cx="10515600"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n-GB" sz="3600" dirty="0">
              <a:latin typeface="Amatic SC" panose="00000500000000000000" pitchFamily="2" charset="-79"/>
              <a:cs typeface="Amatic SC" panose="00000500000000000000" pitchFamily="2" charset="-79"/>
            </a:endParaRPr>
          </a:p>
        </p:txBody>
      </p:sp>
      <p:graphicFrame>
        <p:nvGraphicFramePr>
          <p:cNvPr id="3" name="Table 4">
            <a:extLst>
              <a:ext uri="{FF2B5EF4-FFF2-40B4-BE49-F238E27FC236}">
                <a16:creationId xmlns:a16="http://schemas.microsoft.com/office/drawing/2014/main" id="{C309D6EC-D8CA-42E0-9877-E82797564D7C}"/>
              </a:ext>
            </a:extLst>
          </p:cNvPr>
          <p:cNvGraphicFramePr>
            <a:graphicFrameLocks noGrp="1"/>
          </p:cNvGraphicFramePr>
          <p:nvPr>
            <p:extLst>
              <p:ext uri="{D42A27DB-BD31-4B8C-83A1-F6EECF244321}">
                <p14:modId xmlns:p14="http://schemas.microsoft.com/office/powerpoint/2010/main" val="3377971426"/>
              </p:ext>
            </p:extLst>
          </p:nvPr>
        </p:nvGraphicFramePr>
        <p:xfrm>
          <a:off x="366318" y="802785"/>
          <a:ext cx="11459364" cy="5249883"/>
        </p:xfrm>
        <a:graphic>
          <a:graphicData uri="http://schemas.openxmlformats.org/drawingml/2006/table">
            <a:tbl>
              <a:tblPr firstRow="1" bandRow="1">
                <a:tableStyleId>{5C22544A-7EE6-4342-B048-85BDC9FD1C3A}</a:tableStyleId>
              </a:tblPr>
              <a:tblGrid>
                <a:gridCol w="1637052">
                  <a:extLst>
                    <a:ext uri="{9D8B030D-6E8A-4147-A177-3AD203B41FA5}">
                      <a16:colId xmlns:a16="http://schemas.microsoft.com/office/drawing/2014/main" val="385991600"/>
                    </a:ext>
                  </a:extLst>
                </a:gridCol>
                <a:gridCol w="1637052">
                  <a:extLst>
                    <a:ext uri="{9D8B030D-6E8A-4147-A177-3AD203B41FA5}">
                      <a16:colId xmlns:a16="http://schemas.microsoft.com/office/drawing/2014/main" val="2865123548"/>
                    </a:ext>
                  </a:extLst>
                </a:gridCol>
                <a:gridCol w="1637052">
                  <a:extLst>
                    <a:ext uri="{9D8B030D-6E8A-4147-A177-3AD203B41FA5}">
                      <a16:colId xmlns:a16="http://schemas.microsoft.com/office/drawing/2014/main" val="872926247"/>
                    </a:ext>
                  </a:extLst>
                </a:gridCol>
                <a:gridCol w="1637052">
                  <a:extLst>
                    <a:ext uri="{9D8B030D-6E8A-4147-A177-3AD203B41FA5}">
                      <a16:colId xmlns:a16="http://schemas.microsoft.com/office/drawing/2014/main" val="1315738151"/>
                    </a:ext>
                  </a:extLst>
                </a:gridCol>
                <a:gridCol w="1637052">
                  <a:extLst>
                    <a:ext uri="{9D8B030D-6E8A-4147-A177-3AD203B41FA5}">
                      <a16:colId xmlns:a16="http://schemas.microsoft.com/office/drawing/2014/main" val="2709165749"/>
                    </a:ext>
                  </a:extLst>
                </a:gridCol>
                <a:gridCol w="1637052">
                  <a:extLst>
                    <a:ext uri="{9D8B030D-6E8A-4147-A177-3AD203B41FA5}">
                      <a16:colId xmlns:a16="http://schemas.microsoft.com/office/drawing/2014/main" val="2335150482"/>
                    </a:ext>
                  </a:extLst>
                </a:gridCol>
                <a:gridCol w="1637052">
                  <a:extLst>
                    <a:ext uri="{9D8B030D-6E8A-4147-A177-3AD203B41FA5}">
                      <a16:colId xmlns:a16="http://schemas.microsoft.com/office/drawing/2014/main" val="4046203905"/>
                    </a:ext>
                  </a:extLst>
                </a:gridCol>
              </a:tblGrid>
              <a:tr h="555020">
                <a:tc>
                  <a:txBody>
                    <a:bodyPr/>
                    <a:lstStyle/>
                    <a:p>
                      <a:pPr algn="ctr"/>
                      <a:endParaRPr lang="en-GB"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000" dirty="0">
                          <a:solidFill>
                            <a:schemeClr val="bg1">
                              <a:lumMod val="50000"/>
                            </a:schemeClr>
                          </a:solidFill>
                          <a:latin typeface="Comic Sans MS" panose="030F0702030302020204" pitchFamily="66" charset="0"/>
                          <a:cs typeface="Amatic SC" panose="00000500000000000000" pitchFamily="2" charset="-79"/>
                        </a:rPr>
                        <a:t>Autumn 1</a:t>
                      </a:r>
                      <a:endParaRPr lang="en-GB" sz="1000" dirty="0">
                        <a:solidFill>
                          <a:schemeClr val="bg1">
                            <a:lumMod val="50000"/>
                          </a:schemeClr>
                        </a:solidFill>
                        <a:latin typeface="Comic Sans MS" panose="030F0702030302020204" pitchFamily="66" charset="0"/>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dirty="0">
                          <a:solidFill>
                            <a:schemeClr val="bg1">
                              <a:lumMod val="50000"/>
                            </a:schemeClr>
                          </a:solidFill>
                          <a:latin typeface="Comic Sans MS" panose="030F0702030302020204" pitchFamily="66" charset="0"/>
                          <a:cs typeface="Amatic SC" panose="00000500000000000000" pitchFamily="2" charset="-79"/>
                        </a:rPr>
                        <a:t>Autumn 2</a:t>
                      </a:r>
                      <a:endParaRPr lang="en-GB" sz="1000" dirty="0">
                        <a:solidFill>
                          <a:schemeClr val="bg1">
                            <a:lumMod val="50000"/>
                          </a:schemeClr>
                        </a:solidFill>
                        <a:latin typeface="Comic Sans MS" panose="030F0702030302020204" pitchFamily="66" charset="0"/>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algn="ctr"/>
                      <a:r>
                        <a:rPr lang="en-US" sz="1000" dirty="0">
                          <a:solidFill>
                            <a:schemeClr val="bg1">
                              <a:lumMod val="50000"/>
                            </a:schemeClr>
                          </a:solidFill>
                          <a:latin typeface="Comic Sans MS" panose="030F0702030302020204" pitchFamily="66" charset="0"/>
                          <a:cs typeface="Amatic SC" panose="00000500000000000000" pitchFamily="2" charset="-79"/>
                        </a:rPr>
                        <a:t>Spring 1</a:t>
                      </a:r>
                      <a:endParaRPr lang="en-GB" sz="1000" dirty="0">
                        <a:solidFill>
                          <a:schemeClr val="bg1">
                            <a:lumMod val="50000"/>
                          </a:schemeClr>
                        </a:solidFill>
                        <a:latin typeface="Comic Sans MS" panose="030F0702030302020204" pitchFamily="66" charset="0"/>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algn="ctr"/>
                      <a:r>
                        <a:rPr lang="en-US" sz="1000" dirty="0">
                          <a:solidFill>
                            <a:schemeClr val="bg1">
                              <a:lumMod val="50000"/>
                            </a:schemeClr>
                          </a:solidFill>
                          <a:latin typeface="Comic Sans MS" panose="030F0702030302020204" pitchFamily="66" charset="0"/>
                          <a:cs typeface="Amatic SC" panose="00000500000000000000" pitchFamily="2" charset="-79"/>
                        </a:rPr>
                        <a:t>Spring 2</a:t>
                      </a:r>
                      <a:endParaRPr lang="en-GB" sz="1000" dirty="0">
                        <a:solidFill>
                          <a:schemeClr val="bg1">
                            <a:lumMod val="50000"/>
                          </a:schemeClr>
                        </a:solidFill>
                        <a:latin typeface="Comic Sans MS" panose="030F0702030302020204" pitchFamily="66" charset="0"/>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algn="ctr"/>
                      <a:r>
                        <a:rPr lang="en-US" sz="1000" dirty="0">
                          <a:solidFill>
                            <a:schemeClr val="bg1">
                              <a:lumMod val="50000"/>
                            </a:schemeClr>
                          </a:solidFill>
                          <a:latin typeface="Comic Sans MS" panose="030F0702030302020204" pitchFamily="66" charset="0"/>
                          <a:cs typeface="Amatic SC" panose="00000500000000000000" pitchFamily="2" charset="-79"/>
                        </a:rPr>
                        <a:t>Summer 1</a:t>
                      </a:r>
                      <a:endParaRPr lang="en-GB" sz="1000" dirty="0">
                        <a:solidFill>
                          <a:schemeClr val="bg1">
                            <a:lumMod val="50000"/>
                          </a:schemeClr>
                        </a:solidFill>
                        <a:latin typeface="Comic Sans MS" panose="030F0702030302020204" pitchFamily="66" charset="0"/>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a:txBody>
                    <a:bodyPr/>
                    <a:lstStyle/>
                    <a:p>
                      <a:pPr algn="ctr"/>
                      <a:r>
                        <a:rPr lang="en-US" sz="1000" dirty="0">
                          <a:solidFill>
                            <a:schemeClr val="bg1">
                              <a:lumMod val="50000"/>
                            </a:schemeClr>
                          </a:solidFill>
                          <a:latin typeface="Comic Sans MS" panose="030F0702030302020204" pitchFamily="66" charset="0"/>
                          <a:cs typeface="Amatic SC" panose="00000500000000000000" pitchFamily="2" charset="-79"/>
                        </a:rPr>
                        <a:t>Summer 2</a:t>
                      </a:r>
                      <a:endParaRPr lang="en-GB" sz="1000" dirty="0">
                        <a:solidFill>
                          <a:schemeClr val="bg1">
                            <a:lumMod val="50000"/>
                          </a:schemeClr>
                        </a:solidFill>
                        <a:latin typeface="Comic Sans MS" panose="030F0702030302020204" pitchFamily="66" charset="0"/>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extLst>
                  <a:ext uri="{0D108BD9-81ED-4DB2-BD59-A6C34878D82A}">
                    <a16:rowId xmlns:a16="http://schemas.microsoft.com/office/drawing/2014/main" val="1913285939"/>
                  </a:ext>
                </a:extLst>
              </a:tr>
              <a:tr h="442768">
                <a:tc>
                  <a:txBody>
                    <a:bodyPr/>
                    <a:lstStyle/>
                    <a:p>
                      <a:pPr algn="ctr"/>
                      <a:r>
                        <a:rPr lang="en-US" sz="2000" b="0" dirty="0">
                          <a:latin typeface="Amatic SC" panose="00000500000000000000" pitchFamily="2" charset="-79"/>
                          <a:cs typeface="Amatic SC" panose="00000500000000000000" pitchFamily="2" charset="-79"/>
                        </a:rPr>
                        <a:t>General Themes </a:t>
                      </a:r>
                      <a:endParaRPr lang="en-GB" sz="2000" b="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1000" dirty="0" err="1">
                          <a:latin typeface="Comic Sans MS" panose="030F0702030302020204" pitchFamily="66" charset="0"/>
                          <a:cs typeface="Amatic SC" panose="00000500000000000000" pitchFamily="2" charset="-79"/>
                        </a:rPr>
                        <a:t>Colour</a:t>
                      </a:r>
                      <a:r>
                        <a:rPr lang="en-US" sz="1000" dirty="0">
                          <a:latin typeface="Comic Sans MS" panose="030F0702030302020204" pitchFamily="66" charset="0"/>
                          <a:cs typeface="Amatic SC" panose="00000500000000000000" pitchFamily="2" charset="-79"/>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dirty="0">
                          <a:latin typeface="Comic Sans MS" panose="030F0702030302020204" pitchFamily="66" charset="0"/>
                          <a:cs typeface="Amatic SC" panose="00000500000000000000" pitchFamily="2" charset="-79"/>
                        </a:rPr>
                        <a:t>Celebrations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algn="ctr"/>
                      <a:r>
                        <a:rPr lang="en-US" sz="1000" dirty="0">
                          <a:solidFill>
                            <a:schemeClr val="tx1"/>
                          </a:solidFill>
                          <a:latin typeface="Comic Sans MS" panose="030F0702030302020204" pitchFamily="66" charset="0"/>
                          <a:cs typeface="Amatic SC" panose="00000500000000000000" pitchFamily="2" charset="-79"/>
                        </a:rPr>
                        <a:t>Amazing Animals around the world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dirty="0">
                          <a:latin typeface="Comic Sans MS" panose="030F0702030302020204" pitchFamily="66" charset="0"/>
                          <a:cs typeface="Amatic SC" panose="00000500000000000000" pitchFamily="2" charset="-79"/>
                        </a:rPr>
                        <a:t>Amazing animals &amp; Growing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algn="ctr"/>
                      <a:r>
                        <a:rPr lang="en-US" sz="1000" dirty="0">
                          <a:latin typeface="Comic Sans MS" panose="030F0702030302020204" pitchFamily="66" charset="0"/>
                          <a:cs typeface="Amatic SC" panose="00000500000000000000" pitchFamily="2" charset="-79"/>
                        </a:rPr>
                        <a:t>Water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dirty="0">
                          <a:latin typeface="Comic Sans MS" panose="030F0702030302020204" pitchFamily="66" charset="0"/>
                          <a:cs typeface="Amatic SC" panose="00000500000000000000" pitchFamily="2" charset="-79"/>
                        </a:rPr>
                        <a:t>Water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extLst>
                  <a:ext uri="{0D108BD9-81ED-4DB2-BD59-A6C34878D82A}">
                    <a16:rowId xmlns:a16="http://schemas.microsoft.com/office/drawing/2014/main" val="2272033691"/>
                  </a:ext>
                </a:extLst>
              </a:tr>
              <a:tr h="1630503">
                <a:tc rowSpan="2">
                  <a:txBody>
                    <a:bodyPr/>
                    <a:lstStyle/>
                    <a:p>
                      <a:pPr algn="ctr"/>
                      <a:r>
                        <a:rPr lang="en-US" sz="8000" b="0" dirty="0">
                          <a:latin typeface="Amatic SC" panose="00000500000000000000" pitchFamily="2" charset="-79"/>
                          <a:cs typeface="Amatic SC" panose="00000500000000000000" pitchFamily="2" charset="-79"/>
                        </a:rPr>
                        <a:t> </a:t>
                      </a:r>
                    </a:p>
                    <a:p>
                      <a:pPr algn="ctr"/>
                      <a:endParaRPr lang="en-US" sz="2800" b="0" dirty="0">
                        <a:latin typeface="Amatic SC" panose="00000500000000000000" pitchFamily="2" charset="-79"/>
                        <a:cs typeface="Amatic SC" panose="00000500000000000000" pitchFamily="2" charset="-79"/>
                      </a:endParaRPr>
                    </a:p>
                    <a:p>
                      <a:pPr algn="ctr"/>
                      <a:endParaRPr lang="en-US" sz="2800" b="0" dirty="0">
                        <a:latin typeface="Amatic SC" panose="00000500000000000000" pitchFamily="2" charset="-79"/>
                        <a:cs typeface="Amatic SC" panose="00000500000000000000" pitchFamily="2" charset="-79"/>
                      </a:endParaRPr>
                    </a:p>
                    <a:p>
                      <a:pPr algn="ctr"/>
                      <a:endParaRPr lang="en-US" sz="2800" b="0" dirty="0">
                        <a:latin typeface="Amatic SC" panose="00000500000000000000" pitchFamily="2" charset="-79"/>
                        <a:cs typeface="Amatic SC" panose="00000500000000000000" pitchFamily="2" charset="-79"/>
                      </a:endParaRPr>
                    </a:p>
                    <a:p>
                      <a:pPr algn="ctr"/>
                      <a:endParaRPr lang="en-US" sz="2800" b="0" dirty="0">
                        <a:latin typeface="Amatic SC" panose="00000500000000000000" pitchFamily="2" charset="-79"/>
                        <a:cs typeface="Amatic SC" panose="00000500000000000000" pitchFamily="2" charset="-79"/>
                      </a:endParaRPr>
                    </a:p>
                    <a:p>
                      <a:pPr algn="ctr"/>
                      <a:endParaRPr lang="en-US" sz="2800" b="0" dirty="0">
                        <a:latin typeface="Amatic SC" panose="00000500000000000000" pitchFamily="2" charset="-79"/>
                        <a:cs typeface="Amatic SC" panose="00000500000000000000" pitchFamily="2" charset="-79"/>
                      </a:endParaRPr>
                    </a:p>
                    <a:p>
                      <a:pPr algn="ctr"/>
                      <a:r>
                        <a:rPr lang="en-US" sz="1100" b="0" dirty="0">
                          <a:latin typeface="Comic Sans MS" panose="030F0702030302020204" pitchFamily="66" charset="0"/>
                          <a:cs typeface="Amatic SC" panose="00000500000000000000" pitchFamily="2" charset="-79"/>
                        </a:rPr>
                        <a:t>Over Arching Principles </a:t>
                      </a:r>
                      <a:endParaRPr lang="en-GB" sz="1100" b="0" dirty="0">
                        <a:latin typeface="Comic Sans MS" panose="030F0702030302020204" pitchFamily="66" charset="0"/>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gridSpan="6">
                  <a:txBody>
                    <a:bodyPr/>
                    <a:lstStyle/>
                    <a:p>
                      <a:pPr algn="ctr"/>
                      <a:r>
                        <a:rPr lang="en-US" sz="1000" b="1" dirty="0">
                          <a:solidFill>
                            <a:schemeClr val="bg1">
                              <a:lumMod val="50000"/>
                            </a:schemeClr>
                          </a:solidFill>
                          <a:latin typeface="Comic Sans MS" panose="030F0702030302020204" pitchFamily="66" charset="0"/>
                          <a:cs typeface="Amatic SC" panose="00000500000000000000" pitchFamily="2" charset="-79"/>
                        </a:rPr>
                        <a:t>Characteristics of Effective Learning </a:t>
                      </a:r>
                    </a:p>
                    <a:p>
                      <a:r>
                        <a:rPr lang="en-US" sz="1000" b="1" dirty="0">
                          <a:solidFill>
                            <a:srgbClr val="FF33CC"/>
                          </a:solidFill>
                          <a:latin typeface="Comic Sans MS" panose="030F0702030302020204" pitchFamily="66" charset="0"/>
                          <a:cs typeface="Amatic SC" panose="00000500000000000000" pitchFamily="2" charset="-79"/>
                        </a:rPr>
                        <a:t>Playing and exploring: </a:t>
                      </a:r>
                      <a:r>
                        <a:rPr lang="en-US" sz="1000" dirty="0">
                          <a:latin typeface="Comic Sans MS" panose="030F0702030302020204" pitchFamily="66" charset="0"/>
                          <a:cs typeface="RM Typerighter old" panose="00000400000000000000" pitchFamily="2" charset="-79"/>
                        </a:rPr>
                        <a:t>- Children investigate and experience things, and ‘have a go’. </a:t>
                      </a:r>
                      <a:r>
                        <a:rPr lang="en-GB" sz="1000" dirty="0">
                          <a:solidFill>
                            <a:srgbClr val="000000"/>
                          </a:solidFill>
                          <a:effectLst/>
                          <a:latin typeface="Comic Sans MS" panose="030F0702030302020204" pitchFamily="66" charset="0"/>
                          <a:ea typeface="Calibri" panose="020F0502020204030204" pitchFamily="34" charset="0"/>
                          <a:cs typeface="Acumin Pro"/>
                        </a:rPr>
                        <a:t>Children who actively participate in their </a:t>
                      </a:r>
                      <a:r>
                        <a:rPr lang="en-GB" sz="1000" dirty="0">
                          <a:solidFill>
                            <a:srgbClr val="000000"/>
                          </a:solidFill>
                          <a:latin typeface="Comic Sans MS" panose="030F0702030302020204" pitchFamily="66" charset="0"/>
                          <a:ea typeface="Calibri" panose="020F0502020204030204" pitchFamily="34" charset="0"/>
                          <a:cs typeface="Acumin Pro"/>
                        </a:rPr>
                        <a:t>own play </a:t>
                      </a:r>
                      <a:r>
                        <a:rPr lang="en-GB" sz="1000" dirty="0">
                          <a:solidFill>
                            <a:srgbClr val="000000"/>
                          </a:solidFill>
                          <a:effectLst/>
                          <a:latin typeface="Comic Sans MS" panose="030F0702030302020204" pitchFamily="66" charset="0"/>
                          <a:ea typeface="Calibri" panose="020F0502020204030204" pitchFamily="34" charset="0"/>
                          <a:cs typeface="Acumin Pro"/>
                        </a:rPr>
                        <a:t>develop a larger store of information and experiences to draw on which positively supports their learning </a:t>
                      </a:r>
                    </a:p>
                    <a:p>
                      <a:endParaRPr lang="en-US" sz="1000" dirty="0">
                        <a:latin typeface="Comic Sans MS" panose="030F0702030302020204" pitchFamily="66" charset="0"/>
                        <a:cs typeface="RM Typerighter old" panose="00000400000000000000" pitchFamily="2" charset="-79"/>
                      </a:endParaRPr>
                    </a:p>
                    <a:p>
                      <a:r>
                        <a:rPr lang="en-US" sz="1000" b="1" dirty="0">
                          <a:solidFill>
                            <a:srgbClr val="FF33CC"/>
                          </a:solidFill>
                          <a:latin typeface="Comic Sans MS" panose="030F0702030302020204" pitchFamily="66" charset="0"/>
                          <a:cs typeface="Amatic SC" panose="00000500000000000000" pitchFamily="2" charset="-79"/>
                        </a:rPr>
                        <a:t>Active learning: </a:t>
                      </a:r>
                      <a:r>
                        <a:rPr lang="en-US" sz="1000" dirty="0">
                          <a:latin typeface="Comic Sans MS" panose="030F0702030302020204" pitchFamily="66" charset="0"/>
                          <a:cs typeface="RM Typerighter old" panose="00000400000000000000" pitchFamily="2" charset="-79"/>
                        </a:rPr>
                        <a:t>- Children concentrate and keep on trying if they encounter difficulties. They are proud of their own achievements. </a:t>
                      </a:r>
                      <a:r>
                        <a:rPr lang="en-GB" sz="1000" dirty="0">
                          <a:effectLst/>
                          <a:latin typeface="Comic Sans MS" panose="030F0702030302020204" pitchFamily="66" charset="0"/>
                          <a:ea typeface="Calibri" panose="020F0502020204030204" pitchFamily="34" charset="0"/>
                          <a:cs typeface="RM Typerighter old" panose="00000400000000000000" pitchFamily="2" charset="-79"/>
                        </a:rPr>
                        <a:t>For children to develop into self-regulating, lifelong learners they are required to take ownership, accept challenges and learn persistence.</a:t>
                      </a:r>
                    </a:p>
                    <a:p>
                      <a:endParaRPr lang="en-GB" sz="1000" dirty="0">
                        <a:effectLst/>
                        <a:latin typeface="Comic Sans MS" panose="030F0702030302020204" pitchFamily="66" charset="0"/>
                        <a:ea typeface="Calibri" panose="020F0502020204030204" pitchFamily="34" charset="0"/>
                        <a:cs typeface="RM Typerighter old" panose="00000400000000000000" pitchFamily="2" charset="-79"/>
                      </a:endParaRPr>
                    </a:p>
                    <a:p>
                      <a:r>
                        <a:rPr lang="en-US" sz="1000" b="1" dirty="0">
                          <a:solidFill>
                            <a:srgbClr val="FF33CC"/>
                          </a:solidFill>
                          <a:latin typeface="Comic Sans MS" panose="030F0702030302020204" pitchFamily="66" charset="0"/>
                          <a:cs typeface="Amatic SC" panose="00000500000000000000" pitchFamily="2" charset="-79"/>
                        </a:rPr>
                        <a:t>Creating and thinking critically: </a:t>
                      </a:r>
                      <a:r>
                        <a:rPr lang="en-US" sz="1000" dirty="0">
                          <a:latin typeface="Comic Sans MS" panose="030F0702030302020204" pitchFamily="66" charset="0"/>
                          <a:cs typeface="RM Typerighter old" panose="00000400000000000000" pitchFamily="2" charset="-79"/>
                        </a:rPr>
                        <a:t>- Children develop their own ideas and make links between these ideas. </a:t>
                      </a:r>
                      <a:r>
                        <a:rPr lang="en-GB" sz="1000" dirty="0">
                          <a:effectLst/>
                          <a:latin typeface="Comic Sans MS" panose="030F0702030302020204" pitchFamily="66" charset="0"/>
                          <a:ea typeface="Calibri" panose="020F0502020204030204" pitchFamily="34" charset="0"/>
                          <a:cs typeface="RM Typerighter old" panose="00000400000000000000" pitchFamily="2" charset="-79"/>
                        </a:rPr>
                        <a:t>They think flexibly and rationally, drawing on previous experiences which help them to solve problems and reach conclusions.</a:t>
                      </a:r>
                      <a:r>
                        <a:rPr lang="en-GB" sz="1000" dirty="0">
                          <a:effectLst/>
                          <a:latin typeface="Comic Sans MS" panose="030F0702030302020204" pitchFamily="66" charset="0"/>
                          <a:ea typeface="Calibri" panose="020F0502020204030204" pitchFamily="34" charset="0"/>
                          <a:cs typeface="Arial" panose="020B0604020202020204" pitchFamily="34" charset="0"/>
                        </a:rPr>
                        <a:t> </a:t>
                      </a:r>
                    </a:p>
                    <a:p>
                      <a:endParaRPr lang="en-GB" sz="1000" dirty="0">
                        <a:latin typeface="Comic Sans MS" panose="030F0702030302020204" pitchFamily="66" charset="0"/>
                        <a:cs typeface="RM Typerighter old" panose="000004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24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hMerge="1">
                  <a:txBody>
                    <a:bodyPr/>
                    <a:lstStyle/>
                    <a:p>
                      <a:pPr algn="ctr"/>
                      <a:endParaRPr lang="en-GB" sz="14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pPr algn="ctr"/>
                      <a:endParaRPr lang="en-GB" sz="24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pPr algn="ctr"/>
                      <a:endParaRPr lang="en-US" sz="14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hMerge="1">
                  <a:txBody>
                    <a:bodyPr/>
                    <a:lstStyle/>
                    <a:p>
                      <a:pPr algn="ctr"/>
                      <a:endParaRPr lang="en-GB" sz="24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507345316"/>
                  </a:ext>
                </a:extLst>
              </a:tr>
              <a:tr h="2621592">
                <a:tc vMerge="1">
                  <a:txBody>
                    <a:bodyPr/>
                    <a:lstStyle/>
                    <a:p>
                      <a:pPr algn="ctr"/>
                      <a:r>
                        <a:rPr lang="en-US" sz="3200" b="0" dirty="0">
                          <a:latin typeface="Amatic SC" panose="00000500000000000000" pitchFamily="2" charset="-79"/>
                          <a:cs typeface="Amatic SC" panose="00000500000000000000" pitchFamily="2" charset="-79"/>
                        </a:rPr>
                        <a:t>Over Arching Principles </a:t>
                      </a:r>
                      <a:endParaRPr lang="en-GB" sz="3200" b="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gridSpan="6">
                  <a:txBody>
                    <a:bodyPr/>
                    <a:lstStyle/>
                    <a:p>
                      <a:r>
                        <a:rPr lang="en-US" sz="1000" b="1" i="0" dirty="0">
                          <a:solidFill>
                            <a:srgbClr val="7030A0"/>
                          </a:solidFill>
                          <a:latin typeface="Comic Sans MS" panose="030F0702030302020204" pitchFamily="66" charset="0"/>
                          <a:cs typeface="Amatic SC" panose="00000500000000000000" pitchFamily="2" charset="-79"/>
                        </a:rPr>
                        <a:t>Unique Child: </a:t>
                      </a:r>
                      <a:r>
                        <a:rPr lang="en-US" sz="1000" i="0" dirty="0">
                          <a:latin typeface="Comic Sans MS" panose="030F0702030302020204" pitchFamily="66" charset="0"/>
                          <a:cs typeface="RM Typerighter old" panose="00000400000000000000" pitchFamily="2" charset="-79"/>
                        </a:rPr>
                        <a:t>Every child is unique and has the potential to be resilient, capable, confident and self-assured.  </a:t>
                      </a:r>
                    </a:p>
                    <a:p>
                      <a:r>
                        <a:rPr lang="en-US" sz="1000" b="1" i="0" dirty="0">
                          <a:solidFill>
                            <a:srgbClr val="7030A0"/>
                          </a:solidFill>
                          <a:latin typeface="Comic Sans MS" panose="030F0702030302020204" pitchFamily="66" charset="0"/>
                          <a:cs typeface="Amatic SC" panose="00000500000000000000" pitchFamily="2" charset="-79"/>
                        </a:rPr>
                        <a:t>Positive Relationships: </a:t>
                      </a:r>
                      <a:r>
                        <a:rPr lang="en-US" sz="1000" i="0" dirty="0">
                          <a:latin typeface="Comic Sans MS" panose="030F0702030302020204" pitchFamily="66" charset="0"/>
                          <a:cs typeface="RM Typerighter old" panose="00000400000000000000" pitchFamily="2" charset="-79"/>
                        </a:rPr>
                        <a:t>Children flourish with warm, strong &amp; positive partnerships between all staff and parents/carers. This promotes independence across the EYFS curriculum. Children and practitioners are NOT alone – embrace each community. </a:t>
                      </a:r>
                    </a:p>
                    <a:p>
                      <a:r>
                        <a:rPr lang="en-US" sz="1000" b="1" i="0" dirty="0">
                          <a:solidFill>
                            <a:srgbClr val="7030A0"/>
                          </a:solidFill>
                          <a:latin typeface="Comic Sans MS" panose="030F0702030302020204" pitchFamily="66" charset="0"/>
                          <a:cs typeface="Amatic SC" panose="00000500000000000000" pitchFamily="2" charset="-79"/>
                        </a:rPr>
                        <a:t>Enabling environments: </a:t>
                      </a:r>
                      <a:r>
                        <a:rPr lang="en-US" sz="1000" i="0" dirty="0">
                          <a:latin typeface="Comic Sans MS" panose="030F0702030302020204" pitchFamily="66" charset="0"/>
                          <a:cs typeface="RM Typerighter old" panose="00000400000000000000" pitchFamily="2" charset="-79"/>
                        </a:rPr>
                        <a:t>Children learn and develop well in safe and secure environments where routines are established and where adults respond to their individual needs and passions and help them to build upon their learning over time. </a:t>
                      </a:r>
                    </a:p>
                    <a:p>
                      <a:r>
                        <a:rPr lang="en-US" sz="1000" b="1" i="0" dirty="0">
                          <a:solidFill>
                            <a:srgbClr val="7030A0"/>
                          </a:solidFill>
                          <a:latin typeface="Comic Sans MS" panose="030F0702030302020204" pitchFamily="66" charset="0"/>
                          <a:cs typeface="Amatic SC" panose="00000500000000000000" pitchFamily="2" charset="-79"/>
                        </a:rPr>
                        <a:t>Learning and Development: </a:t>
                      </a:r>
                      <a:r>
                        <a:rPr lang="en-US" sz="1000" i="0" dirty="0">
                          <a:latin typeface="Comic Sans MS" panose="030F0702030302020204" pitchFamily="66" charset="0"/>
                          <a:cs typeface="RM Typerighter old" panose="00000400000000000000" pitchFamily="2" charset="-79"/>
                        </a:rPr>
                        <a:t>Children develop and learn at different rates (not in different ways as it stated 2017). We must be aware of children who need greater support than others. </a:t>
                      </a:r>
                    </a:p>
                    <a:p>
                      <a:endParaRPr lang="en-US" sz="1000" i="1" dirty="0">
                        <a:latin typeface="Comic Sans MS" panose="030F0702030302020204" pitchFamily="66" charset="0"/>
                        <a:cs typeface="RM Typerighter old" panose="00000400000000000000" pitchFamily="2" charset="-79"/>
                      </a:endParaRPr>
                    </a:p>
                    <a:p>
                      <a:r>
                        <a:rPr lang="en-US" sz="1000" i="1" dirty="0">
                          <a:latin typeface="Comic Sans MS" panose="030F0702030302020204" pitchFamily="66" charset="0"/>
                          <a:cs typeface="RM Typerighter old" panose="00000400000000000000" pitchFamily="2" charset="-79"/>
                        </a:rPr>
                        <a:t>PLAY: </a:t>
                      </a:r>
                      <a:r>
                        <a:rPr lang="en-US" sz="1000" b="0" i="1" kern="1200" dirty="0">
                          <a:solidFill>
                            <a:schemeClr val="dk1"/>
                          </a:solidFill>
                          <a:effectLst/>
                          <a:latin typeface="Comic Sans MS" panose="030F0702030302020204" pitchFamily="66" charset="0"/>
                          <a:ea typeface="+mn-ea"/>
                          <a:cs typeface="+mn-cs"/>
                        </a:rPr>
                        <a:t>At St Joseph’s, we understand that children learn best when they are absorbed, interested and active.  We understand that active learning involves other children, adults, objects, ideas, stimuli and events that aim to engage and involve children for sustained periods. We believe that Early Years education should be as practical as possible and therefore , we are proud that our EYFS setting has an underlying ethos of ‘Learning through play. </a:t>
                      </a:r>
                      <a:r>
                        <a:rPr lang="en-GB" sz="1000" i="1" dirty="0">
                          <a:solidFill>
                            <a:schemeClr val="tx1"/>
                          </a:solidFill>
                          <a:latin typeface="Comic Sans MS" panose="030F0702030302020204" pitchFamily="66" charset="0"/>
                          <a:cs typeface="RM Typerighter old" panose="00000400000000000000" pitchFamily="2" charset="-79"/>
                        </a:rPr>
                        <a:t>PLAY is essential for children’s development across all areas. Play builds on children’s confidence as they learn to explore, to relate to others around them and develop relationships , set their own goals and solve problems. Children learn by leading their own play and by taking part in play which is guided by adults.</a:t>
                      </a:r>
                      <a:r>
                        <a:rPr lang="en-US" sz="1000" b="0" i="1" kern="1200" dirty="0">
                          <a:solidFill>
                            <a:schemeClr val="dk1"/>
                          </a:solidFill>
                          <a:effectLst/>
                          <a:latin typeface="Comic Sans MS" panose="030F0702030302020204" pitchFamily="66" charset="0"/>
                          <a:ea typeface="+mn-ea"/>
                          <a:cs typeface="+mn-cs"/>
                        </a:rPr>
                        <a:t>’. EYFS Team</a:t>
                      </a:r>
                    </a:p>
                    <a:p>
                      <a:r>
                        <a:rPr lang="en-US" sz="1000" b="0" i="1" kern="1200" dirty="0">
                          <a:solidFill>
                            <a:schemeClr val="dk1"/>
                          </a:solidFill>
                          <a:effectLst/>
                          <a:latin typeface="Comic Sans MS" panose="030F0702030302020204" pitchFamily="66" charset="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1" i="1" dirty="0">
                          <a:latin typeface="Comic Sans MS" panose="030F0702030302020204" pitchFamily="66" charset="0"/>
                          <a:cs typeface="Amatic SC" panose="00000500000000000000" pitchFamily="2" charset="-79"/>
                        </a:rPr>
                        <a:t>We will ensure that all children learn and develop well and are kept healthy and safe at ALL times. </a:t>
                      </a:r>
                      <a:endParaRPr lang="en-GB" sz="1000" b="1" i="1" dirty="0">
                        <a:latin typeface="Comic Sans MS" panose="030F0702030302020204" pitchFamily="66" charset="0"/>
                        <a:cs typeface="Amatic SC" panose="00000500000000000000" pitchFamily="2" charset="-79"/>
                      </a:endParaRPr>
                    </a:p>
                    <a:p>
                      <a:endParaRPr lang="en-US" sz="1000" i="1" dirty="0">
                        <a:latin typeface="Comic Sans MS" panose="030F0702030302020204" pitchFamily="66" charset="0"/>
                        <a:cs typeface="RM Typerighter old" panose="000004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400" dirty="0">
                        <a:solidFill>
                          <a:schemeClr val="bg1">
                            <a:lumMod val="50000"/>
                          </a:schemeClr>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hMerge="1">
                  <a:txBody>
                    <a:bodyPr/>
                    <a:lstStyle/>
                    <a:p>
                      <a:pPr algn="ctr"/>
                      <a:endParaRPr lang="en-GB" sz="1400" dirty="0">
                        <a:solidFill>
                          <a:schemeClr val="bg1">
                            <a:lumMod val="50000"/>
                          </a:schemeClr>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hMerge="1">
                  <a:txBody>
                    <a:bodyPr/>
                    <a:lstStyle/>
                    <a:p>
                      <a:pPr algn="ctr"/>
                      <a:endParaRPr lang="en-GB" sz="1400" dirty="0">
                        <a:solidFill>
                          <a:schemeClr val="bg1">
                            <a:lumMod val="50000"/>
                          </a:schemeClr>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hMerge="1">
                  <a:txBody>
                    <a:bodyPr/>
                    <a:lstStyle/>
                    <a:p>
                      <a:pPr algn="ctr"/>
                      <a:endParaRPr lang="en-US" sz="1400" dirty="0">
                        <a:solidFill>
                          <a:schemeClr val="bg1">
                            <a:lumMod val="50000"/>
                          </a:schemeClr>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hMerge="1">
                  <a:txBody>
                    <a:bodyPr/>
                    <a:lstStyle/>
                    <a:p>
                      <a:pPr algn="ctr"/>
                      <a:endParaRPr lang="en-GB" sz="1400" dirty="0">
                        <a:solidFill>
                          <a:schemeClr val="bg1">
                            <a:lumMod val="50000"/>
                          </a:schemeClr>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extLst>
                  <a:ext uri="{0D108BD9-81ED-4DB2-BD59-A6C34878D82A}">
                    <a16:rowId xmlns:a16="http://schemas.microsoft.com/office/drawing/2014/main" val="3627661565"/>
                  </a:ext>
                </a:extLst>
              </a:tr>
            </a:tbl>
          </a:graphicData>
        </a:graphic>
      </p:graphicFrame>
      <p:sp>
        <p:nvSpPr>
          <p:cNvPr id="2" name="Arrow: Curved Down 1">
            <a:extLst>
              <a:ext uri="{FF2B5EF4-FFF2-40B4-BE49-F238E27FC236}">
                <a16:creationId xmlns:a16="http://schemas.microsoft.com/office/drawing/2014/main" id="{EDEE4DCC-E742-421C-AA1B-CCCBC03083AB}"/>
              </a:ext>
            </a:extLst>
          </p:cNvPr>
          <p:cNvSpPr/>
          <p:nvPr/>
        </p:nvSpPr>
        <p:spPr>
          <a:xfrm>
            <a:off x="553624" y="3841306"/>
            <a:ext cx="1438183" cy="1186155"/>
          </a:xfrm>
          <a:prstGeom prst="curvedDownArrow">
            <a:avLst/>
          </a:prstGeom>
          <a:solidFill>
            <a:srgbClr val="CC66FF"/>
          </a:solidFill>
          <a:ln>
            <a:solidFill>
              <a:srgbClr val="E1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026" name="Picture 2" descr="See the source image">
            <a:extLst>
              <a:ext uri="{FF2B5EF4-FFF2-40B4-BE49-F238E27FC236}">
                <a16:creationId xmlns:a16="http://schemas.microsoft.com/office/drawing/2014/main" id="{A01F3A18-D7E6-4C03-BEAE-37E240B48014}"/>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10000" b="90000" l="10000" r="90000"/>
                    </a14:imgEffect>
                    <a14:imgEffect>
                      <a14:artisticLineDrawing/>
                    </a14:imgEffect>
                  </a14:imgLayer>
                </a14:imgProps>
              </a:ext>
              <a:ext uri="{28A0092B-C50C-407E-A947-70E740481C1C}">
                <a14:useLocalDpi xmlns:a14="http://schemas.microsoft.com/office/drawing/2010/main" val="0"/>
              </a:ext>
            </a:extLst>
          </a:blip>
          <a:srcRect/>
          <a:stretch>
            <a:fillRect/>
          </a:stretch>
        </p:blipFill>
        <p:spPr bwMode="auto">
          <a:xfrm>
            <a:off x="-106742" y="1215350"/>
            <a:ext cx="2758913" cy="275891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62B99C4B-24E8-40A1-9E6B-3C6AB4384B00}"/>
              </a:ext>
            </a:extLst>
          </p:cNvPr>
          <p:cNvSpPr/>
          <p:nvPr/>
        </p:nvSpPr>
        <p:spPr>
          <a:xfrm rot="20846512">
            <a:off x="347998" y="2271640"/>
            <a:ext cx="1673856" cy="646331"/>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3600" b="1" dirty="0">
                <a:ln/>
                <a:solidFill>
                  <a:schemeClr val="accent3"/>
                </a:solidFill>
                <a:latin typeface="Adler" panose="00000400000000000000" pitchFamily="2" charset="0"/>
              </a:rPr>
              <a:t>COETL</a:t>
            </a:r>
          </a:p>
        </p:txBody>
      </p:sp>
      <p:sp>
        <p:nvSpPr>
          <p:cNvPr id="8" name="Rectangle 7"/>
          <p:cNvSpPr/>
          <p:nvPr/>
        </p:nvSpPr>
        <p:spPr>
          <a:xfrm>
            <a:off x="3104413" y="68219"/>
            <a:ext cx="4852610" cy="369332"/>
          </a:xfrm>
          <a:prstGeom prst="rect">
            <a:avLst/>
          </a:prstGeom>
        </p:spPr>
        <p:txBody>
          <a:bodyPr wrap="none">
            <a:spAutoFit/>
          </a:bodyPr>
          <a:lstStyle/>
          <a:p>
            <a:r>
              <a:rPr lang="en-US" dirty="0">
                <a:latin typeface="Comic Sans MS" panose="030F0702030302020204" pitchFamily="66" charset="0"/>
                <a:cs typeface="Amatic SC" panose="00000500000000000000" pitchFamily="2" charset="-79"/>
              </a:rPr>
              <a:t>St Joseph’s Reception Long Term Plan 26-7</a:t>
            </a:r>
            <a:endParaRPr lang="en-GB" dirty="0">
              <a:latin typeface="Comic Sans MS" panose="030F0702030302020204" pitchFamily="66" charset="0"/>
              <a:cs typeface="Amatic SC" panose="00000500000000000000" pitchFamily="2" charset="-79"/>
            </a:endParaRPr>
          </a:p>
        </p:txBody>
      </p:sp>
      <p:pic>
        <p:nvPicPr>
          <p:cNvPr id="10" name="Picture 9"/>
          <p:cNvPicPr/>
          <p:nvPr/>
        </p:nvPicPr>
        <p:blipFill>
          <a:blip r:embed="rId4">
            <a:extLst>
              <a:ext uri="{28A0092B-C50C-407E-A947-70E740481C1C}">
                <a14:useLocalDpi xmlns:a14="http://schemas.microsoft.com/office/drawing/2010/main" val="0"/>
              </a:ext>
            </a:extLst>
          </a:blip>
          <a:stretch>
            <a:fillRect/>
          </a:stretch>
        </p:blipFill>
        <p:spPr>
          <a:xfrm>
            <a:off x="11353800" y="80146"/>
            <a:ext cx="574762" cy="554237"/>
          </a:xfrm>
          <a:prstGeom prst="rect">
            <a:avLst/>
          </a:prstGeom>
        </p:spPr>
      </p:pic>
    </p:spTree>
    <p:extLst>
      <p:ext uri="{BB962C8B-B14F-4D97-AF65-F5344CB8AC3E}">
        <p14:creationId xmlns:p14="http://schemas.microsoft.com/office/powerpoint/2010/main" val="29527788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3FE212D-BFC9-4D6B-BB25-2170A4F1783E}"/>
              </a:ext>
            </a:extLst>
          </p:cNvPr>
          <p:cNvSpPr txBox="1">
            <a:spLocks/>
          </p:cNvSpPr>
          <p:nvPr/>
        </p:nvSpPr>
        <p:spPr>
          <a:xfrm>
            <a:off x="838200" y="-729843"/>
            <a:ext cx="10515600"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n-GB" sz="3600" dirty="0">
              <a:latin typeface="Amatic SC" panose="00000500000000000000" pitchFamily="2" charset="-79"/>
              <a:cs typeface="Amatic SC" panose="00000500000000000000" pitchFamily="2" charset="-79"/>
            </a:endParaRPr>
          </a:p>
        </p:txBody>
      </p:sp>
      <p:graphicFrame>
        <p:nvGraphicFramePr>
          <p:cNvPr id="3" name="Table 4">
            <a:extLst>
              <a:ext uri="{FF2B5EF4-FFF2-40B4-BE49-F238E27FC236}">
                <a16:creationId xmlns:a16="http://schemas.microsoft.com/office/drawing/2014/main" id="{C309D6EC-D8CA-42E0-9877-E82797564D7C}"/>
              </a:ext>
            </a:extLst>
          </p:cNvPr>
          <p:cNvGraphicFramePr>
            <a:graphicFrameLocks noGrp="1"/>
          </p:cNvGraphicFramePr>
          <p:nvPr>
            <p:extLst>
              <p:ext uri="{D42A27DB-BD31-4B8C-83A1-F6EECF244321}">
                <p14:modId xmlns:p14="http://schemas.microsoft.com/office/powerpoint/2010/main" val="1522160015"/>
              </p:ext>
            </p:extLst>
          </p:nvPr>
        </p:nvGraphicFramePr>
        <p:xfrm>
          <a:off x="197738" y="719663"/>
          <a:ext cx="11796523" cy="5777892"/>
        </p:xfrm>
        <a:graphic>
          <a:graphicData uri="http://schemas.openxmlformats.org/drawingml/2006/table">
            <a:tbl>
              <a:tblPr firstRow="1" bandRow="1">
                <a:tableStyleId>{5C22544A-7EE6-4342-B048-85BDC9FD1C3A}</a:tableStyleId>
              </a:tblPr>
              <a:tblGrid>
                <a:gridCol w="1735869">
                  <a:extLst>
                    <a:ext uri="{9D8B030D-6E8A-4147-A177-3AD203B41FA5}">
                      <a16:colId xmlns:a16="http://schemas.microsoft.com/office/drawing/2014/main" val="385991600"/>
                    </a:ext>
                  </a:extLst>
                </a:gridCol>
                <a:gridCol w="1538235">
                  <a:extLst>
                    <a:ext uri="{9D8B030D-6E8A-4147-A177-3AD203B41FA5}">
                      <a16:colId xmlns:a16="http://schemas.microsoft.com/office/drawing/2014/main" val="2865123548"/>
                    </a:ext>
                  </a:extLst>
                </a:gridCol>
                <a:gridCol w="116840">
                  <a:extLst>
                    <a:ext uri="{9D8B030D-6E8A-4147-A177-3AD203B41FA5}">
                      <a16:colId xmlns:a16="http://schemas.microsoft.com/office/drawing/2014/main" val="872926247"/>
                    </a:ext>
                  </a:extLst>
                </a:gridCol>
                <a:gridCol w="1554705">
                  <a:extLst>
                    <a:ext uri="{9D8B030D-6E8A-4147-A177-3AD203B41FA5}">
                      <a16:colId xmlns:a16="http://schemas.microsoft.com/office/drawing/2014/main" val="2690459710"/>
                    </a:ext>
                  </a:extLst>
                </a:gridCol>
                <a:gridCol w="116840">
                  <a:extLst>
                    <a:ext uri="{9D8B030D-6E8A-4147-A177-3AD203B41FA5}">
                      <a16:colId xmlns:a16="http://schemas.microsoft.com/office/drawing/2014/main" val="1315738151"/>
                    </a:ext>
                  </a:extLst>
                </a:gridCol>
                <a:gridCol w="1571174">
                  <a:extLst>
                    <a:ext uri="{9D8B030D-6E8A-4147-A177-3AD203B41FA5}">
                      <a16:colId xmlns:a16="http://schemas.microsoft.com/office/drawing/2014/main" val="1848787987"/>
                    </a:ext>
                  </a:extLst>
                </a:gridCol>
                <a:gridCol w="116840">
                  <a:extLst>
                    <a:ext uri="{9D8B030D-6E8A-4147-A177-3AD203B41FA5}">
                      <a16:colId xmlns:a16="http://schemas.microsoft.com/office/drawing/2014/main" val="2709165749"/>
                    </a:ext>
                  </a:extLst>
                </a:gridCol>
                <a:gridCol w="1587644">
                  <a:extLst>
                    <a:ext uri="{9D8B030D-6E8A-4147-A177-3AD203B41FA5}">
                      <a16:colId xmlns:a16="http://schemas.microsoft.com/office/drawing/2014/main" val="1626726412"/>
                    </a:ext>
                  </a:extLst>
                </a:gridCol>
                <a:gridCol w="116840">
                  <a:extLst>
                    <a:ext uri="{9D8B030D-6E8A-4147-A177-3AD203B41FA5}">
                      <a16:colId xmlns:a16="http://schemas.microsoft.com/office/drawing/2014/main" val="2335150482"/>
                    </a:ext>
                  </a:extLst>
                </a:gridCol>
                <a:gridCol w="1604113">
                  <a:extLst>
                    <a:ext uri="{9D8B030D-6E8A-4147-A177-3AD203B41FA5}">
                      <a16:colId xmlns:a16="http://schemas.microsoft.com/office/drawing/2014/main" val="3189764146"/>
                    </a:ext>
                  </a:extLst>
                </a:gridCol>
                <a:gridCol w="116840">
                  <a:extLst>
                    <a:ext uri="{9D8B030D-6E8A-4147-A177-3AD203B41FA5}">
                      <a16:colId xmlns:a16="http://schemas.microsoft.com/office/drawing/2014/main" val="4046203905"/>
                    </a:ext>
                  </a:extLst>
                </a:gridCol>
                <a:gridCol w="1620583">
                  <a:extLst>
                    <a:ext uri="{9D8B030D-6E8A-4147-A177-3AD203B41FA5}">
                      <a16:colId xmlns:a16="http://schemas.microsoft.com/office/drawing/2014/main" val="1588033082"/>
                    </a:ext>
                  </a:extLst>
                </a:gridCol>
              </a:tblGrid>
              <a:tr h="372289">
                <a:tc>
                  <a:txBody>
                    <a:bodyPr/>
                    <a:lstStyle/>
                    <a:p>
                      <a:pPr algn="ctr"/>
                      <a:endParaRPr lang="en-GB"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900" dirty="0">
                          <a:solidFill>
                            <a:schemeClr val="bg1">
                              <a:lumMod val="50000"/>
                            </a:schemeClr>
                          </a:solidFill>
                          <a:latin typeface="Comic Sans MS" panose="030F0702030302020204" pitchFamily="66" charset="0"/>
                          <a:cs typeface="Amatic SC" panose="00000500000000000000" pitchFamily="2" charset="-79"/>
                        </a:rPr>
                        <a:t>Autumn 1</a:t>
                      </a:r>
                      <a:endParaRPr lang="en-GB" sz="900" dirty="0">
                        <a:solidFill>
                          <a:schemeClr val="bg1">
                            <a:lumMod val="50000"/>
                          </a:schemeClr>
                        </a:solidFill>
                        <a:latin typeface="Comic Sans MS" panose="030F0702030302020204" pitchFamily="66" charset="0"/>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dirty="0">
                          <a:solidFill>
                            <a:schemeClr val="bg1">
                              <a:lumMod val="50000"/>
                            </a:schemeClr>
                          </a:solidFill>
                          <a:latin typeface="Comic Sans MS" panose="030F0702030302020204" pitchFamily="66" charset="0"/>
                          <a:cs typeface="Amatic SC" panose="00000500000000000000" pitchFamily="2" charset="-79"/>
                        </a:rPr>
                        <a:t>Autumn 2</a:t>
                      </a:r>
                      <a:endParaRPr lang="en-GB" sz="900" dirty="0">
                        <a:solidFill>
                          <a:schemeClr val="bg1">
                            <a:lumMod val="50000"/>
                          </a:schemeClr>
                        </a:solidFill>
                        <a:latin typeface="Comic Sans MS" panose="030F0702030302020204" pitchFamily="66" charset="0"/>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hMerge="1">
                  <a:txBody>
                    <a:bodyPr/>
                    <a:lstStyle/>
                    <a:p>
                      <a:endParaRPr lang="en-GB"/>
                    </a:p>
                  </a:txBody>
                  <a:tcPr/>
                </a:tc>
                <a:tc gridSpan="2">
                  <a:txBody>
                    <a:bodyPr/>
                    <a:lstStyle/>
                    <a:p>
                      <a:pPr algn="ctr"/>
                      <a:r>
                        <a:rPr lang="en-US" sz="900" dirty="0">
                          <a:solidFill>
                            <a:schemeClr val="bg1">
                              <a:lumMod val="50000"/>
                            </a:schemeClr>
                          </a:solidFill>
                          <a:latin typeface="Comic Sans MS" panose="030F0702030302020204" pitchFamily="66" charset="0"/>
                          <a:cs typeface="Amatic SC" panose="00000500000000000000" pitchFamily="2" charset="-79"/>
                        </a:rPr>
                        <a:t>Spring 1</a:t>
                      </a:r>
                      <a:endParaRPr lang="en-GB" sz="900" dirty="0">
                        <a:solidFill>
                          <a:schemeClr val="bg1">
                            <a:lumMod val="50000"/>
                          </a:schemeClr>
                        </a:solidFill>
                        <a:latin typeface="Comic Sans MS" panose="030F0702030302020204" pitchFamily="66" charset="0"/>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hMerge="1">
                  <a:txBody>
                    <a:bodyPr/>
                    <a:lstStyle/>
                    <a:p>
                      <a:endParaRPr lang="en-GB"/>
                    </a:p>
                  </a:txBody>
                  <a:tcPr/>
                </a:tc>
                <a:tc gridSpan="2">
                  <a:txBody>
                    <a:bodyPr/>
                    <a:lstStyle/>
                    <a:p>
                      <a:pPr algn="ctr"/>
                      <a:r>
                        <a:rPr lang="en-US" sz="900" dirty="0">
                          <a:solidFill>
                            <a:schemeClr val="bg1">
                              <a:lumMod val="50000"/>
                            </a:schemeClr>
                          </a:solidFill>
                          <a:latin typeface="Comic Sans MS" panose="030F0702030302020204" pitchFamily="66" charset="0"/>
                          <a:cs typeface="Amatic SC" panose="00000500000000000000" pitchFamily="2" charset="-79"/>
                        </a:rPr>
                        <a:t>Spring 2</a:t>
                      </a:r>
                      <a:endParaRPr lang="en-GB" sz="900" dirty="0">
                        <a:solidFill>
                          <a:schemeClr val="bg1">
                            <a:lumMod val="50000"/>
                          </a:schemeClr>
                        </a:solidFill>
                        <a:latin typeface="Comic Sans MS" panose="030F0702030302020204" pitchFamily="66" charset="0"/>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hMerge="1">
                  <a:txBody>
                    <a:bodyPr/>
                    <a:lstStyle/>
                    <a:p>
                      <a:endParaRPr lang="en-GB"/>
                    </a:p>
                  </a:txBody>
                  <a:tcPr/>
                </a:tc>
                <a:tc gridSpan="2">
                  <a:txBody>
                    <a:bodyPr/>
                    <a:lstStyle/>
                    <a:p>
                      <a:pPr algn="ctr"/>
                      <a:r>
                        <a:rPr lang="en-US" sz="900" dirty="0">
                          <a:solidFill>
                            <a:schemeClr val="bg1">
                              <a:lumMod val="50000"/>
                            </a:schemeClr>
                          </a:solidFill>
                          <a:latin typeface="Comic Sans MS" panose="030F0702030302020204" pitchFamily="66" charset="0"/>
                          <a:cs typeface="Amatic SC" panose="00000500000000000000" pitchFamily="2" charset="-79"/>
                        </a:rPr>
                        <a:t>Summer 1</a:t>
                      </a:r>
                      <a:endParaRPr lang="en-GB" sz="900" dirty="0">
                        <a:solidFill>
                          <a:schemeClr val="bg1">
                            <a:lumMod val="50000"/>
                          </a:schemeClr>
                        </a:solidFill>
                        <a:latin typeface="Comic Sans MS" panose="030F0702030302020204" pitchFamily="66" charset="0"/>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hMerge="1">
                  <a:txBody>
                    <a:bodyPr/>
                    <a:lstStyle/>
                    <a:p>
                      <a:endParaRPr lang="en-GB"/>
                    </a:p>
                  </a:txBody>
                  <a:tcPr/>
                </a:tc>
                <a:tc gridSpan="2">
                  <a:txBody>
                    <a:bodyPr/>
                    <a:lstStyle/>
                    <a:p>
                      <a:pPr algn="ctr"/>
                      <a:r>
                        <a:rPr lang="en-US" sz="900" dirty="0">
                          <a:solidFill>
                            <a:schemeClr val="bg1">
                              <a:lumMod val="50000"/>
                            </a:schemeClr>
                          </a:solidFill>
                          <a:latin typeface="Comic Sans MS" panose="030F0702030302020204" pitchFamily="66" charset="0"/>
                          <a:cs typeface="Amatic SC" panose="00000500000000000000" pitchFamily="2" charset="-79"/>
                        </a:rPr>
                        <a:t>Summer 2</a:t>
                      </a:r>
                      <a:endParaRPr lang="en-GB" sz="900" dirty="0">
                        <a:solidFill>
                          <a:schemeClr val="bg1">
                            <a:lumMod val="50000"/>
                          </a:schemeClr>
                        </a:solidFill>
                        <a:latin typeface="Comic Sans MS" panose="030F0702030302020204" pitchFamily="66" charset="0"/>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hMerge="1">
                  <a:txBody>
                    <a:bodyPr/>
                    <a:lstStyle/>
                    <a:p>
                      <a:endParaRPr lang="en-GB"/>
                    </a:p>
                  </a:txBody>
                  <a:tcPr/>
                </a:tc>
                <a:extLst>
                  <a:ext uri="{0D108BD9-81ED-4DB2-BD59-A6C34878D82A}">
                    <a16:rowId xmlns:a16="http://schemas.microsoft.com/office/drawing/2014/main" val="1913285939"/>
                  </a:ext>
                </a:extLst>
              </a:tr>
              <a:tr h="422123">
                <a:tc>
                  <a:txBody>
                    <a:bodyPr/>
                    <a:lstStyle/>
                    <a:p>
                      <a:pPr algn="ctr"/>
                      <a:r>
                        <a:rPr lang="en-US" sz="900" b="0" dirty="0">
                          <a:latin typeface="Comic Sans MS" panose="030F0702030302020204" pitchFamily="66" charset="0"/>
                          <a:cs typeface="Amatic SC" panose="00000500000000000000" pitchFamily="2" charset="-79"/>
                        </a:rPr>
                        <a:t>General Themes </a:t>
                      </a:r>
                      <a:endParaRPr lang="en-GB" sz="900" b="0" dirty="0">
                        <a:latin typeface="Comic Sans MS" panose="030F0702030302020204" pitchFamily="66" charset="0"/>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900" dirty="0" err="1">
                          <a:latin typeface="Comic Sans MS" panose="030F0702030302020204" pitchFamily="66" charset="0"/>
                          <a:cs typeface="Amatic SC" panose="00000500000000000000" pitchFamily="2" charset="-79"/>
                        </a:rPr>
                        <a:t>Colour</a:t>
                      </a:r>
                      <a:r>
                        <a:rPr lang="en-US" sz="900" dirty="0">
                          <a:latin typeface="Comic Sans MS" panose="030F0702030302020204" pitchFamily="66" charset="0"/>
                          <a:cs typeface="Amatic SC" panose="00000500000000000000" pitchFamily="2" charset="-79"/>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dirty="0">
                          <a:latin typeface="Comic Sans MS" panose="030F0702030302020204" pitchFamily="66" charset="0"/>
                          <a:cs typeface="Amatic SC" panose="00000500000000000000" pitchFamily="2" charset="-79"/>
                        </a:rPr>
                        <a:t>Celebrations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hMerge="1">
                  <a:txBody>
                    <a:bodyPr/>
                    <a:lstStyle/>
                    <a:p>
                      <a:endParaRPr lang="en-GB"/>
                    </a:p>
                  </a:txBody>
                  <a:tcPr/>
                </a:tc>
                <a:tc gridSpan="2">
                  <a:txBody>
                    <a:bodyPr/>
                    <a:lstStyle/>
                    <a:p>
                      <a:pPr algn="ctr"/>
                      <a:r>
                        <a:rPr lang="en-US" sz="900" dirty="0">
                          <a:solidFill>
                            <a:schemeClr val="tx1"/>
                          </a:solidFill>
                          <a:latin typeface="Comic Sans MS" panose="030F0702030302020204" pitchFamily="66" charset="0"/>
                          <a:cs typeface="Amatic SC" panose="00000500000000000000" pitchFamily="2" charset="-79"/>
                        </a:rPr>
                        <a:t>Amazing Animals around the world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hMerge="1">
                  <a:txBody>
                    <a:bodyPr/>
                    <a:lstStyle/>
                    <a:p>
                      <a:endParaRPr lang="en-GB" dirty="0"/>
                    </a:p>
                  </a:txBody>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dirty="0">
                          <a:latin typeface="Comic Sans MS" panose="030F0702030302020204" pitchFamily="66" charset="0"/>
                          <a:cs typeface="Amatic SC" panose="00000500000000000000" pitchFamily="2" charset="-79"/>
                        </a:rPr>
                        <a:t>Amazing animals &amp; Growing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hMerge="1">
                  <a:txBody>
                    <a:bodyPr/>
                    <a:lstStyle/>
                    <a:p>
                      <a:endParaRPr lang="en-GB" dirty="0"/>
                    </a:p>
                  </a:txBody>
                  <a:tcPr/>
                </a:tc>
                <a:tc gridSpan="2">
                  <a:txBody>
                    <a:bodyPr/>
                    <a:lstStyle/>
                    <a:p>
                      <a:pPr algn="ctr"/>
                      <a:r>
                        <a:rPr lang="en-US" sz="900" dirty="0">
                          <a:latin typeface="Comic Sans MS" panose="030F0702030302020204" pitchFamily="66" charset="0"/>
                          <a:cs typeface="Amatic SC" panose="00000500000000000000" pitchFamily="2" charset="-79"/>
                        </a:rPr>
                        <a:t>Water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hMerge="1">
                  <a:txBody>
                    <a:bodyPr/>
                    <a:lstStyle/>
                    <a:p>
                      <a:endParaRPr lang="en-GB"/>
                    </a:p>
                  </a:txBody>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dirty="0">
                          <a:latin typeface="Comic Sans MS" panose="030F0702030302020204" pitchFamily="66" charset="0"/>
                          <a:cs typeface="Amatic SC" panose="00000500000000000000" pitchFamily="2" charset="-79"/>
                        </a:rPr>
                        <a:t>Water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hMerge="1">
                  <a:txBody>
                    <a:bodyPr/>
                    <a:lstStyle/>
                    <a:p>
                      <a:endParaRPr lang="en-GB" dirty="0"/>
                    </a:p>
                  </a:txBody>
                  <a:tcPr/>
                </a:tc>
                <a:extLst>
                  <a:ext uri="{0D108BD9-81ED-4DB2-BD59-A6C34878D82A}">
                    <a16:rowId xmlns:a16="http://schemas.microsoft.com/office/drawing/2014/main" val="2272033691"/>
                  </a:ext>
                </a:extLst>
              </a:tr>
              <a:tr h="42212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1" dirty="0">
                          <a:latin typeface="Comic Sans MS" panose="030F0702030302020204" pitchFamily="66" charset="0"/>
                          <a:cs typeface="Amatic SC" panose="00000500000000000000" pitchFamily="2" charset="-79"/>
                        </a:rPr>
                        <a:t>Communication and Language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900" dirty="0">
                          <a:latin typeface="Comic Sans MS" panose="030F0702030302020204" pitchFamily="66" charset="0"/>
                        </a:rPr>
                        <a:t>Talk to parents about what language they speak at home, try and learn a few key words and celebrate multilingualism in your setting. </a:t>
                      </a:r>
                      <a:endParaRPr lang="en-GB" sz="900" b="1" dirty="0">
                        <a:latin typeface="Comic Sans MS" panose="030F0702030302020204" pitchFamily="66" charset="0"/>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gridSpan="11">
                  <a:txBody>
                    <a:bodyPr/>
                    <a:lstStyle/>
                    <a:p>
                      <a:pPr algn="l"/>
                      <a:r>
                        <a:rPr lang="en-US" sz="900" b="0" i="0" dirty="0">
                          <a:latin typeface="Comic Sans MS" panose="030F0702030302020204" pitchFamily="66" charset="0"/>
                        </a:rPr>
                        <a:t>The development of children’s spoken language underpins all seven areas of learning and development. Children’s </a:t>
                      </a:r>
                      <a:r>
                        <a:rPr lang="en-US" sz="900" b="1" i="0" dirty="0">
                          <a:latin typeface="Comic Sans MS" panose="030F0702030302020204" pitchFamily="66" charset="0"/>
                        </a:rPr>
                        <a:t>back-and-forth interactions </a:t>
                      </a:r>
                      <a:r>
                        <a:rPr lang="en-US" sz="900" b="0" i="0" dirty="0">
                          <a:latin typeface="Comic Sans MS" panose="030F0702030302020204" pitchFamily="66" charset="0"/>
                        </a:rPr>
                        <a:t>from an early age form the foundations for language and cognitive development. The number and quality of the conversations they have with adults and peers throughout the day in a </a:t>
                      </a:r>
                      <a:r>
                        <a:rPr lang="en-US" sz="900" b="1" i="0" dirty="0">
                          <a:latin typeface="Comic Sans MS" panose="030F0702030302020204" pitchFamily="66" charset="0"/>
                        </a:rPr>
                        <a:t>language-rich environment</a:t>
                      </a:r>
                      <a:r>
                        <a:rPr lang="en-US" sz="900" b="0" i="0" dirty="0">
                          <a:latin typeface="Comic Sans MS" panose="030F0702030302020204" pitchFamily="66" charset="0"/>
                        </a:rPr>
                        <a:t> is crucial. By commenting on what children are interested in or doing, and echoing back what they say with </a:t>
                      </a:r>
                      <a:r>
                        <a:rPr lang="en-US" sz="900" b="1" i="0" dirty="0">
                          <a:latin typeface="Comic Sans MS" panose="030F0702030302020204" pitchFamily="66" charset="0"/>
                        </a:rPr>
                        <a:t>new vocabulary added</a:t>
                      </a:r>
                      <a:r>
                        <a:rPr lang="en-US" sz="900" b="0" i="0" dirty="0">
                          <a:latin typeface="Comic Sans MS" panose="030F0702030302020204" pitchFamily="66" charset="0"/>
                        </a:rPr>
                        <a:t>, practitioners will build children's language effectively</a:t>
                      </a:r>
                      <a:r>
                        <a:rPr lang="en-US" sz="900" b="1" i="0" dirty="0">
                          <a:latin typeface="Comic Sans MS" panose="030F0702030302020204" pitchFamily="66" charset="0"/>
                        </a:rPr>
                        <a:t>. Reading frequently to children</a:t>
                      </a:r>
                      <a:r>
                        <a:rPr lang="en-US" sz="900" b="0" i="0" dirty="0">
                          <a:latin typeface="Comic Sans MS" panose="030F0702030302020204" pitchFamily="66" charset="0"/>
                        </a:rPr>
                        <a:t>, and </a:t>
                      </a:r>
                      <a:r>
                        <a:rPr lang="en-US" sz="900" b="1" i="0" dirty="0">
                          <a:latin typeface="Comic Sans MS" panose="030F0702030302020204" pitchFamily="66" charset="0"/>
                        </a:rPr>
                        <a:t>engaging them actively in stories</a:t>
                      </a:r>
                      <a:r>
                        <a:rPr lang="en-US" sz="900" b="0" i="0" dirty="0">
                          <a:latin typeface="Comic Sans MS" panose="030F0702030302020204" pitchFamily="66" charset="0"/>
                        </a:rPr>
                        <a:t>, non-fiction, rhymes and poems, and then providing them with extensive opportunities to use and </a:t>
                      </a:r>
                      <a:r>
                        <a:rPr lang="en-US" sz="900" b="1" i="0" dirty="0">
                          <a:latin typeface="Comic Sans MS" panose="030F0702030302020204" pitchFamily="66" charset="0"/>
                        </a:rPr>
                        <a:t>embed new words in a range of contexts, </a:t>
                      </a:r>
                      <a:r>
                        <a:rPr lang="en-US" sz="900" b="0" i="0" dirty="0">
                          <a:latin typeface="Comic Sans MS" panose="030F0702030302020204" pitchFamily="66" charset="0"/>
                        </a:rPr>
                        <a:t>will give children the opportunity to thrive. Through </a:t>
                      </a:r>
                      <a:r>
                        <a:rPr lang="en-US" sz="900" b="1" i="0" dirty="0">
                          <a:latin typeface="Comic Sans MS" panose="030F0702030302020204" pitchFamily="66" charset="0"/>
                        </a:rPr>
                        <a:t>conversation, story-telling and role play</a:t>
                      </a:r>
                      <a:r>
                        <a:rPr lang="en-US" sz="900" b="0" i="0" dirty="0">
                          <a:latin typeface="Comic Sans MS" panose="030F0702030302020204" pitchFamily="66" charset="0"/>
                        </a:rPr>
                        <a:t>, where children </a:t>
                      </a:r>
                      <a:r>
                        <a:rPr lang="en-US" sz="900" b="1" i="0" dirty="0">
                          <a:latin typeface="Comic Sans MS" panose="030F0702030302020204" pitchFamily="66" charset="0"/>
                        </a:rPr>
                        <a:t>share their ideas </a:t>
                      </a:r>
                      <a:r>
                        <a:rPr lang="en-US" sz="900" b="0" i="0" dirty="0">
                          <a:latin typeface="Comic Sans MS" panose="030F0702030302020204" pitchFamily="66" charset="0"/>
                        </a:rPr>
                        <a:t>with support and </a:t>
                      </a:r>
                      <a:r>
                        <a:rPr lang="en-US" sz="900" b="1" i="0" dirty="0">
                          <a:latin typeface="Comic Sans MS" panose="030F0702030302020204" pitchFamily="66" charset="0"/>
                        </a:rPr>
                        <a:t>modelling</a:t>
                      </a:r>
                      <a:r>
                        <a:rPr lang="en-US" sz="900" b="0" i="0" dirty="0">
                          <a:latin typeface="Comic Sans MS" panose="030F0702030302020204" pitchFamily="66" charset="0"/>
                        </a:rPr>
                        <a:t> from their teacher, and sensitive questioning that invites them to elaborate, children become comfortable using a </a:t>
                      </a:r>
                      <a:r>
                        <a:rPr lang="en-US" sz="900" b="1" i="0" dirty="0">
                          <a:latin typeface="Comic Sans MS" panose="030F0702030302020204" pitchFamily="66" charset="0"/>
                        </a:rPr>
                        <a:t>rich range of vocabulary </a:t>
                      </a:r>
                      <a:r>
                        <a:rPr lang="en-US" sz="900" b="0" i="0" dirty="0">
                          <a:latin typeface="Comic Sans MS" panose="030F0702030302020204" pitchFamily="66" charset="0"/>
                        </a:rPr>
                        <a:t>and </a:t>
                      </a:r>
                      <a:r>
                        <a:rPr lang="en-US" sz="900" b="1" i="0" dirty="0">
                          <a:latin typeface="Comic Sans MS" panose="030F0702030302020204" pitchFamily="66" charset="0"/>
                        </a:rPr>
                        <a:t>language structures.</a:t>
                      </a:r>
                      <a:endParaRPr lang="en-US" sz="900" b="1" i="0" dirty="0">
                        <a:latin typeface="Comic Sans MS" panose="030F0702030302020204" pitchFamily="66" charset="0"/>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hMerge="1">
                  <a:txBody>
                    <a:bodyPr/>
                    <a:lstStyle/>
                    <a:p>
                      <a:endParaRPr lang="en-GB"/>
                    </a:p>
                  </a:txBody>
                  <a:tcPr/>
                </a:tc>
                <a:tc hMerge="1">
                  <a:txBody>
                    <a:bodyPr/>
                    <a:lstStyle/>
                    <a:p>
                      <a:pPr algn="ctr"/>
                      <a:endParaRPr lang="en-US" sz="24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hMerge="1">
                  <a:txBody>
                    <a:bodyPr/>
                    <a:lstStyle/>
                    <a:p>
                      <a:endParaRPr lang="en-GB"/>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hMerge="1">
                  <a:txBody>
                    <a:bodyPr/>
                    <a:lstStyle/>
                    <a:p>
                      <a:endParaRPr lang="en-GB"/>
                    </a:p>
                  </a:txBody>
                  <a:tcPr/>
                </a:tc>
                <a:tc hMerge="1">
                  <a:txBody>
                    <a:bodyPr/>
                    <a:lstStyle/>
                    <a:p>
                      <a:pPr algn="ctr"/>
                      <a:endParaRPr lang="en-US" sz="24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hMerge="1">
                  <a:txBody>
                    <a:bodyPr/>
                    <a:lstStyle/>
                    <a:p>
                      <a:endParaRPr lang="en-GB"/>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hMerge="1">
                  <a:txBody>
                    <a:bodyPr/>
                    <a:lstStyle/>
                    <a:p>
                      <a:endParaRPr lang="en-GB"/>
                    </a:p>
                  </a:txBody>
                  <a:tcPr/>
                </a:tc>
                <a:extLst>
                  <a:ext uri="{0D108BD9-81ED-4DB2-BD59-A6C34878D82A}">
                    <a16:rowId xmlns:a16="http://schemas.microsoft.com/office/drawing/2014/main" val="2765929432"/>
                  </a:ext>
                </a:extLst>
              </a:tr>
              <a:tr h="989017">
                <a:tc>
                  <a:txBody>
                    <a:bodyPr/>
                    <a:lstStyle/>
                    <a:p>
                      <a:pPr algn="ctr"/>
                      <a:r>
                        <a:rPr lang="en-US" sz="900" dirty="0">
                          <a:latin typeface="Comic Sans MS" panose="030F0702030302020204" pitchFamily="66" charset="0"/>
                        </a:rPr>
                        <a:t>Whole EYFS Focus – C&amp;L is developed throughout the year through high quality interactions, daily group discussions, sharing circles, PSHE times,  stories, singing, speech and language interventions, Pie Corbett T4W actions, EYFS productions, assemblies  and weekly interventions. </a:t>
                      </a:r>
                    </a:p>
                    <a:p>
                      <a:pPr algn="ctr"/>
                      <a:endParaRPr lang="en-US" sz="900" dirty="0">
                        <a:latin typeface="Comic Sans MS" panose="030F0702030302020204" pitchFamily="66" charset="0"/>
                      </a:endParaRPr>
                    </a:p>
                    <a:p>
                      <a:pPr algn="ctr"/>
                      <a:endParaRPr lang="en-US" sz="900" b="1" dirty="0">
                        <a:latin typeface="Comic Sans MS" panose="030F0702030302020204" pitchFamily="66" charset="0"/>
                        <a:cs typeface="Amatic SC" panose="00000500000000000000" pitchFamily="2" charset="-79"/>
                      </a:endParaRPr>
                    </a:p>
                    <a:p>
                      <a:pPr algn="ctr"/>
                      <a:endParaRPr lang="en-GB" sz="900" b="1" dirty="0">
                        <a:latin typeface="Comic Sans MS" panose="030F0702030302020204" pitchFamily="66" charset="0"/>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gridSpan="2">
                  <a:txBody>
                    <a:bodyPr/>
                    <a:lstStyle/>
                    <a:p>
                      <a:r>
                        <a:rPr lang="en-GB" sz="1000" kern="1200" dirty="0">
                          <a:solidFill>
                            <a:schemeClr val="dk1"/>
                          </a:solidFill>
                          <a:effectLst/>
                          <a:latin typeface="+mn-lt"/>
                          <a:ea typeface="+mn-ea"/>
                          <a:cs typeface="+mn-cs"/>
                        </a:rPr>
                        <a:t>Understand how to listen carefully and why listening is important.</a:t>
                      </a:r>
                    </a:p>
                    <a:p>
                      <a:r>
                        <a:rPr lang="en-GB" sz="1000" kern="1200" dirty="0">
                          <a:solidFill>
                            <a:schemeClr val="dk1"/>
                          </a:solidFill>
                          <a:effectLst/>
                          <a:latin typeface="+mn-lt"/>
                          <a:ea typeface="+mn-ea"/>
                          <a:cs typeface="+mn-cs"/>
                        </a:rPr>
                        <a:t> </a:t>
                      </a:r>
                    </a:p>
                    <a:p>
                      <a:r>
                        <a:rPr lang="en-GB" sz="1000" kern="1200" dirty="0">
                          <a:solidFill>
                            <a:schemeClr val="dk1"/>
                          </a:solidFill>
                          <a:effectLst/>
                          <a:latin typeface="+mn-lt"/>
                          <a:ea typeface="+mn-ea"/>
                          <a:cs typeface="+mn-cs"/>
                        </a:rPr>
                        <a:t>Describe events in some detail.</a:t>
                      </a:r>
                    </a:p>
                    <a:p>
                      <a:r>
                        <a:rPr lang="en-GB" sz="1000" kern="1200" dirty="0">
                          <a:solidFill>
                            <a:schemeClr val="dk1"/>
                          </a:solidFill>
                          <a:effectLst/>
                          <a:latin typeface="+mn-lt"/>
                          <a:ea typeface="+mn-ea"/>
                          <a:cs typeface="+mn-cs"/>
                        </a:rPr>
                        <a:t>Develop social phrases </a:t>
                      </a:r>
                    </a:p>
                    <a:p>
                      <a:r>
                        <a:rPr lang="en-GB" sz="1000" kern="1200" dirty="0">
                          <a:solidFill>
                            <a:schemeClr val="dk1"/>
                          </a:solidFill>
                          <a:effectLst/>
                          <a:latin typeface="+mn-lt"/>
                          <a:ea typeface="+mn-ea"/>
                          <a:cs typeface="+mn-cs"/>
                        </a:rPr>
                        <a:t> </a:t>
                      </a:r>
                    </a:p>
                    <a:p>
                      <a:r>
                        <a:rPr lang="en-GB" sz="1000" kern="1200" dirty="0">
                          <a:solidFill>
                            <a:schemeClr val="dk1"/>
                          </a:solidFill>
                          <a:effectLst/>
                          <a:latin typeface="+mn-lt"/>
                          <a:ea typeface="+mn-ea"/>
                          <a:cs typeface="+mn-cs"/>
                        </a:rPr>
                        <a:t>Engage in story times</a:t>
                      </a:r>
                    </a:p>
                    <a:p>
                      <a:r>
                        <a:rPr lang="en-GB" sz="1000" kern="1200" dirty="0">
                          <a:solidFill>
                            <a:schemeClr val="dk1"/>
                          </a:solidFill>
                          <a:effectLst/>
                          <a:latin typeface="+mn-lt"/>
                          <a:ea typeface="+mn-ea"/>
                          <a:cs typeface="+mn-cs"/>
                        </a:rPr>
                        <a:t> </a:t>
                      </a:r>
                    </a:p>
                    <a:p>
                      <a:r>
                        <a:rPr lang="en-GB" sz="1000" kern="1200" dirty="0">
                          <a:solidFill>
                            <a:schemeClr val="dk1"/>
                          </a:solidFill>
                          <a:effectLst/>
                          <a:latin typeface="+mn-lt"/>
                          <a:ea typeface="+mn-ea"/>
                          <a:cs typeface="+mn-cs"/>
                        </a:rPr>
                        <a:t>Listen to and talk about stories to build familiarity and understanding.</a:t>
                      </a:r>
                    </a:p>
                    <a:p>
                      <a:r>
                        <a:rPr lang="en-GB" sz="1000" kern="1200" dirty="0">
                          <a:solidFill>
                            <a:schemeClr val="dk1"/>
                          </a:solidFill>
                          <a:effectLst/>
                          <a:latin typeface="+mn-lt"/>
                          <a:ea typeface="+mn-ea"/>
                          <a:cs typeface="+mn-cs"/>
                        </a:rPr>
                        <a:t>Learn rhymes, poems and songs.</a:t>
                      </a:r>
                    </a:p>
                    <a:p>
                      <a:r>
                        <a:rPr lang="en-GB" sz="1000" kern="1200" dirty="0">
                          <a:solidFill>
                            <a:schemeClr val="dk1"/>
                          </a:solidFill>
                          <a:effectLst/>
                          <a:latin typeface="+mn-lt"/>
                          <a:ea typeface="+mn-ea"/>
                          <a:cs typeface="+mn-cs"/>
                        </a:rPr>
                        <a:t> </a:t>
                      </a:r>
                    </a:p>
                    <a:p>
                      <a:r>
                        <a:rPr lang="en-GB" sz="1000" kern="1200" dirty="0">
                          <a:solidFill>
                            <a:schemeClr val="dk1"/>
                          </a:solidFill>
                          <a:effectLst/>
                          <a:latin typeface="+mn-lt"/>
                          <a:ea typeface="+mn-ea"/>
                          <a:cs typeface="+mn-cs"/>
                        </a:rPr>
                        <a:t>Listen carefully to rhymes and songs, paying attention to how they sound.</a:t>
                      </a:r>
                    </a:p>
                    <a:p>
                      <a:pPr algn="ctr"/>
                      <a:endParaRPr lang="en-GB" sz="900" b="0" dirty="0">
                        <a:solidFill>
                          <a:schemeClr val="tx1"/>
                        </a:solidFill>
                        <a:latin typeface="Comic Sans MS" panose="030F0702030302020204" pitchFamily="66" charset="0"/>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dirty="0">
                        <a:solidFill>
                          <a:schemeClr val="bg1">
                            <a:lumMod val="50000"/>
                          </a:schemeClr>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gridSpan="2">
                  <a:txBody>
                    <a:bodyPr/>
                    <a:lstStyle/>
                    <a:p>
                      <a:r>
                        <a:rPr lang="en-GB" sz="1000" kern="1200" dirty="0">
                          <a:solidFill>
                            <a:schemeClr val="dk1"/>
                          </a:solidFill>
                          <a:effectLst/>
                          <a:latin typeface="+mn-lt"/>
                          <a:ea typeface="+mn-ea"/>
                          <a:cs typeface="+mn-cs"/>
                        </a:rPr>
                        <a:t>Engage in story times</a:t>
                      </a:r>
                    </a:p>
                    <a:p>
                      <a:r>
                        <a:rPr lang="en-GB" sz="1000" kern="1200" dirty="0">
                          <a:solidFill>
                            <a:schemeClr val="dk1"/>
                          </a:solidFill>
                          <a:effectLst/>
                          <a:latin typeface="+mn-lt"/>
                          <a:ea typeface="+mn-ea"/>
                          <a:cs typeface="+mn-cs"/>
                        </a:rPr>
                        <a:t> </a:t>
                      </a:r>
                    </a:p>
                    <a:p>
                      <a:r>
                        <a:rPr lang="en-GB" sz="1000" kern="1200" dirty="0">
                          <a:solidFill>
                            <a:schemeClr val="dk1"/>
                          </a:solidFill>
                          <a:effectLst/>
                          <a:latin typeface="+mn-lt"/>
                          <a:ea typeface="+mn-ea"/>
                          <a:cs typeface="+mn-cs"/>
                        </a:rPr>
                        <a:t>Listen to and talk about stories to build familiarity and understanding.</a:t>
                      </a:r>
                    </a:p>
                    <a:p>
                      <a:r>
                        <a:rPr lang="en-GB" sz="1000" kern="1200" dirty="0">
                          <a:solidFill>
                            <a:schemeClr val="dk1"/>
                          </a:solidFill>
                          <a:effectLst/>
                          <a:latin typeface="+mn-lt"/>
                          <a:ea typeface="+mn-ea"/>
                          <a:cs typeface="+mn-cs"/>
                        </a:rPr>
                        <a:t> </a:t>
                      </a:r>
                    </a:p>
                    <a:p>
                      <a:r>
                        <a:rPr lang="en-GB" sz="1000" kern="1200" dirty="0">
                          <a:solidFill>
                            <a:schemeClr val="dk1"/>
                          </a:solidFill>
                          <a:effectLst/>
                          <a:latin typeface="+mn-lt"/>
                          <a:ea typeface="+mn-ea"/>
                          <a:cs typeface="+mn-cs"/>
                        </a:rPr>
                        <a:t>Learn rhymes, poems and songs </a:t>
                      </a:r>
                    </a:p>
                    <a:p>
                      <a:r>
                        <a:rPr lang="en-GB" sz="1000" kern="1200" dirty="0">
                          <a:solidFill>
                            <a:schemeClr val="dk1"/>
                          </a:solidFill>
                          <a:effectLst/>
                          <a:latin typeface="+mn-lt"/>
                          <a:ea typeface="+mn-ea"/>
                          <a:cs typeface="+mn-cs"/>
                        </a:rPr>
                        <a:t> </a:t>
                      </a:r>
                    </a:p>
                    <a:p>
                      <a:r>
                        <a:rPr lang="en-GB" sz="1000" kern="1200" dirty="0">
                          <a:solidFill>
                            <a:schemeClr val="dk1"/>
                          </a:solidFill>
                          <a:effectLst/>
                          <a:latin typeface="+mn-lt"/>
                          <a:ea typeface="+mn-ea"/>
                          <a:cs typeface="+mn-cs"/>
                        </a:rPr>
                        <a:t>Learn new vocabulary </a:t>
                      </a:r>
                    </a:p>
                    <a:p>
                      <a:r>
                        <a:rPr lang="en-GB" sz="1000" kern="1200" dirty="0">
                          <a:solidFill>
                            <a:schemeClr val="dk1"/>
                          </a:solidFill>
                          <a:effectLst/>
                          <a:latin typeface="+mn-lt"/>
                          <a:ea typeface="+mn-ea"/>
                          <a:cs typeface="+mn-cs"/>
                        </a:rPr>
                        <a:t> </a:t>
                      </a:r>
                    </a:p>
                    <a:p>
                      <a:r>
                        <a:rPr lang="en-GB" sz="1000" kern="1200" dirty="0">
                          <a:solidFill>
                            <a:schemeClr val="dk1"/>
                          </a:solidFill>
                          <a:effectLst/>
                          <a:latin typeface="+mn-lt"/>
                          <a:ea typeface="+mn-ea"/>
                          <a:cs typeface="+mn-cs"/>
                        </a:rPr>
                        <a:t> </a:t>
                      </a:r>
                    </a:p>
                    <a:p>
                      <a:r>
                        <a:rPr lang="en-GB" sz="1000" kern="1200" dirty="0">
                          <a:solidFill>
                            <a:schemeClr val="dk1"/>
                          </a:solidFill>
                          <a:effectLst/>
                          <a:latin typeface="+mn-lt"/>
                          <a:ea typeface="+mn-ea"/>
                          <a:cs typeface="+mn-cs"/>
                        </a:rPr>
                        <a:t>Use new vocabulary through the day.</a:t>
                      </a:r>
                    </a:p>
                    <a:p>
                      <a:r>
                        <a:rPr lang="en-GB" sz="1000" kern="1200" dirty="0">
                          <a:solidFill>
                            <a:schemeClr val="dk1"/>
                          </a:solidFill>
                          <a:effectLst/>
                          <a:latin typeface="+mn-lt"/>
                          <a:ea typeface="+mn-ea"/>
                          <a:cs typeface="+mn-cs"/>
                        </a:rPr>
                        <a:t> </a:t>
                      </a:r>
                    </a:p>
                    <a:p>
                      <a:r>
                        <a:rPr lang="en-GB" sz="1000" kern="1200" dirty="0">
                          <a:solidFill>
                            <a:schemeClr val="dk1"/>
                          </a:solidFill>
                          <a:effectLst/>
                          <a:latin typeface="+mn-lt"/>
                          <a:ea typeface="+mn-ea"/>
                          <a:cs typeface="+mn-cs"/>
                        </a:rPr>
                        <a:t>Listen carefully to rhymes and songs, paying attention to how they sound.</a:t>
                      </a:r>
                    </a:p>
                    <a:p>
                      <a:pPr algn="l"/>
                      <a:endParaRPr lang="en-GB" sz="300" b="1" dirty="0">
                        <a:solidFill>
                          <a:schemeClr val="bg1">
                            <a:lumMod val="50000"/>
                          </a:schemeClr>
                        </a:solidFill>
                        <a:latin typeface="Comic Sans MS" panose="030F0702030302020204" pitchFamily="66" charset="0"/>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hMerge="1">
                  <a:txBody>
                    <a:bodyPr/>
                    <a:lstStyle/>
                    <a:p>
                      <a:pPr algn="ctr"/>
                      <a:endParaRPr lang="en-GB" sz="1100" dirty="0">
                        <a:solidFill>
                          <a:schemeClr val="bg1">
                            <a:lumMod val="50000"/>
                          </a:schemeClr>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gridSpan="2">
                  <a:txBody>
                    <a:bodyPr/>
                    <a:lstStyle/>
                    <a:p>
                      <a:r>
                        <a:rPr lang="en-GB" sz="1000" kern="1200" dirty="0">
                          <a:solidFill>
                            <a:schemeClr val="dk1"/>
                          </a:solidFill>
                          <a:effectLst/>
                          <a:latin typeface="+mn-lt"/>
                          <a:ea typeface="+mn-ea"/>
                          <a:cs typeface="+mn-cs"/>
                        </a:rPr>
                        <a:t>Articulate their ideas and thoughts in well-formed sentences</a:t>
                      </a:r>
                    </a:p>
                    <a:p>
                      <a:r>
                        <a:rPr lang="en-GB" sz="1000" kern="1200" dirty="0">
                          <a:solidFill>
                            <a:schemeClr val="dk1"/>
                          </a:solidFill>
                          <a:effectLst/>
                          <a:latin typeface="+mn-lt"/>
                          <a:ea typeface="+mn-ea"/>
                          <a:cs typeface="+mn-cs"/>
                        </a:rPr>
                        <a:t> </a:t>
                      </a:r>
                    </a:p>
                    <a:p>
                      <a:r>
                        <a:rPr lang="en-GB" sz="1000" kern="1200" dirty="0">
                          <a:solidFill>
                            <a:schemeClr val="dk1"/>
                          </a:solidFill>
                          <a:effectLst/>
                          <a:latin typeface="+mn-lt"/>
                          <a:ea typeface="+mn-ea"/>
                          <a:cs typeface="+mn-cs"/>
                        </a:rPr>
                        <a:t>Connect one idea or action to another using a range of connectives.</a:t>
                      </a:r>
                    </a:p>
                    <a:p>
                      <a:r>
                        <a:rPr lang="en-GB" sz="1000" kern="1200" dirty="0">
                          <a:solidFill>
                            <a:schemeClr val="dk1"/>
                          </a:solidFill>
                          <a:effectLst/>
                          <a:latin typeface="+mn-lt"/>
                          <a:ea typeface="+mn-ea"/>
                          <a:cs typeface="+mn-cs"/>
                        </a:rPr>
                        <a:t> </a:t>
                      </a:r>
                    </a:p>
                    <a:p>
                      <a:r>
                        <a:rPr lang="en-GB" sz="1000" kern="1200" dirty="0">
                          <a:solidFill>
                            <a:schemeClr val="dk1"/>
                          </a:solidFill>
                          <a:effectLst/>
                          <a:latin typeface="+mn-lt"/>
                          <a:ea typeface="+mn-ea"/>
                          <a:cs typeface="+mn-cs"/>
                        </a:rPr>
                        <a:t>Engage in non-fiction books. </a:t>
                      </a:r>
                    </a:p>
                    <a:p>
                      <a:r>
                        <a:rPr lang="en-GB" sz="1000" kern="1200" dirty="0">
                          <a:solidFill>
                            <a:schemeClr val="dk1"/>
                          </a:solidFill>
                          <a:effectLst/>
                          <a:latin typeface="+mn-lt"/>
                          <a:ea typeface="+mn-ea"/>
                          <a:cs typeface="+mn-cs"/>
                        </a:rPr>
                        <a:t> </a:t>
                      </a:r>
                    </a:p>
                    <a:p>
                      <a:r>
                        <a:rPr lang="en-GB" sz="1000" kern="1200" dirty="0">
                          <a:solidFill>
                            <a:schemeClr val="dk1"/>
                          </a:solidFill>
                          <a:effectLst/>
                          <a:latin typeface="+mn-lt"/>
                          <a:ea typeface="+mn-ea"/>
                          <a:cs typeface="+mn-cs"/>
                        </a:rPr>
                        <a:t>Listen to and talk about selected non-fiction to develop a deep familiarity with new knowledge and vocabulary</a:t>
                      </a:r>
                    </a:p>
                    <a:p>
                      <a:r>
                        <a:rPr lang="en-GB" sz="1000" kern="1200" dirty="0">
                          <a:solidFill>
                            <a:schemeClr val="dk1"/>
                          </a:solidFill>
                          <a:effectLst/>
                          <a:latin typeface="+mn-lt"/>
                          <a:ea typeface="+mn-ea"/>
                          <a:cs typeface="+mn-cs"/>
                        </a:rPr>
                        <a:t> </a:t>
                      </a:r>
                    </a:p>
                    <a:p>
                      <a:r>
                        <a:rPr lang="en-GB" sz="1000" kern="1200" dirty="0">
                          <a:solidFill>
                            <a:schemeClr val="dk1"/>
                          </a:solidFill>
                          <a:effectLst/>
                          <a:latin typeface="+mn-lt"/>
                          <a:ea typeface="+mn-ea"/>
                          <a:cs typeface="+mn-cs"/>
                        </a:rPr>
                        <a:t>Learn rhymes, poems and songs </a:t>
                      </a:r>
                    </a:p>
                    <a:p>
                      <a:pPr algn="ctr"/>
                      <a:endParaRPr lang="en-GB" sz="300" b="0" dirty="0">
                        <a:solidFill>
                          <a:schemeClr val="tx1"/>
                        </a:solidFill>
                        <a:latin typeface="Comic Sans MS" panose="030F0702030302020204" pitchFamily="66" charset="0"/>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hMerge="1">
                  <a:txBody>
                    <a:bodyPr/>
                    <a:lstStyle/>
                    <a:p>
                      <a:pPr algn="ctr"/>
                      <a:endParaRPr lang="en-GB" sz="1100" dirty="0">
                        <a:solidFill>
                          <a:schemeClr val="bg1">
                            <a:lumMod val="50000"/>
                          </a:schemeClr>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gridSpan="2">
                  <a:txBody>
                    <a:bodyPr/>
                    <a:lstStyle/>
                    <a:p>
                      <a:r>
                        <a:rPr lang="en-GB" sz="1000" kern="1200" dirty="0">
                          <a:solidFill>
                            <a:schemeClr val="dk1"/>
                          </a:solidFill>
                          <a:effectLst/>
                          <a:latin typeface="+mn-lt"/>
                          <a:ea typeface="+mn-ea"/>
                          <a:cs typeface="+mn-cs"/>
                        </a:rPr>
                        <a:t>Articulate their ideas and thoughts in well-formed sentences</a:t>
                      </a:r>
                    </a:p>
                    <a:p>
                      <a:r>
                        <a:rPr lang="en-GB" sz="1000" kern="1200" dirty="0">
                          <a:solidFill>
                            <a:schemeClr val="dk1"/>
                          </a:solidFill>
                          <a:effectLst/>
                          <a:latin typeface="+mn-lt"/>
                          <a:ea typeface="+mn-ea"/>
                          <a:cs typeface="+mn-cs"/>
                        </a:rPr>
                        <a:t> </a:t>
                      </a:r>
                    </a:p>
                    <a:p>
                      <a:r>
                        <a:rPr lang="en-GB" sz="1000" kern="1200" dirty="0">
                          <a:solidFill>
                            <a:schemeClr val="dk1"/>
                          </a:solidFill>
                          <a:effectLst/>
                          <a:latin typeface="+mn-lt"/>
                          <a:ea typeface="+mn-ea"/>
                          <a:cs typeface="+mn-cs"/>
                        </a:rPr>
                        <a:t>Connect one idea or action to another using a range of </a:t>
                      </a:r>
                    </a:p>
                    <a:p>
                      <a:r>
                        <a:rPr lang="en-GB" sz="1000" kern="1200" dirty="0">
                          <a:solidFill>
                            <a:schemeClr val="dk1"/>
                          </a:solidFill>
                          <a:effectLst/>
                          <a:latin typeface="+mn-lt"/>
                          <a:ea typeface="+mn-ea"/>
                          <a:cs typeface="+mn-cs"/>
                        </a:rPr>
                        <a:t>connectives.</a:t>
                      </a:r>
                    </a:p>
                    <a:p>
                      <a:r>
                        <a:rPr lang="en-GB" sz="1000" kern="1200" dirty="0">
                          <a:solidFill>
                            <a:schemeClr val="dk1"/>
                          </a:solidFill>
                          <a:effectLst/>
                          <a:latin typeface="+mn-lt"/>
                          <a:ea typeface="+mn-ea"/>
                          <a:cs typeface="+mn-cs"/>
                        </a:rPr>
                        <a:t> </a:t>
                      </a:r>
                    </a:p>
                    <a:p>
                      <a:r>
                        <a:rPr lang="en-GB" sz="1000" kern="1200" dirty="0">
                          <a:solidFill>
                            <a:schemeClr val="dk1"/>
                          </a:solidFill>
                          <a:effectLst/>
                          <a:latin typeface="+mn-lt"/>
                          <a:ea typeface="+mn-ea"/>
                          <a:cs typeface="+mn-cs"/>
                        </a:rPr>
                        <a:t>Engage in non-fiction books. </a:t>
                      </a:r>
                    </a:p>
                    <a:p>
                      <a:r>
                        <a:rPr lang="en-GB" sz="1000" kern="1200" dirty="0">
                          <a:solidFill>
                            <a:schemeClr val="dk1"/>
                          </a:solidFill>
                          <a:effectLst/>
                          <a:latin typeface="+mn-lt"/>
                          <a:ea typeface="+mn-ea"/>
                          <a:cs typeface="+mn-cs"/>
                        </a:rPr>
                        <a:t> </a:t>
                      </a:r>
                    </a:p>
                    <a:p>
                      <a:r>
                        <a:rPr lang="en-GB" sz="1000" kern="1200" dirty="0">
                          <a:solidFill>
                            <a:schemeClr val="dk1"/>
                          </a:solidFill>
                          <a:effectLst/>
                          <a:latin typeface="+mn-lt"/>
                          <a:ea typeface="+mn-ea"/>
                          <a:cs typeface="+mn-cs"/>
                        </a:rPr>
                        <a:t>Listen to and talk about selected non-fiction to develop a deep familiarity with new knowledge and vocabulary</a:t>
                      </a:r>
                    </a:p>
                    <a:p>
                      <a:r>
                        <a:rPr lang="en-GB" sz="1000" kern="1200" dirty="0">
                          <a:solidFill>
                            <a:schemeClr val="dk1"/>
                          </a:solidFill>
                          <a:effectLst/>
                          <a:latin typeface="+mn-lt"/>
                          <a:ea typeface="+mn-ea"/>
                          <a:cs typeface="+mn-cs"/>
                        </a:rPr>
                        <a:t> </a:t>
                      </a:r>
                    </a:p>
                    <a:p>
                      <a:r>
                        <a:rPr lang="en-GB" sz="1000" kern="1200" dirty="0">
                          <a:solidFill>
                            <a:schemeClr val="dk1"/>
                          </a:solidFill>
                          <a:effectLst/>
                          <a:latin typeface="+mn-lt"/>
                          <a:ea typeface="+mn-ea"/>
                          <a:cs typeface="+mn-cs"/>
                        </a:rPr>
                        <a:t>Learn rhymes, poems and songs </a:t>
                      </a:r>
                    </a:p>
                    <a:p>
                      <a:pPr algn="ctr"/>
                      <a:endParaRPr lang="en-GB" sz="300" b="0" dirty="0">
                        <a:solidFill>
                          <a:schemeClr val="tx1"/>
                        </a:solidFill>
                        <a:latin typeface="Comic Sans MS" panose="030F0702030302020204" pitchFamily="66" charset="0"/>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hMerge="1">
                  <a:txBody>
                    <a:bodyPr/>
                    <a:lstStyle/>
                    <a:p>
                      <a:pPr algn="ctr"/>
                      <a:endParaRPr lang="en-US" sz="1100" dirty="0">
                        <a:solidFill>
                          <a:schemeClr val="bg1">
                            <a:lumMod val="50000"/>
                          </a:schemeClr>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gridSpan="2">
                  <a:txBody>
                    <a:bodyPr/>
                    <a:lstStyle/>
                    <a:p>
                      <a:r>
                        <a:rPr lang="en-GB" sz="1000" kern="1200" dirty="0">
                          <a:solidFill>
                            <a:schemeClr val="dk1"/>
                          </a:solidFill>
                          <a:effectLst/>
                          <a:latin typeface="+mn-lt"/>
                          <a:ea typeface="+mn-ea"/>
                          <a:cs typeface="+mn-cs"/>
                        </a:rPr>
                        <a:t>Ask questions to find out more and to check they understand what has been said to them.</a:t>
                      </a:r>
                    </a:p>
                    <a:p>
                      <a:r>
                        <a:rPr lang="en-GB" sz="1000" kern="1200" dirty="0">
                          <a:solidFill>
                            <a:schemeClr val="dk1"/>
                          </a:solidFill>
                          <a:effectLst/>
                          <a:latin typeface="+mn-lt"/>
                          <a:ea typeface="+mn-ea"/>
                          <a:cs typeface="+mn-cs"/>
                        </a:rPr>
                        <a:t> </a:t>
                      </a:r>
                    </a:p>
                    <a:p>
                      <a:r>
                        <a:rPr lang="en-GB" sz="1000" kern="1200" dirty="0">
                          <a:solidFill>
                            <a:schemeClr val="dk1"/>
                          </a:solidFill>
                          <a:effectLst/>
                          <a:latin typeface="+mn-lt"/>
                          <a:ea typeface="+mn-ea"/>
                          <a:cs typeface="+mn-cs"/>
                        </a:rPr>
                        <a:t>Use talk to help work out problems and organise thinking and activities, and to explain how things work and why they might happen</a:t>
                      </a:r>
                    </a:p>
                    <a:p>
                      <a:r>
                        <a:rPr lang="en-GB" sz="1000" kern="1200" dirty="0">
                          <a:solidFill>
                            <a:schemeClr val="dk1"/>
                          </a:solidFill>
                          <a:effectLst/>
                          <a:latin typeface="+mn-lt"/>
                          <a:ea typeface="+mn-ea"/>
                          <a:cs typeface="+mn-cs"/>
                        </a:rPr>
                        <a:t> </a:t>
                      </a:r>
                    </a:p>
                    <a:p>
                      <a:r>
                        <a:rPr lang="en-GB" sz="1000" kern="1200" dirty="0">
                          <a:solidFill>
                            <a:schemeClr val="dk1"/>
                          </a:solidFill>
                          <a:effectLst/>
                          <a:latin typeface="+mn-lt"/>
                          <a:ea typeface="+mn-ea"/>
                          <a:cs typeface="+mn-cs"/>
                        </a:rPr>
                        <a:t>Retell the story, once they have developed a deep familiarity with the text, some as exact repetition and some in their own words.</a:t>
                      </a:r>
                    </a:p>
                    <a:p>
                      <a:r>
                        <a:rPr lang="en-GB" sz="1000" kern="1200" dirty="0">
                          <a:solidFill>
                            <a:schemeClr val="dk1"/>
                          </a:solidFill>
                          <a:effectLst/>
                          <a:latin typeface="+mn-lt"/>
                          <a:ea typeface="+mn-ea"/>
                          <a:cs typeface="+mn-cs"/>
                        </a:rPr>
                        <a:t> </a:t>
                      </a:r>
                    </a:p>
                    <a:p>
                      <a:r>
                        <a:rPr lang="en-GB" sz="1000" kern="1200" dirty="0">
                          <a:solidFill>
                            <a:schemeClr val="dk1"/>
                          </a:solidFill>
                          <a:effectLst/>
                          <a:latin typeface="+mn-lt"/>
                          <a:ea typeface="+mn-ea"/>
                          <a:cs typeface="+mn-cs"/>
                        </a:rPr>
                        <a:t>Use new vocabulary in different contexts.</a:t>
                      </a:r>
                    </a:p>
                    <a:p>
                      <a:r>
                        <a:rPr lang="en-GB" sz="1000" kern="1200" dirty="0">
                          <a:solidFill>
                            <a:schemeClr val="dk1"/>
                          </a:solidFill>
                          <a:effectLst/>
                          <a:latin typeface="+mn-lt"/>
                          <a:ea typeface="+mn-ea"/>
                          <a:cs typeface="+mn-cs"/>
                        </a:rPr>
                        <a:t>Learn rhymes, poems and songs </a:t>
                      </a:r>
                    </a:p>
                    <a:p>
                      <a:pPr algn="l"/>
                      <a:endParaRPr lang="en-GB" sz="300" b="0" dirty="0">
                        <a:solidFill>
                          <a:schemeClr val="tx1"/>
                        </a:solidFill>
                        <a:latin typeface="Comic Sans MS" panose="030F0702030302020204" pitchFamily="66" charset="0"/>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hMerge="1">
                  <a:txBody>
                    <a:bodyPr/>
                    <a:lstStyle/>
                    <a:p>
                      <a:pPr algn="ctr"/>
                      <a:endParaRPr lang="en-GB" sz="1100" dirty="0">
                        <a:solidFill>
                          <a:schemeClr val="bg1">
                            <a:lumMod val="50000"/>
                          </a:schemeClr>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a:txBody>
                    <a:bodyPr/>
                    <a:lstStyle/>
                    <a:p>
                      <a:r>
                        <a:rPr lang="en-GB" sz="1000" kern="1200" dirty="0">
                          <a:solidFill>
                            <a:schemeClr val="dk1"/>
                          </a:solidFill>
                          <a:effectLst/>
                          <a:latin typeface="+mn-lt"/>
                          <a:ea typeface="+mn-ea"/>
                          <a:cs typeface="+mn-cs"/>
                        </a:rPr>
                        <a:t>Ask questions to find out more and to check they understand what has been said to them.</a:t>
                      </a:r>
                    </a:p>
                    <a:p>
                      <a:r>
                        <a:rPr lang="en-GB" sz="1000" kern="1200" dirty="0">
                          <a:solidFill>
                            <a:schemeClr val="dk1"/>
                          </a:solidFill>
                          <a:effectLst/>
                          <a:latin typeface="+mn-lt"/>
                          <a:ea typeface="+mn-ea"/>
                          <a:cs typeface="+mn-cs"/>
                        </a:rPr>
                        <a:t> </a:t>
                      </a:r>
                    </a:p>
                    <a:p>
                      <a:r>
                        <a:rPr lang="en-GB" sz="1000" kern="1200" dirty="0">
                          <a:solidFill>
                            <a:schemeClr val="dk1"/>
                          </a:solidFill>
                          <a:effectLst/>
                          <a:latin typeface="+mn-lt"/>
                          <a:ea typeface="+mn-ea"/>
                          <a:cs typeface="+mn-cs"/>
                        </a:rPr>
                        <a:t>Use talk to help work out problems and organise thinking and activities, and to explain how things work and why they might happen</a:t>
                      </a:r>
                    </a:p>
                    <a:p>
                      <a:r>
                        <a:rPr lang="en-GB" sz="1000" kern="1200" dirty="0">
                          <a:solidFill>
                            <a:schemeClr val="dk1"/>
                          </a:solidFill>
                          <a:effectLst/>
                          <a:latin typeface="+mn-lt"/>
                          <a:ea typeface="+mn-ea"/>
                          <a:cs typeface="+mn-cs"/>
                        </a:rPr>
                        <a:t> </a:t>
                      </a:r>
                    </a:p>
                    <a:p>
                      <a:r>
                        <a:rPr lang="en-GB" sz="1000" kern="1200" dirty="0">
                          <a:solidFill>
                            <a:schemeClr val="dk1"/>
                          </a:solidFill>
                          <a:effectLst/>
                          <a:latin typeface="+mn-lt"/>
                          <a:ea typeface="+mn-ea"/>
                          <a:cs typeface="+mn-cs"/>
                        </a:rPr>
                        <a:t>Retell the story, once they have developed a deep familiarity with the text, some as exact repetition and some in their own words.</a:t>
                      </a:r>
                    </a:p>
                    <a:p>
                      <a:r>
                        <a:rPr lang="en-GB" sz="1000" kern="1200" dirty="0">
                          <a:solidFill>
                            <a:schemeClr val="dk1"/>
                          </a:solidFill>
                          <a:effectLst/>
                          <a:latin typeface="+mn-lt"/>
                          <a:ea typeface="+mn-ea"/>
                          <a:cs typeface="+mn-cs"/>
                        </a:rPr>
                        <a:t> </a:t>
                      </a:r>
                    </a:p>
                    <a:p>
                      <a:r>
                        <a:rPr lang="en-GB" sz="1000" kern="1200" dirty="0">
                          <a:solidFill>
                            <a:schemeClr val="dk1"/>
                          </a:solidFill>
                          <a:effectLst/>
                          <a:latin typeface="+mn-lt"/>
                          <a:ea typeface="+mn-ea"/>
                          <a:cs typeface="+mn-cs"/>
                        </a:rPr>
                        <a:t>Use new vocabulary in different contexts.</a:t>
                      </a:r>
                    </a:p>
                    <a:p>
                      <a:r>
                        <a:rPr lang="en-GB" sz="1000" kern="1200" dirty="0">
                          <a:solidFill>
                            <a:schemeClr val="dk1"/>
                          </a:solidFill>
                          <a:effectLst/>
                          <a:latin typeface="+mn-lt"/>
                          <a:ea typeface="+mn-ea"/>
                          <a:cs typeface="+mn-cs"/>
                        </a:rPr>
                        <a:t> </a:t>
                      </a:r>
                    </a:p>
                    <a:p>
                      <a:r>
                        <a:rPr lang="en-GB" sz="1000" kern="1200" dirty="0">
                          <a:solidFill>
                            <a:schemeClr val="dk1"/>
                          </a:solidFill>
                          <a:effectLst/>
                          <a:latin typeface="+mn-lt"/>
                          <a:ea typeface="+mn-ea"/>
                          <a:cs typeface="+mn-cs"/>
                        </a:rPr>
                        <a:t>Learn rhymes, poems and songs </a:t>
                      </a:r>
                    </a:p>
                    <a:p>
                      <a:pPr algn="l"/>
                      <a:endParaRPr lang="en-GB" sz="300" b="1" dirty="0">
                        <a:solidFill>
                          <a:schemeClr val="bg1">
                            <a:lumMod val="50000"/>
                          </a:schemeClr>
                        </a:solidFill>
                        <a:latin typeface="Comic Sans MS" panose="030F0702030302020204" pitchFamily="66" charset="0"/>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extLst>
                  <a:ext uri="{0D108BD9-81ED-4DB2-BD59-A6C34878D82A}">
                    <a16:rowId xmlns:a16="http://schemas.microsoft.com/office/drawing/2014/main" val="663662612"/>
                  </a:ext>
                </a:extLst>
              </a:tr>
            </a:tbl>
          </a:graphicData>
        </a:graphic>
      </p:graphicFrame>
      <p:pic>
        <p:nvPicPr>
          <p:cNvPr id="7" name="Picture 6">
            <a:extLst>
              <a:ext uri="{FF2B5EF4-FFF2-40B4-BE49-F238E27FC236}">
                <a16:creationId xmlns:a16="http://schemas.microsoft.com/office/drawing/2014/main" id="{B104108D-1DFF-4989-BD29-E5963E27A1E7}"/>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678095" y="419563"/>
            <a:ext cx="600200" cy="600200"/>
          </a:xfrm>
          <a:prstGeom prst="rect">
            <a:avLst/>
          </a:prstGeom>
        </p:spPr>
      </p:pic>
      <p:sp>
        <p:nvSpPr>
          <p:cNvPr id="8" name="Rectangle 7"/>
          <p:cNvSpPr/>
          <p:nvPr/>
        </p:nvSpPr>
        <p:spPr>
          <a:xfrm>
            <a:off x="3393662" y="150158"/>
            <a:ext cx="4956806" cy="369332"/>
          </a:xfrm>
          <a:prstGeom prst="rect">
            <a:avLst/>
          </a:prstGeom>
        </p:spPr>
        <p:txBody>
          <a:bodyPr wrap="none">
            <a:spAutoFit/>
          </a:bodyPr>
          <a:lstStyle/>
          <a:p>
            <a:r>
              <a:rPr lang="en-US" dirty="0">
                <a:latin typeface="Comic Sans MS" panose="030F0702030302020204" pitchFamily="66" charset="0"/>
                <a:cs typeface="Amatic SC" panose="00000500000000000000" pitchFamily="2" charset="-79"/>
              </a:rPr>
              <a:t>St Joseph’s Reception Long Term Plan 26-27</a:t>
            </a:r>
            <a:endParaRPr lang="en-GB" dirty="0">
              <a:latin typeface="Comic Sans MS" panose="030F0702030302020204" pitchFamily="66" charset="0"/>
              <a:cs typeface="Amatic SC" panose="00000500000000000000" pitchFamily="2" charset="-79"/>
            </a:endParaRPr>
          </a:p>
        </p:txBody>
      </p:sp>
      <p:pic>
        <p:nvPicPr>
          <p:cNvPr id="9" name="Picture 8"/>
          <p:cNvPicPr/>
          <p:nvPr/>
        </p:nvPicPr>
        <p:blipFill>
          <a:blip r:embed="rId4">
            <a:extLst>
              <a:ext uri="{28A0092B-C50C-407E-A947-70E740481C1C}">
                <a14:useLocalDpi xmlns:a14="http://schemas.microsoft.com/office/drawing/2010/main" val="0"/>
              </a:ext>
            </a:extLst>
          </a:blip>
          <a:stretch>
            <a:fillRect/>
          </a:stretch>
        </p:blipFill>
        <p:spPr>
          <a:xfrm>
            <a:off x="11353800" y="80146"/>
            <a:ext cx="574762" cy="554237"/>
          </a:xfrm>
          <a:prstGeom prst="rect">
            <a:avLst/>
          </a:prstGeom>
        </p:spPr>
      </p:pic>
    </p:spTree>
    <p:extLst>
      <p:ext uri="{BB962C8B-B14F-4D97-AF65-F5344CB8AC3E}">
        <p14:creationId xmlns:p14="http://schemas.microsoft.com/office/powerpoint/2010/main" val="41930368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3FE212D-BFC9-4D6B-BB25-2170A4F1783E}"/>
              </a:ext>
            </a:extLst>
          </p:cNvPr>
          <p:cNvSpPr txBox="1">
            <a:spLocks/>
          </p:cNvSpPr>
          <p:nvPr/>
        </p:nvSpPr>
        <p:spPr>
          <a:xfrm>
            <a:off x="838200" y="-729843"/>
            <a:ext cx="10515600"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n-GB" sz="3600" dirty="0">
              <a:latin typeface="Amatic SC" panose="00000500000000000000" pitchFamily="2" charset="-79"/>
              <a:cs typeface="Amatic SC" panose="00000500000000000000" pitchFamily="2" charset="-79"/>
            </a:endParaRPr>
          </a:p>
        </p:txBody>
      </p:sp>
      <p:graphicFrame>
        <p:nvGraphicFramePr>
          <p:cNvPr id="3" name="Table 4">
            <a:extLst>
              <a:ext uri="{FF2B5EF4-FFF2-40B4-BE49-F238E27FC236}">
                <a16:creationId xmlns:a16="http://schemas.microsoft.com/office/drawing/2014/main" id="{C309D6EC-D8CA-42E0-9877-E82797564D7C}"/>
              </a:ext>
            </a:extLst>
          </p:cNvPr>
          <p:cNvGraphicFramePr>
            <a:graphicFrameLocks noGrp="1"/>
          </p:cNvGraphicFramePr>
          <p:nvPr>
            <p:extLst>
              <p:ext uri="{D42A27DB-BD31-4B8C-83A1-F6EECF244321}">
                <p14:modId xmlns:p14="http://schemas.microsoft.com/office/powerpoint/2010/main" val="2576142481"/>
              </p:ext>
            </p:extLst>
          </p:nvPr>
        </p:nvGraphicFramePr>
        <p:xfrm>
          <a:off x="269969" y="804282"/>
          <a:ext cx="11876548" cy="4716952"/>
        </p:xfrm>
        <a:graphic>
          <a:graphicData uri="http://schemas.openxmlformats.org/drawingml/2006/table">
            <a:tbl>
              <a:tblPr firstRow="1" bandRow="1">
                <a:tableStyleId>{5C22544A-7EE6-4342-B048-85BDC9FD1C3A}</a:tableStyleId>
              </a:tblPr>
              <a:tblGrid>
                <a:gridCol w="1362888">
                  <a:extLst>
                    <a:ext uri="{9D8B030D-6E8A-4147-A177-3AD203B41FA5}">
                      <a16:colId xmlns:a16="http://schemas.microsoft.com/office/drawing/2014/main" val="385991600"/>
                    </a:ext>
                  </a:extLst>
                </a:gridCol>
                <a:gridCol w="1809758">
                  <a:extLst>
                    <a:ext uri="{9D8B030D-6E8A-4147-A177-3AD203B41FA5}">
                      <a16:colId xmlns:a16="http://schemas.microsoft.com/office/drawing/2014/main" val="2865123548"/>
                    </a:ext>
                  </a:extLst>
                </a:gridCol>
                <a:gridCol w="273042">
                  <a:extLst>
                    <a:ext uri="{9D8B030D-6E8A-4147-A177-3AD203B41FA5}">
                      <a16:colId xmlns:a16="http://schemas.microsoft.com/office/drawing/2014/main" val="872926247"/>
                    </a:ext>
                  </a:extLst>
                </a:gridCol>
                <a:gridCol w="1536143">
                  <a:extLst>
                    <a:ext uri="{9D8B030D-6E8A-4147-A177-3AD203B41FA5}">
                      <a16:colId xmlns:a16="http://schemas.microsoft.com/office/drawing/2014/main" val="356735964"/>
                    </a:ext>
                  </a:extLst>
                </a:gridCol>
                <a:gridCol w="133423">
                  <a:extLst>
                    <a:ext uri="{9D8B030D-6E8A-4147-A177-3AD203B41FA5}">
                      <a16:colId xmlns:a16="http://schemas.microsoft.com/office/drawing/2014/main" val="1315738151"/>
                    </a:ext>
                  </a:extLst>
                </a:gridCol>
                <a:gridCol w="116840">
                  <a:extLst>
                    <a:ext uri="{9D8B030D-6E8A-4147-A177-3AD203B41FA5}">
                      <a16:colId xmlns:a16="http://schemas.microsoft.com/office/drawing/2014/main" val="526693179"/>
                    </a:ext>
                  </a:extLst>
                </a:gridCol>
                <a:gridCol w="1522487">
                  <a:extLst>
                    <a:ext uri="{9D8B030D-6E8A-4147-A177-3AD203B41FA5}">
                      <a16:colId xmlns:a16="http://schemas.microsoft.com/office/drawing/2014/main" val="167047094"/>
                    </a:ext>
                  </a:extLst>
                </a:gridCol>
                <a:gridCol w="234878">
                  <a:extLst>
                    <a:ext uri="{9D8B030D-6E8A-4147-A177-3AD203B41FA5}">
                      <a16:colId xmlns:a16="http://schemas.microsoft.com/office/drawing/2014/main" val="2709165749"/>
                    </a:ext>
                  </a:extLst>
                </a:gridCol>
                <a:gridCol w="1601677">
                  <a:extLst>
                    <a:ext uri="{9D8B030D-6E8A-4147-A177-3AD203B41FA5}">
                      <a16:colId xmlns:a16="http://schemas.microsoft.com/office/drawing/2014/main" val="2243997706"/>
                    </a:ext>
                  </a:extLst>
                </a:gridCol>
                <a:gridCol w="116840">
                  <a:extLst>
                    <a:ext uri="{9D8B030D-6E8A-4147-A177-3AD203B41FA5}">
                      <a16:colId xmlns:a16="http://schemas.microsoft.com/office/drawing/2014/main" val="1979516909"/>
                    </a:ext>
                  </a:extLst>
                </a:gridCol>
                <a:gridCol w="143137">
                  <a:extLst>
                    <a:ext uri="{9D8B030D-6E8A-4147-A177-3AD203B41FA5}">
                      <a16:colId xmlns:a16="http://schemas.microsoft.com/office/drawing/2014/main" val="2335150482"/>
                    </a:ext>
                  </a:extLst>
                </a:gridCol>
                <a:gridCol w="1423758">
                  <a:extLst>
                    <a:ext uri="{9D8B030D-6E8A-4147-A177-3AD203B41FA5}">
                      <a16:colId xmlns:a16="http://schemas.microsoft.com/office/drawing/2014/main" val="2836676925"/>
                    </a:ext>
                  </a:extLst>
                </a:gridCol>
                <a:gridCol w="189335">
                  <a:extLst>
                    <a:ext uri="{9D8B030D-6E8A-4147-A177-3AD203B41FA5}">
                      <a16:colId xmlns:a16="http://schemas.microsoft.com/office/drawing/2014/main" val="2233935909"/>
                    </a:ext>
                  </a:extLst>
                </a:gridCol>
                <a:gridCol w="1412342">
                  <a:extLst>
                    <a:ext uri="{9D8B030D-6E8A-4147-A177-3AD203B41FA5}">
                      <a16:colId xmlns:a16="http://schemas.microsoft.com/office/drawing/2014/main" val="4046203905"/>
                    </a:ext>
                  </a:extLst>
                </a:gridCol>
              </a:tblGrid>
              <a:tr h="502004">
                <a:tc>
                  <a:txBody>
                    <a:bodyPr/>
                    <a:lstStyle/>
                    <a:p>
                      <a:pPr algn="ctr"/>
                      <a:endParaRPr lang="en-GB"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800" dirty="0">
                          <a:solidFill>
                            <a:schemeClr val="bg1">
                              <a:lumMod val="50000"/>
                            </a:schemeClr>
                          </a:solidFill>
                          <a:latin typeface="Comic Sans MS" panose="030F0702030302020204" pitchFamily="66" charset="0"/>
                          <a:cs typeface="Amatic SC" panose="00000500000000000000" pitchFamily="2" charset="-79"/>
                        </a:rPr>
                        <a:t>Autumn 1</a:t>
                      </a:r>
                      <a:endParaRPr lang="en-GB" sz="800" dirty="0">
                        <a:solidFill>
                          <a:schemeClr val="bg1">
                            <a:lumMod val="50000"/>
                          </a:schemeClr>
                        </a:solidFill>
                        <a:latin typeface="Comic Sans MS" panose="030F0702030302020204" pitchFamily="66" charset="0"/>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dirty="0">
                          <a:solidFill>
                            <a:schemeClr val="bg1">
                              <a:lumMod val="50000"/>
                            </a:schemeClr>
                          </a:solidFill>
                          <a:latin typeface="Comic Sans MS" panose="030F0702030302020204" pitchFamily="66" charset="0"/>
                          <a:cs typeface="Amatic SC" panose="00000500000000000000" pitchFamily="2" charset="-79"/>
                        </a:rPr>
                        <a:t>Autumn 2</a:t>
                      </a:r>
                      <a:endParaRPr lang="en-GB" sz="800" dirty="0">
                        <a:solidFill>
                          <a:schemeClr val="bg1">
                            <a:lumMod val="50000"/>
                          </a:schemeClr>
                        </a:solidFill>
                        <a:latin typeface="Comic Sans MS" panose="030F0702030302020204" pitchFamily="66" charset="0"/>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hMerge="1">
                  <a:txBody>
                    <a:bodyPr/>
                    <a:lstStyle/>
                    <a:p>
                      <a:endParaRPr lang="en-GB"/>
                    </a:p>
                  </a:txBody>
                  <a:tcPr/>
                </a:tc>
                <a:tc gridSpan="3">
                  <a:txBody>
                    <a:bodyPr/>
                    <a:lstStyle/>
                    <a:p>
                      <a:pPr algn="ctr"/>
                      <a:r>
                        <a:rPr lang="en-US" sz="800" dirty="0">
                          <a:solidFill>
                            <a:schemeClr val="bg1">
                              <a:lumMod val="50000"/>
                            </a:schemeClr>
                          </a:solidFill>
                          <a:latin typeface="Comic Sans MS" panose="030F0702030302020204" pitchFamily="66" charset="0"/>
                          <a:cs typeface="Amatic SC" panose="00000500000000000000" pitchFamily="2" charset="-79"/>
                        </a:rPr>
                        <a:t>Spring 1</a:t>
                      </a:r>
                      <a:endParaRPr lang="en-GB" sz="800" dirty="0">
                        <a:solidFill>
                          <a:schemeClr val="bg1">
                            <a:lumMod val="50000"/>
                          </a:schemeClr>
                        </a:solidFill>
                        <a:latin typeface="Comic Sans MS" panose="030F0702030302020204" pitchFamily="66" charset="0"/>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hMerge="1">
                  <a:txBody>
                    <a:bodyPr/>
                    <a:lstStyle/>
                    <a:p>
                      <a:endParaRPr lang="en-GB"/>
                    </a:p>
                  </a:txBody>
                  <a:tcPr/>
                </a:tc>
                <a:tc hMerge="1">
                  <a:txBody>
                    <a:bodyPr/>
                    <a:lstStyle/>
                    <a:p>
                      <a:endParaRPr lang="en-GB"/>
                    </a:p>
                  </a:txBody>
                  <a:tcPr/>
                </a:tc>
                <a:tc gridSpan="3">
                  <a:txBody>
                    <a:bodyPr/>
                    <a:lstStyle/>
                    <a:p>
                      <a:pPr algn="ctr"/>
                      <a:r>
                        <a:rPr lang="en-US" sz="800" dirty="0">
                          <a:solidFill>
                            <a:schemeClr val="bg1">
                              <a:lumMod val="50000"/>
                            </a:schemeClr>
                          </a:solidFill>
                          <a:latin typeface="Comic Sans MS" panose="030F0702030302020204" pitchFamily="66" charset="0"/>
                          <a:cs typeface="Amatic SC" panose="00000500000000000000" pitchFamily="2" charset="-79"/>
                        </a:rPr>
                        <a:t>Spring 2</a:t>
                      </a:r>
                      <a:endParaRPr lang="en-GB" sz="800" dirty="0">
                        <a:solidFill>
                          <a:schemeClr val="bg1">
                            <a:lumMod val="50000"/>
                          </a:schemeClr>
                        </a:solidFill>
                        <a:latin typeface="Comic Sans MS" panose="030F0702030302020204" pitchFamily="66" charset="0"/>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hMerge="1">
                  <a:txBody>
                    <a:bodyPr/>
                    <a:lstStyle/>
                    <a:p>
                      <a:endParaRPr lang="en-GB"/>
                    </a:p>
                  </a:txBody>
                  <a:tcPr/>
                </a:tc>
                <a:tc hMerge="1">
                  <a:txBody>
                    <a:bodyPr/>
                    <a:lstStyle/>
                    <a:p>
                      <a:endParaRPr lang="en-GB"/>
                    </a:p>
                  </a:txBody>
                  <a:tcPr/>
                </a:tc>
                <a:tc gridSpan="3">
                  <a:txBody>
                    <a:bodyPr/>
                    <a:lstStyle/>
                    <a:p>
                      <a:pPr algn="ctr"/>
                      <a:r>
                        <a:rPr lang="en-US" sz="800" dirty="0">
                          <a:solidFill>
                            <a:schemeClr val="bg1">
                              <a:lumMod val="50000"/>
                            </a:schemeClr>
                          </a:solidFill>
                          <a:latin typeface="Comic Sans MS" panose="030F0702030302020204" pitchFamily="66" charset="0"/>
                          <a:cs typeface="Amatic SC" panose="00000500000000000000" pitchFamily="2" charset="-79"/>
                        </a:rPr>
                        <a:t>Summer 1</a:t>
                      </a:r>
                      <a:endParaRPr lang="en-GB" sz="800" dirty="0">
                        <a:solidFill>
                          <a:schemeClr val="bg1">
                            <a:lumMod val="50000"/>
                          </a:schemeClr>
                        </a:solidFill>
                        <a:latin typeface="Comic Sans MS" panose="030F0702030302020204" pitchFamily="66" charset="0"/>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hMerge="1">
                  <a:txBody>
                    <a:bodyPr/>
                    <a:lstStyle/>
                    <a:p>
                      <a:pPr algn="ctr"/>
                      <a:endParaRPr lang="en-GB" sz="36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hMerge="1">
                  <a:txBody>
                    <a:bodyPr/>
                    <a:lstStyle/>
                    <a:p>
                      <a:endParaRPr lang="en-GB"/>
                    </a:p>
                  </a:txBody>
                  <a:tcPr/>
                </a:tc>
                <a:tc>
                  <a:txBody>
                    <a:bodyPr/>
                    <a:lstStyle/>
                    <a:p>
                      <a:pPr algn="ctr"/>
                      <a:r>
                        <a:rPr lang="en-US" sz="800" dirty="0">
                          <a:solidFill>
                            <a:schemeClr val="bg1">
                              <a:lumMod val="50000"/>
                            </a:schemeClr>
                          </a:solidFill>
                          <a:latin typeface="Comic Sans MS" panose="030F0702030302020204" pitchFamily="66" charset="0"/>
                          <a:cs typeface="Amatic SC" panose="00000500000000000000" pitchFamily="2" charset="-79"/>
                        </a:rPr>
                        <a:t>Summer 2</a:t>
                      </a:r>
                      <a:endParaRPr lang="en-GB" sz="800" dirty="0">
                        <a:solidFill>
                          <a:schemeClr val="bg1">
                            <a:lumMod val="50000"/>
                          </a:schemeClr>
                        </a:solidFill>
                        <a:latin typeface="Comic Sans MS" panose="030F0702030302020204" pitchFamily="66" charset="0"/>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extLst>
                  <a:ext uri="{0D108BD9-81ED-4DB2-BD59-A6C34878D82A}">
                    <a16:rowId xmlns:a16="http://schemas.microsoft.com/office/drawing/2014/main" val="1913285939"/>
                  </a:ext>
                </a:extLst>
              </a:tr>
              <a:tr h="422123">
                <a:tc>
                  <a:txBody>
                    <a:bodyPr/>
                    <a:lstStyle/>
                    <a:p>
                      <a:pPr algn="ctr"/>
                      <a:r>
                        <a:rPr lang="en-US" sz="800" b="0" dirty="0">
                          <a:latin typeface="Comic Sans MS" panose="030F0702030302020204" pitchFamily="66" charset="0"/>
                          <a:cs typeface="Amatic SC" panose="00000500000000000000" pitchFamily="2" charset="-79"/>
                        </a:rPr>
                        <a:t>General Themes </a:t>
                      </a:r>
                      <a:endParaRPr lang="en-GB" sz="800" b="0" dirty="0">
                        <a:latin typeface="Comic Sans MS" panose="030F0702030302020204" pitchFamily="66" charset="0"/>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800" dirty="0" err="1">
                          <a:latin typeface="Comic Sans MS" panose="030F0702030302020204" pitchFamily="66" charset="0"/>
                          <a:cs typeface="Amatic SC" panose="00000500000000000000" pitchFamily="2" charset="-79"/>
                        </a:rPr>
                        <a:t>Colour</a:t>
                      </a:r>
                      <a:r>
                        <a:rPr lang="en-US" sz="800" dirty="0">
                          <a:latin typeface="Comic Sans MS" panose="030F0702030302020204" pitchFamily="66" charset="0"/>
                          <a:cs typeface="Amatic SC" panose="00000500000000000000" pitchFamily="2" charset="-79"/>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dirty="0">
                          <a:latin typeface="Comic Sans MS" panose="030F0702030302020204" pitchFamily="66" charset="0"/>
                          <a:cs typeface="Amatic SC" panose="00000500000000000000" pitchFamily="2" charset="-79"/>
                        </a:rPr>
                        <a:t>Celebrations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hMerge="1">
                  <a:txBody>
                    <a:bodyPr/>
                    <a:lstStyle/>
                    <a:p>
                      <a:endParaRPr lang="en-GB"/>
                    </a:p>
                  </a:txBody>
                  <a:tcPr/>
                </a:tc>
                <a:tc gridSpan="3">
                  <a:txBody>
                    <a:bodyPr/>
                    <a:lstStyle/>
                    <a:p>
                      <a:pPr algn="ctr"/>
                      <a:r>
                        <a:rPr lang="en-US" sz="800" dirty="0">
                          <a:solidFill>
                            <a:schemeClr val="tx1"/>
                          </a:solidFill>
                          <a:latin typeface="Comic Sans MS" panose="030F0702030302020204" pitchFamily="66" charset="0"/>
                          <a:cs typeface="Amatic SC" panose="00000500000000000000" pitchFamily="2" charset="-79"/>
                        </a:rPr>
                        <a:t>Amazing Animals around the world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hMerge="1">
                  <a:txBody>
                    <a:bodyPr/>
                    <a:lstStyle/>
                    <a:p>
                      <a:endParaRPr lang="en-GB"/>
                    </a:p>
                  </a:txBody>
                  <a:tcPr/>
                </a:tc>
                <a:tc hMerge="1">
                  <a:txBody>
                    <a:bodyPr/>
                    <a:lstStyle/>
                    <a:p>
                      <a:endParaRPr lang="en-GB" dirty="0"/>
                    </a:p>
                  </a:txBody>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dirty="0">
                          <a:latin typeface="Comic Sans MS" panose="030F0702030302020204" pitchFamily="66" charset="0"/>
                          <a:cs typeface="Amatic SC" panose="00000500000000000000" pitchFamily="2" charset="-79"/>
                        </a:rPr>
                        <a:t>Amazing animals &amp; Growing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hMerge="1">
                  <a:txBody>
                    <a:bodyPr/>
                    <a:lstStyle/>
                    <a:p>
                      <a:endParaRPr lang="en-GB"/>
                    </a:p>
                  </a:txBody>
                  <a:tcPr/>
                </a:tc>
                <a:tc hMerge="1">
                  <a:txBody>
                    <a:bodyPr/>
                    <a:lstStyle/>
                    <a:p>
                      <a:endParaRPr lang="en-GB"/>
                    </a:p>
                  </a:txBody>
                  <a:tcPr/>
                </a:tc>
                <a:tc gridSpan="3">
                  <a:txBody>
                    <a:bodyPr/>
                    <a:lstStyle/>
                    <a:p>
                      <a:pPr algn="ctr"/>
                      <a:r>
                        <a:rPr lang="en-US" sz="800" dirty="0">
                          <a:latin typeface="Comic Sans MS" panose="030F0702030302020204" pitchFamily="66" charset="0"/>
                          <a:cs typeface="Amatic SC" panose="00000500000000000000" pitchFamily="2" charset="-79"/>
                        </a:rPr>
                        <a:t>Water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hMerge="1">
                  <a:txBody>
                    <a:bodyPr/>
                    <a:lstStyle/>
                    <a:p>
                      <a:pPr algn="ctr"/>
                      <a:endParaRPr lang="en-US" sz="20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hMerge="1">
                  <a:txBody>
                    <a:bodyPr/>
                    <a:lstStyle/>
                    <a:p>
                      <a:endParaRPr lang="en-GB"/>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dirty="0">
                          <a:latin typeface="Comic Sans MS" panose="030F0702030302020204" pitchFamily="66" charset="0"/>
                          <a:cs typeface="Amatic SC" panose="00000500000000000000" pitchFamily="2" charset="-79"/>
                        </a:rPr>
                        <a:t>Water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extLst>
                  <a:ext uri="{0D108BD9-81ED-4DB2-BD59-A6C34878D82A}">
                    <a16:rowId xmlns:a16="http://schemas.microsoft.com/office/drawing/2014/main" val="2272033691"/>
                  </a:ext>
                </a:extLst>
              </a:tr>
              <a:tr h="989017">
                <a:tc>
                  <a:txBody>
                    <a:bodyPr/>
                    <a:lstStyle/>
                    <a:p>
                      <a:pPr algn="ctr"/>
                      <a:r>
                        <a:rPr lang="en-US" sz="800" b="1" dirty="0">
                          <a:latin typeface="Comic Sans MS" panose="030F0702030302020204" pitchFamily="66" charset="0"/>
                          <a:cs typeface="Amatic SC" panose="00000500000000000000" pitchFamily="2" charset="-79"/>
                        </a:rPr>
                        <a:t>Personal, Social and Emotional Development  </a:t>
                      </a:r>
                      <a:endParaRPr lang="en-GB" sz="800" b="1" dirty="0">
                        <a:latin typeface="Comic Sans MS" panose="030F0702030302020204" pitchFamily="66" charset="0"/>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gridSpan="13">
                  <a:txBody>
                    <a:bodyPr/>
                    <a:lstStyle/>
                    <a:p>
                      <a:pPr algn="l"/>
                      <a:r>
                        <a:rPr lang="en-US" sz="800" dirty="0">
                          <a:latin typeface="Comic Sans MS" panose="030F0702030302020204" pitchFamily="66" charset="0"/>
                        </a:rPr>
                        <a:t>Children’s personal, social and emotional development (PSED) is </a:t>
                      </a:r>
                      <a:r>
                        <a:rPr lang="en-US" sz="800" b="1" dirty="0">
                          <a:latin typeface="Comic Sans MS" panose="030F0702030302020204" pitchFamily="66" charset="0"/>
                        </a:rPr>
                        <a:t>crucial for children to lead healthy and happy lives</a:t>
                      </a:r>
                      <a:r>
                        <a:rPr lang="en-US" sz="800" dirty="0">
                          <a:latin typeface="Comic Sans MS" panose="030F0702030302020204" pitchFamily="66" charset="0"/>
                        </a:rPr>
                        <a:t>, and is fundamental to their cognitive development. Underpinning their personal development are the important attachments that </a:t>
                      </a:r>
                      <a:r>
                        <a:rPr lang="en-US" sz="800" b="1" dirty="0">
                          <a:latin typeface="Comic Sans MS" panose="030F0702030302020204" pitchFamily="66" charset="0"/>
                        </a:rPr>
                        <a:t>shape their social world</a:t>
                      </a:r>
                      <a:r>
                        <a:rPr lang="en-US" sz="800" dirty="0">
                          <a:latin typeface="Comic Sans MS" panose="030F0702030302020204" pitchFamily="66" charset="0"/>
                        </a:rPr>
                        <a:t>. Strong, warm and supportive  relationships with adults enable children to learn how to </a:t>
                      </a:r>
                      <a:r>
                        <a:rPr lang="en-US" sz="800" b="1" dirty="0">
                          <a:latin typeface="Comic Sans MS" panose="030F0702030302020204" pitchFamily="66" charset="0"/>
                        </a:rPr>
                        <a:t>understand their own feelings and those of others</a:t>
                      </a:r>
                      <a:r>
                        <a:rPr lang="en-US" sz="800" dirty="0">
                          <a:latin typeface="Comic Sans MS" panose="030F0702030302020204" pitchFamily="66" charset="0"/>
                        </a:rPr>
                        <a:t>. Children should be supported to </a:t>
                      </a:r>
                      <a:r>
                        <a:rPr lang="en-US" sz="800" b="1" dirty="0">
                          <a:latin typeface="Comic Sans MS" panose="030F0702030302020204" pitchFamily="66" charset="0"/>
                        </a:rPr>
                        <a:t>manage emotions, develop a positive sense of self, set themselves simple goals, have confidence in their own abilities, to persist</a:t>
                      </a:r>
                      <a:r>
                        <a:rPr lang="en-US" sz="800" dirty="0">
                          <a:latin typeface="Comic Sans MS" panose="030F0702030302020204" pitchFamily="66" charset="0"/>
                        </a:rPr>
                        <a:t> and wait for what they want and direct attention as necessary. Through adult modelling and guidance, they will learn </a:t>
                      </a:r>
                      <a:r>
                        <a:rPr lang="en-US" sz="800" b="1" dirty="0">
                          <a:latin typeface="Comic Sans MS" panose="030F0702030302020204" pitchFamily="66" charset="0"/>
                        </a:rPr>
                        <a:t>how to look after their bodies, including healthy eating</a:t>
                      </a:r>
                      <a:r>
                        <a:rPr lang="en-US" sz="800" dirty="0">
                          <a:latin typeface="Comic Sans MS" panose="030F0702030302020204" pitchFamily="66" charset="0"/>
                        </a:rPr>
                        <a:t>, and manage personal needs independently. Through supported interaction with other children, they learn how to make good friendships, co-operate and resolve conflicts peaceably. These attributes will provide a secure platform from which </a:t>
                      </a:r>
                      <a:r>
                        <a:rPr lang="en-US" sz="800" b="1" dirty="0">
                          <a:latin typeface="Comic Sans MS" panose="030F0702030302020204" pitchFamily="66" charset="0"/>
                        </a:rPr>
                        <a:t>children can achieve at school and in later life.</a:t>
                      </a:r>
                      <a:endParaRPr lang="en-GB" sz="800" b="1" dirty="0">
                        <a:solidFill>
                          <a:schemeClr val="bg1">
                            <a:lumMod val="50000"/>
                          </a:schemeClr>
                        </a:solidFill>
                        <a:latin typeface="Comic Sans MS" panose="030F0702030302020204" pitchFamily="66" charset="0"/>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dirty="0">
                        <a:solidFill>
                          <a:schemeClr val="bg1">
                            <a:lumMod val="50000"/>
                          </a:schemeClr>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hMerge="1">
                  <a:txBody>
                    <a:bodyPr/>
                    <a:lstStyle/>
                    <a:p>
                      <a:endParaRPr lang="en-GB"/>
                    </a:p>
                  </a:txBody>
                  <a:tcPr/>
                </a:tc>
                <a:tc hMerge="1">
                  <a:txBody>
                    <a:bodyPr/>
                    <a:lstStyle/>
                    <a:p>
                      <a:pPr algn="ctr"/>
                      <a:endParaRPr lang="en-GB" sz="1100" dirty="0">
                        <a:solidFill>
                          <a:schemeClr val="bg1">
                            <a:lumMod val="50000"/>
                          </a:schemeClr>
                        </a:solidFill>
                        <a:latin typeface="+mn-lt"/>
                        <a:cs typeface="Amatic SC" panose="00000500000000000000" pitchFamily="2" charset="-79"/>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hMerge="1">
                  <a:txBody>
                    <a:bodyPr/>
                    <a:lstStyle/>
                    <a:p>
                      <a:endParaRPr lang="en-GB"/>
                    </a:p>
                  </a:txBody>
                  <a:tcPr/>
                </a:tc>
                <a:tc hMerge="1">
                  <a:txBody>
                    <a:bodyPr/>
                    <a:lstStyle/>
                    <a:p>
                      <a:endParaRPr lang="en-GB"/>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hMerge="1">
                  <a:txBody>
                    <a:bodyPr/>
                    <a:lstStyle/>
                    <a:p>
                      <a:pPr algn="ctr"/>
                      <a:endParaRPr lang="en-GB" sz="1100" dirty="0">
                        <a:solidFill>
                          <a:schemeClr val="bg1">
                            <a:lumMod val="50000"/>
                          </a:schemeClr>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hMerge="1">
                  <a:txBody>
                    <a:bodyPr/>
                    <a:lstStyle/>
                    <a:p>
                      <a:endParaRPr lang="en-GB"/>
                    </a:p>
                  </a:txBody>
                  <a:tcPr/>
                </a:tc>
                <a:tc hMerge="1">
                  <a:txBody>
                    <a:bodyPr/>
                    <a:lstStyle/>
                    <a:p>
                      <a:endParaRPr lang="en-GB"/>
                    </a:p>
                  </a:txBody>
                  <a:tcPr/>
                </a:tc>
                <a:tc hMerge="1">
                  <a:txBody>
                    <a:bodyPr/>
                    <a:lstStyle/>
                    <a:p>
                      <a:pPr algn="ctr"/>
                      <a:endParaRPr lang="en-US" sz="1100" dirty="0">
                        <a:solidFill>
                          <a:schemeClr val="bg1">
                            <a:lumMod val="50000"/>
                          </a:schemeClr>
                        </a:solidFill>
                        <a:latin typeface="+mn-lt"/>
                        <a:cs typeface="Amatic SC" panose="00000500000000000000" pitchFamily="2" charset="-79"/>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hMerge="1">
                  <a:txBody>
                    <a:bodyPr/>
                    <a:lstStyle/>
                    <a:p>
                      <a:endParaRPr lang="en-GB"/>
                    </a:p>
                  </a:txBody>
                  <a:tcPr/>
                </a:tc>
                <a:tc hMerge="1">
                  <a:txBody>
                    <a:bodyPr/>
                    <a:lstStyle/>
                    <a:p>
                      <a:endParaRPr lang="en-GB"/>
                    </a:p>
                  </a:txBody>
                  <a:tcPr/>
                </a:tc>
                <a:tc hMerge="1">
                  <a:txBody>
                    <a:bodyPr/>
                    <a:lstStyle/>
                    <a:p>
                      <a:pPr algn="ctr"/>
                      <a:endParaRPr lang="en-GB" sz="1100" dirty="0">
                        <a:solidFill>
                          <a:schemeClr val="bg1">
                            <a:lumMod val="50000"/>
                          </a:schemeClr>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extLst>
                  <a:ext uri="{0D108BD9-81ED-4DB2-BD59-A6C34878D82A}">
                    <a16:rowId xmlns:a16="http://schemas.microsoft.com/office/drawing/2014/main" val="663662612"/>
                  </a:ext>
                </a:extLst>
              </a:tr>
              <a:tr h="548288">
                <a:tc rowSpan="2">
                  <a:txBody>
                    <a:bodyPr/>
                    <a:lstStyle/>
                    <a:p>
                      <a:pPr algn="ctr"/>
                      <a:r>
                        <a:rPr lang="en-US" sz="800" b="1" dirty="0">
                          <a:latin typeface="Comic Sans MS" panose="030F0702030302020204" pitchFamily="66" charset="0"/>
                          <a:cs typeface="Amatic SC" panose="00000500000000000000" pitchFamily="2" charset="-79"/>
                        </a:rPr>
                        <a:t>Managing Self </a:t>
                      </a:r>
                    </a:p>
                    <a:p>
                      <a:pPr algn="ctr"/>
                      <a:endParaRPr lang="en-US" sz="800" b="1" dirty="0">
                        <a:latin typeface="Comic Sans MS" panose="030F0702030302020204" pitchFamily="66" charset="0"/>
                        <a:cs typeface="Amatic SC" panose="00000500000000000000" pitchFamily="2" charset="-79"/>
                      </a:endParaRPr>
                    </a:p>
                    <a:p>
                      <a:pPr algn="ctr"/>
                      <a:r>
                        <a:rPr lang="en-US" sz="800" b="1" dirty="0">
                          <a:latin typeface="Comic Sans MS" panose="030F0702030302020204" pitchFamily="66" charset="0"/>
                          <a:cs typeface="Amatic SC" panose="00000500000000000000" pitchFamily="2" charset="-79"/>
                        </a:rPr>
                        <a:t>Self -  Regulation</a:t>
                      </a:r>
                    </a:p>
                    <a:p>
                      <a:pPr algn="ctr"/>
                      <a:endParaRPr lang="en-US" sz="800" b="1" dirty="0">
                        <a:solidFill>
                          <a:srgbClr val="CC66FF"/>
                        </a:solidFill>
                        <a:latin typeface="Comic Sans MS" panose="030F0702030302020204" pitchFamily="66" charset="0"/>
                        <a:cs typeface="Amatic SC" panose="00000500000000000000" pitchFamily="2" charset="-79"/>
                      </a:endParaRPr>
                    </a:p>
                    <a:p>
                      <a:pPr algn="ctr"/>
                      <a:r>
                        <a:rPr lang="en-US" sz="800" b="1" dirty="0">
                          <a:solidFill>
                            <a:srgbClr val="FF0000"/>
                          </a:solidFill>
                          <a:latin typeface="Comic Sans MS" panose="030F0702030302020204" pitchFamily="66" charset="0"/>
                          <a:cs typeface="Amatic SC" panose="00000500000000000000" pitchFamily="2" charset="-79"/>
                        </a:rPr>
                        <a:t>Link to Zones</a:t>
                      </a:r>
                      <a:r>
                        <a:rPr lang="en-US" sz="800" b="1" baseline="0" dirty="0">
                          <a:solidFill>
                            <a:srgbClr val="FF0000"/>
                          </a:solidFill>
                          <a:latin typeface="Comic Sans MS" panose="030F0702030302020204" pitchFamily="66" charset="0"/>
                          <a:cs typeface="Amatic SC" panose="00000500000000000000" pitchFamily="2" charset="-79"/>
                        </a:rPr>
                        <a:t> of Regulation</a:t>
                      </a:r>
                    </a:p>
                    <a:p>
                      <a:pPr algn="ctr"/>
                      <a:endParaRPr lang="en-US" sz="800" b="1" baseline="0" dirty="0">
                        <a:solidFill>
                          <a:srgbClr val="FF0000"/>
                        </a:solidFill>
                        <a:latin typeface="Comic Sans MS" panose="030F0702030302020204" pitchFamily="66" charset="0"/>
                        <a:cs typeface="Amatic SC" panose="00000500000000000000" pitchFamily="2" charset="-79"/>
                      </a:endParaRPr>
                    </a:p>
                    <a:p>
                      <a:pPr algn="ctr"/>
                      <a:r>
                        <a:rPr lang="en-US" sz="800" b="1" baseline="0" dirty="0">
                          <a:solidFill>
                            <a:srgbClr val="FF0000"/>
                          </a:solidFill>
                          <a:latin typeface="Comic Sans MS" panose="030F0702030302020204" pitchFamily="66" charset="0"/>
                          <a:cs typeface="Amatic SC" panose="00000500000000000000" pitchFamily="2" charset="-79"/>
                        </a:rPr>
                        <a:t>Nursery – Green</a:t>
                      </a:r>
                      <a:endParaRPr lang="en-US" sz="800" b="1" dirty="0">
                        <a:solidFill>
                          <a:srgbClr val="FF0000"/>
                        </a:solidFill>
                        <a:latin typeface="Comic Sans MS" panose="030F0702030302020204" pitchFamily="66" charset="0"/>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gridSpan="5">
                  <a:txBody>
                    <a:bodyPr/>
                    <a:lstStyle/>
                    <a:p>
                      <a:pPr algn="ctr"/>
                      <a:r>
                        <a:rPr lang="en-GB" sz="800" b="0" dirty="0">
                          <a:solidFill>
                            <a:schemeClr val="tx1"/>
                          </a:solidFill>
                          <a:latin typeface="Comic Sans MS" panose="030F0702030302020204" pitchFamily="66" charset="0"/>
                          <a:cs typeface="Amatic SC" panose="00000500000000000000" pitchFamily="2" charset="-79"/>
                        </a:rPr>
                        <a:t>What it is to feel green and blue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hMerge="1">
                  <a:txBody>
                    <a:bodyPr/>
                    <a:lstStyle/>
                    <a:p>
                      <a:endParaRPr lang="en-GB"/>
                    </a:p>
                  </a:txBody>
                  <a:tcPr/>
                </a:tc>
                <a:tc hMerge="1">
                  <a:txBody>
                    <a:bodyPr/>
                    <a:lstStyle/>
                    <a:p>
                      <a:endParaRPr lang="en-GB"/>
                    </a:p>
                  </a:txBody>
                  <a:tcPr/>
                </a:tc>
                <a:tc hMerge="1">
                  <a:txBody>
                    <a:bodyPr/>
                    <a:lstStyle/>
                    <a:p>
                      <a:endParaRPr lang="en-GB"/>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hMerge="1">
                  <a:txBody>
                    <a:bodyPr/>
                    <a:lstStyle/>
                    <a:p>
                      <a:endParaRPr lang="en-GB"/>
                    </a:p>
                  </a:txBody>
                  <a:tcPr/>
                </a:tc>
                <a:tc gridSpan="5">
                  <a:txBody>
                    <a:bodyPr/>
                    <a:lstStyle/>
                    <a:p>
                      <a:pPr algn="ctr"/>
                      <a:r>
                        <a:rPr lang="en-US" sz="800" b="0" dirty="0">
                          <a:solidFill>
                            <a:schemeClr val="tx1"/>
                          </a:solidFill>
                          <a:latin typeface="Comic Sans MS" panose="030F0702030302020204" pitchFamily="66" charset="0"/>
                        </a:rPr>
                        <a:t>What it is to feel red and yellow</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EFFF"/>
                    </a:solidFill>
                  </a:tcPr>
                </a:tc>
                <a:tc hMerge="1">
                  <a:txBody>
                    <a:bodyPr/>
                    <a:lstStyle/>
                    <a:p>
                      <a:endParaRPr lang="en-GB"/>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hMerge="1">
                  <a:txBody>
                    <a:bodyPr/>
                    <a:lstStyle/>
                    <a:p>
                      <a:pPr algn="ctr"/>
                      <a:endParaRPr lang="en-GB" sz="800" b="0" dirty="0">
                        <a:solidFill>
                          <a:schemeClr val="tx1"/>
                        </a:solidFill>
                        <a:latin typeface="Comic Sans MS" panose="030F0702030302020204" pitchFamily="66" charset="0"/>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EFFF"/>
                    </a:solidFill>
                  </a:tcPr>
                </a:tc>
                <a:tc hMerge="1">
                  <a:txBody>
                    <a:bodyPr/>
                    <a:lstStyle/>
                    <a:p>
                      <a:endParaRPr lang="en-GB"/>
                    </a:p>
                  </a:txBody>
                  <a:tcPr/>
                </a:tc>
                <a:tc hMerge="1">
                  <a:txBody>
                    <a:bodyPr/>
                    <a:lstStyle/>
                    <a:p>
                      <a:pPr algn="ctr"/>
                      <a:endParaRPr lang="en-US" sz="12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1FFFF"/>
                    </a:solidFill>
                  </a:tcPr>
                </a:tc>
                <a:tc gridSpan="3">
                  <a:txBody>
                    <a:bodyPr/>
                    <a:lstStyle/>
                    <a:p>
                      <a:pPr algn="ctr"/>
                      <a:r>
                        <a:rPr lang="en-US" sz="800" b="0" dirty="0">
                          <a:solidFill>
                            <a:schemeClr val="tx1"/>
                          </a:solidFill>
                          <a:latin typeface="Comic Sans MS" panose="030F0702030302020204" pitchFamily="66" charset="0"/>
                        </a:rPr>
                        <a:t>What</a:t>
                      </a:r>
                      <a:r>
                        <a:rPr lang="en-US" sz="800" b="0" baseline="0" dirty="0">
                          <a:solidFill>
                            <a:schemeClr val="tx1"/>
                          </a:solidFill>
                          <a:latin typeface="Comic Sans MS" panose="030F0702030302020204" pitchFamily="66" charset="0"/>
                        </a:rPr>
                        <a:t> we can do for ourselves to get into the right zone for different activities.</a:t>
                      </a:r>
                      <a:endParaRPr lang="en-US" sz="800" b="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1FFFF"/>
                    </a:solidFill>
                  </a:tcPr>
                </a:tc>
                <a:tc hMerge="1">
                  <a:txBody>
                    <a:bodyPr/>
                    <a:lstStyle/>
                    <a:p>
                      <a:endParaRPr lang="en-GB"/>
                    </a:p>
                  </a:txBody>
                  <a:tcPr/>
                </a:tc>
                <a:tc hMerge="1">
                  <a:txBody>
                    <a:bodyPr/>
                    <a:lstStyle/>
                    <a:p>
                      <a:pPr algn="ctr"/>
                      <a:endParaRPr lang="en-GB" sz="800" dirty="0">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1FFFF"/>
                    </a:solidFill>
                  </a:tcPr>
                </a:tc>
                <a:extLst>
                  <a:ext uri="{0D108BD9-81ED-4DB2-BD59-A6C34878D82A}">
                    <a16:rowId xmlns:a16="http://schemas.microsoft.com/office/drawing/2014/main" val="4290435388"/>
                  </a:ext>
                </a:extLst>
              </a:tr>
              <a:tr h="989017">
                <a:tc vMerge="1">
                  <a:txBody>
                    <a:bodyPr/>
                    <a:lstStyle/>
                    <a:p>
                      <a:pPr algn="ctr"/>
                      <a:r>
                        <a:rPr lang="en-US" sz="2400" b="1" dirty="0">
                          <a:latin typeface="Amatic SC" panose="00000500000000000000" pitchFamily="2" charset="-79"/>
                          <a:cs typeface="Amatic SC" panose="00000500000000000000" pitchFamily="2" charset="-79"/>
                        </a:rPr>
                        <a:t>Self -  Regulation</a:t>
                      </a:r>
                    </a:p>
                    <a:p>
                      <a:pPr algn="ctr"/>
                      <a:r>
                        <a:rPr lang="en-US" sz="1800" b="1" dirty="0">
                          <a:latin typeface="Amatic SC" panose="00000500000000000000" pitchFamily="2" charset="-79"/>
                          <a:cs typeface="Amatic SC" panose="00000500000000000000" pitchFamily="2" charset="-79"/>
                        </a:rPr>
                        <a:t>Link to Behaviour for Learning  </a:t>
                      </a:r>
                      <a:endParaRPr lang="en-GB" sz="1800" b="1"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gridSpan="2">
                  <a:txBody>
                    <a:bodyPr/>
                    <a:lstStyle/>
                    <a:p>
                      <a:r>
                        <a:rPr lang="en-GB" sz="1000" kern="1200" dirty="0">
                          <a:solidFill>
                            <a:schemeClr val="dk1"/>
                          </a:solidFill>
                          <a:effectLst/>
                          <a:latin typeface="+mn-lt"/>
                          <a:ea typeface="+mn-ea"/>
                          <a:cs typeface="+mn-cs"/>
                        </a:rPr>
                        <a:t>See themselves as a valuable individual.</a:t>
                      </a:r>
                    </a:p>
                    <a:p>
                      <a:r>
                        <a:rPr lang="en-GB" sz="1000" kern="1200" dirty="0">
                          <a:solidFill>
                            <a:schemeClr val="dk1"/>
                          </a:solidFill>
                          <a:effectLst/>
                          <a:latin typeface="+mn-lt"/>
                          <a:ea typeface="+mn-ea"/>
                          <a:cs typeface="+mn-cs"/>
                        </a:rPr>
                        <a:t> </a:t>
                      </a:r>
                    </a:p>
                    <a:p>
                      <a:r>
                        <a:rPr lang="en-GB" sz="1000" kern="1200" dirty="0">
                          <a:solidFill>
                            <a:schemeClr val="dk1"/>
                          </a:solidFill>
                          <a:effectLst/>
                          <a:latin typeface="+mn-lt"/>
                          <a:ea typeface="+mn-ea"/>
                          <a:cs typeface="+mn-cs"/>
                        </a:rPr>
                        <a:t>Build constructive and respectful relationships.</a:t>
                      </a:r>
                    </a:p>
                    <a:p>
                      <a:r>
                        <a:rPr lang="en-GB" sz="1000" kern="1200" dirty="0">
                          <a:solidFill>
                            <a:schemeClr val="dk1"/>
                          </a:solidFill>
                          <a:effectLst/>
                          <a:latin typeface="+mn-lt"/>
                          <a:ea typeface="+mn-ea"/>
                          <a:cs typeface="+mn-cs"/>
                        </a:rPr>
                        <a:t> </a:t>
                      </a:r>
                    </a:p>
                    <a:p>
                      <a:r>
                        <a:rPr lang="en-GB" sz="1000" kern="1200" dirty="0">
                          <a:solidFill>
                            <a:schemeClr val="dk1"/>
                          </a:solidFill>
                          <a:effectLst/>
                          <a:latin typeface="+mn-lt"/>
                          <a:ea typeface="+mn-ea"/>
                          <a:cs typeface="+mn-cs"/>
                        </a:rPr>
                        <a:t>Express their feelings and consider the feelings of others.</a:t>
                      </a:r>
                    </a:p>
                    <a:p>
                      <a:r>
                        <a:rPr lang="en-GB" sz="1000" kern="1200" dirty="0">
                          <a:solidFill>
                            <a:schemeClr val="dk1"/>
                          </a:solidFill>
                          <a:effectLst/>
                          <a:latin typeface="+mn-lt"/>
                          <a:ea typeface="+mn-ea"/>
                          <a:cs typeface="+mn-cs"/>
                        </a:rPr>
                        <a:t> </a:t>
                      </a:r>
                    </a:p>
                    <a:p>
                      <a:r>
                        <a:rPr lang="en-GB" sz="1000" kern="1200" dirty="0">
                          <a:solidFill>
                            <a:schemeClr val="dk1"/>
                          </a:solidFill>
                          <a:effectLst/>
                          <a:latin typeface="+mn-lt"/>
                          <a:ea typeface="+mn-ea"/>
                          <a:cs typeface="+mn-cs"/>
                        </a:rPr>
                        <a:t>Manage their own needs. • Personal hygiene</a:t>
                      </a:r>
                    </a:p>
                    <a:p>
                      <a:pPr marL="0" indent="0" algn="l">
                        <a:buFont typeface="Wingdings" panose="05000000000000000000" pitchFamily="2" charset="2"/>
                        <a:buNone/>
                      </a:pPr>
                      <a:endParaRPr lang="en-US" sz="200" b="1" i="0" kern="1200" dirty="0">
                        <a:solidFill>
                          <a:schemeClr val="tx1"/>
                        </a:solidFill>
                        <a:effectLst/>
                        <a:latin typeface="Comic Sans MS" panose="030F0702030302020204" pitchFamily="66" charset="0"/>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24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gridSpan="2">
                  <a:txBody>
                    <a:bodyPr/>
                    <a:lstStyle/>
                    <a:p>
                      <a:r>
                        <a:rPr lang="en-GB" sz="1000" kern="1200" dirty="0">
                          <a:solidFill>
                            <a:schemeClr val="dk1"/>
                          </a:solidFill>
                          <a:effectLst/>
                          <a:latin typeface="+mn-lt"/>
                          <a:ea typeface="+mn-ea"/>
                          <a:cs typeface="+mn-cs"/>
                        </a:rPr>
                        <a:t>See themselves as a valuable individual.</a:t>
                      </a:r>
                    </a:p>
                    <a:p>
                      <a:r>
                        <a:rPr lang="en-GB" sz="1000" kern="1200" dirty="0">
                          <a:solidFill>
                            <a:schemeClr val="dk1"/>
                          </a:solidFill>
                          <a:effectLst/>
                          <a:latin typeface="+mn-lt"/>
                          <a:ea typeface="+mn-ea"/>
                          <a:cs typeface="+mn-cs"/>
                        </a:rPr>
                        <a:t> </a:t>
                      </a:r>
                    </a:p>
                    <a:p>
                      <a:r>
                        <a:rPr lang="en-GB" sz="1000" kern="1200" dirty="0">
                          <a:solidFill>
                            <a:schemeClr val="dk1"/>
                          </a:solidFill>
                          <a:effectLst/>
                          <a:latin typeface="+mn-lt"/>
                          <a:ea typeface="+mn-ea"/>
                          <a:cs typeface="+mn-cs"/>
                        </a:rPr>
                        <a:t>Build constructive and respectful relationships.</a:t>
                      </a:r>
                    </a:p>
                    <a:p>
                      <a:r>
                        <a:rPr lang="en-GB" sz="1000" kern="1200" dirty="0">
                          <a:solidFill>
                            <a:schemeClr val="dk1"/>
                          </a:solidFill>
                          <a:effectLst/>
                          <a:latin typeface="+mn-lt"/>
                          <a:ea typeface="+mn-ea"/>
                          <a:cs typeface="+mn-cs"/>
                        </a:rPr>
                        <a:t> </a:t>
                      </a:r>
                    </a:p>
                    <a:p>
                      <a:r>
                        <a:rPr lang="en-GB" sz="1000" kern="1200" dirty="0">
                          <a:solidFill>
                            <a:schemeClr val="dk1"/>
                          </a:solidFill>
                          <a:effectLst/>
                          <a:latin typeface="+mn-lt"/>
                          <a:ea typeface="+mn-ea"/>
                          <a:cs typeface="+mn-cs"/>
                        </a:rPr>
                        <a:t>Express their feelings and consider the feelings of others.</a:t>
                      </a:r>
                    </a:p>
                    <a:p>
                      <a:r>
                        <a:rPr lang="en-GB" sz="1000" kern="1200" dirty="0">
                          <a:solidFill>
                            <a:schemeClr val="dk1"/>
                          </a:solidFill>
                          <a:effectLst/>
                          <a:latin typeface="+mn-lt"/>
                          <a:ea typeface="+mn-ea"/>
                          <a:cs typeface="+mn-cs"/>
                        </a:rPr>
                        <a:t> </a:t>
                      </a:r>
                    </a:p>
                    <a:p>
                      <a:r>
                        <a:rPr lang="en-GB" sz="1000" kern="1200" dirty="0">
                          <a:solidFill>
                            <a:schemeClr val="dk1"/>
                          </a:solidFill>
                          <a:effectLst/>
                          <a:latin typeface="+mn-lt"/>
                          <a:ea typeface="+mn-ea"/>
                          <a:cs typeface="+mn-cs"/>
                        </a:rPr>
                        <a:t>Manage their own needs. </a:t>
                      </a:r>
                      <a:endParaRPr lang="en-US" sz="200" b="1" i="0" kern="1200" dirty="0">
                        <a:solidFill>
                          <a:schemeClr val="tx1"/>
                        </a:solidFill>
                        <a:effectLst/>
                        <a:latin typeface="Comic Sans MS" panose="030F0702030302020204" pitchFamily="66" charset="0"/>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GB" sz="1400" dirty="0">
                        <a:latin typeface="Amatic SC" panose="00000500000000000000" pitchFamily="2" charset="-79"/>
                        <a:cs typeface="Amatic SC" panose="00000500000000000000" pitchFamily="2" charset="-79"/>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rgbClr val="FFEFFF"/>
                    </a:solidFill>
                  </a:tcPr>
                </a:tc>
                <a:tc gridSpan="3">
                  <a:txBody>
                    <a:bodyPr/>
                    <a:lstStyle/>
                    <a:p>
                      <a:r>
                        <a:rPr lang="en-GB" sz="1000" kern="1200" dirty="0">
                          <a:solidFill>
                            <a:schemeClr val="dk1"/>
                          </a:solidFill>
                          <a:effectLst/>
                          <a:latin typeface="+mn-lt"/>
                          <a:ea typeface="+mn-ea"/>
                          <a:cs typeface="+mn-cs"/>
                        </a:rPr>
                        <a:t>Show resilience and perseverance in the face of challenge.</a:t>
                      </a:r>
                    </a:p>
                    <a:p>
                      <a:r>
                        <a:rPr lang="en-GB" sz="1000" kern="1200" dirty="0">
                          <a:solidFill>
                            <a:schemeClr val="dk1"/>
                          </a:solidFill>
                          <a:effectLst/>
                          <a:latin typeface="+mn-lt"/>
                          <a:ea typeface="+mn-ea"/>
                          <a:cs typeface="+mn-cs"/>
                        </a:rPr>
                        <a:t> </a:t>
                      </a:r>
                    </a:p>
                    <a:p>
                      <a:r>
                        <a:rPr lang="en-GB" sz="1000" kern="1200" dirty="0">
                          <a:solidFill>
                            <a:schemeClr val="dk1"/>
                          </a:solidFill>
                          <a:effectLst/>
                          <a:latin typeface="+mn-lt"/>
                          <a:ea typeface="+mn-ea"/>
                          <a:cs typeface="+mn-cs"/>
                        </a:rPr>
                        <a:t>Identify and moderate their own feelings socially and emotionally.</a:t>
                      </a:r>
                    </a:p>
                    <a:p>
                      <a:r>
                        <a:rPr lang="en-GB" sz="1000" kern="1200" dirty="0">
                          <a:solidFill>
                            <a:schemeClr val="dk1"/>
                          </a:solidFill>
                          <a:effectLst/>
                          <a:latin typeface="+mn-lt"/>
                          <a:ea typeface="+mn-ea"/>
                          <a:cs typeface="+mn-cs"/>
                        </a:rPr>
                        <a:t> </a:t>
                      </a:r>
                    </a:p>
                    <a:p>
                      <a:r>
                        <a:rPr lang="en-GB" sz="1000" kern="1200" dirty="0">
                          <a:solidFill>
                            <a:schemeClr val="dk1"/>
                          </a:solidFill>
                          <a:effectLst/>
                          <a:latin typeface="+mn-lt"/>
                          <a:ea typeface="+mn-ea"/>
                          <a:cs typeface="+mn-cs"/>
                        </a:rPr>
                        <a:t>Think about the perspectives of </a:t>
                      </a:r>
                    </a:p>
                    <a:p>
                      <a:r>
                        <a:rPr lang="en-GB" sz="1000" kern="1200" dirty="0">
                          <a:solidFill>
                            <a:schemeClr val="dk1"/>
                          </a:solidFill>
                          <a:effectLst/>
                          <a:latin typeface="+mn-lt"/>
                          <a:ea typeface="+mn-ea"/>
                          <a:cs typeface="+mn-cs"/>
                        </a:rPr>
                        <a:t>others.</a:t>
                      </a:r>
                    </a:p>
                    <a:p>
                      <a:r>
                        <a:rPr lang="en-GB" sz="1000" kern="1200" dirty="0">
                          <a:solidFill>
                            <a:schemeClr val="dk1"/>
                          </a:solidFill>
                          <a:effectLst/>
                          <a:latin typeface="+mn-lt"/>
                          <a:ea typeface="+mn-ea"/>
                          <a:cs typeface="+mn-cs"/>
                        </a:rPr>
                        <a:t> </a:t>
                      </a:r>
                    </a:p>
                    <a:p>
                      <a:r>
                        <a:rPr lang="en-GB" sz="1000" kern="1200" dirty="0">
                          <a:solidFill>
                            <a:schemeClr val="dk1"/>
                          </a:solidFill>
                          <a:effectLst/>
                          <a:latin typeface="+mn-lt"/>
                          <a:ea typeface="+mn-ea"/>
                          <a:cs typeface="+mn-cs"/>
                        </a:rPr>
                        <a:t>Manage their own needs. </a:t>
                      </a:r>
                      <a:endParaRPr lang="en-US" sz="200" b="1" i="0" kern="1200" dirty="0">
                        <a:solidFill>
                          <a:schemeClr val="tx1"/>
                        </a:solidFill>
                        <a:effectLst/>
                        <a:latin typeface="Comic Sans MS" panose="030F0702030302020204" pitchFamily="66" charset="0"/>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GB"/>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hMerge="1">
                  <a:txBody>
                    <a:bodyPr/>
                    <a:lstStyle/>
                    <a:p>
                      <a:pPr algn="ctr"/>
                      <a:endParaRPr lang="en-GB" sz="24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rgbClr val="FFEFFF"/>
                    </a:solidFill>
                  </a:tcPr>
                </a:tc>
                <a:tc>
                  <a:txBody>
                    <a:bodyPr/>
                    <a:lstStyle/>
                    <a:p>
                      <a:r>
                        <a:rPr lang="en-GB" sz="1000" kern="1200" dirty="0">
                          <a:solidFill>
                            <a:schemeClr val="dk1"/>
                          </a:solidFill>
                          <a:effectLst/>
                          <a:latin typeface="+mn-lt"/>
                          <a:ea typeface="+mn-ea"/>
                          <a:cs typeface="+mn-cs"/>
                        </a:rPr>
                        <a:t>Show resilience and perseverance in the face of challenge.</a:t>
                      </a:r>
                    </a:p>
                    <a:p>
                      <a:r>
                        <a:rPr lang="en-GB" sz="1000" kern="1200" dirty="0">
                          <a:solidFill>
                            <a:schemeClr val="dk1"/>
                          </a:solidFill>
                          <a:effectLst/>
                          <a:latin typeface="+mn-lt"/>
                          <a:ea typeface="+mn-ea"/>
                          <a:cs typeface="+mn-cs"/>
                        </a:rPr>
                        <a:t> </a:t>
                      </a:r>
                    </a:p>
                    <a:p>
                      <a:r>
                        <a:rPr lang="en-GB" sz="1000" kern="1200" dirty="0">
                          <a:solidFill>
                            <a:schemeClr val="dk1"/>
                          </a:solidFill>
                          <a:effectLst/>
                          <a:latin typeface="+mn-lt"/>
                          <a:ea typeface="+mn-ea"/>
                          <a:cs typeface="+mn-cs"/>
                        </a:rPr>
                        <a:t>Identify and moderate their own feelings socially and emotionally.</a:t>
                      </a:r>
                    </a:p>
                    <a:p>
                      <a:r>
                        <a:rPr lang="en-GB" sz="1000" kern="1200" dirty="0">
                          <a:solidFill>
                            <a:schemeClr val="dk1"/>
                          </a:solidFill>
                          <a:effectLst/>
                          <a:latin typeface="+mn-lt"/>
                          <a:ea typeface="+mn-ea"/>
                          <a:cs typeface="+mn-cs"/>
                        </a:rPr>
                        <a:t> </a:t>
                      </a:r>
                    </a:p>
                    <a:p>
                      <a:r>
                        <a:rPr lang="en-GB" sz="1000" kern="1200" dirty="0">
                          <a:solidFill>
                            <a:schemeClr val="dk1"/>
                          </a:solidFill>
                          <a:effectLst/>
                          <a:latin typeface="+mn-lt"/>
                          <a:ea typeface="+mn-ea"/>
                          <a:cs typeface="+mn-cs"/>
                        </a:rPr>
                        <a:t>Think about the perspectives of others.</a:t>
                      </a:r>
                    </a:p>
                    <a:p>
                      <a:r>
                        <a:rPr lang="en-GB" sz="1000" kern="1200" dirty="0">
                          <a:solidFill>
                            <a:schemeClr val="dk1"/>
                          </a:solidFill>
                          <a:effectLst/>
                          <a:latin typeface="+mn-lt"/>
                          <a:ea typeface="+mn-ea"/>
                          <a:cs typeface="+mn-cs"/>
                        </a:rPr>
                        <a:t> </a:t>
                      </a:r>
                    </a:p>
                    <a:p>
                      <a:r>
                        <a:rPr lang="en-GB" sz="1000" kern="1200" dirty="0">
                          <a:solidFill>
                            <a:schemeClr val="dk1"/>
                          </a:solidFill>
                          <a:effectLst/>
                          <a:latin typeface="+mn-lt"/>
                          <a:ea typeface="+mn-ea"/>
                          <a:cs typeface="+mn-cs"/>
                        </a:rPr>
                        <a:t>Manage their own needs. </a:t>
                      </a:r>
                    </a:p>
                    <a:p>
                      <a:pPr algn="ctr"/>
                      <a:endParaRPr lang="en-GB" sz="200" i="1"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3">
                  <a:txBody>
                    <a:bodyPr/>
                    <a:lstStyle/>
                    <a:p>
                      <a:r>
                        <a:rPr lang="en-GB" sz="1000" kern="1200" dirty="0">
                          <a:solidFill>
                            <a:schemeClr val="dk1"/>
                          </a:solidFill>
                          <a:effectLst/>
                          <a:latin typeface="+mn-lt"/>
                          <a:ea typeface="+mn-ea"/>
                          <a:cs typeface="+mn-cs"/>
                        </a:rPr>
                        <a:t>Know and talk about the different factors that support their overall health and wellbeing: </a:t>
                      </a:r>
                    </a:p>
                    <a:p>
                      <a:r>
                        <a:rPr lang="en-GB" sz="1000" kern="1200" dirty="0">
                          <a:solidFill>
                            <a:schemeClr val="dk1"/>
                          </a:solidFill>
                          <a:effectLst/>
                          <a:latin typeface="+mn-lt"/>
                          <a:ea typeface="+mn-ea"/>
                          <a:cs typeface="+mn-cs"/>
                        </a:rPr>
                        <a:t>• regular physical activity </a:t>
                      </a:r>
                    </a:p>
                    <a:p>
                      <a:r>
                        <a:rPr lang="en-GB" sz="1000" kern="1200" dirty="0">
                          <a:solidFill>
                            <a:schemeClr val="dk1"/>
                          </a:solidFill>
                          <a:effectLst/>
                          <a:latin typeface="+mn-lt"/>
                          <a:ea typeface="+mn-ea"/>
                          <a:cs typeface="+mn-cs"/>
                        </a:rPr>
                        <a:t>• healthy eating </a:t>
                      </a:r>
                    </a:p>
                    <a:p>
                      <a:r>
                        <a:rPr lang="en-GB" sz="1000" kern="1200" dirty="0">
                          <a:solidFill>
                            <a:schemeClr val="dk1"/>
                          </a:solidFill>
                          <a:effectLst/>
                          <a:latin typeface="+mn-lt"/>
                          <a:ea typeface="+mn-ea"/>
                          <a:cs typeface="+mn-cs"/>
                        </a:rPr>
                        <a:t>• toothbrushing </a:t>
                      </a:r>
                    </a:p>
                    <a:p>
                      <a:r>
                        <a:rPr lang="en-GB" sz="1000" kern="1200" dirty="0">
                          <a:solidFill>
                            <a:schemeClr val="dk1"/>
                          </a:solidFill>
                          <a:effectLst/>
                          <a:latin typeface="+mn-lt"/>
                          <a:ea typeface="+mn-ea"/>
                          <a:cs typeface="+mn-cs"/>
                        </a:rPr>
                        <a:t>• sensible amounts of ‘screen time’ </a:t>
                      </a:r>
                    </a:p>
                    <a:p>
                      <a:r>
                        <a:rPr lang="en-GB" sz="1000" kern="1200" dirty="0">
                          <a:solidFill>
                            <a:schemeClr val="dk1"/>
                          </a:solidFill>
                          <a:effectLst/>
                          <a:latin typeface="+mn-lt"/>
                          <a:ea typeface="+mn-ea"/>
                          <a:cs typeface="+mn-cs"/>
                        </a:rPr>
                        <a:t>• having a good sleep routine </a:t>
                      </a:r>
                    </a:p>
                    <a:p>
                      <a:r>
                        <a:rPr lang="en-GB" sz="1000" kern="1200" dirty="0">
                          <a:solidFill>
                            <a:schemeClr val="dk1"/>
                          </a:solidFill>
                          <a:effectLst/>
                          <a:latin typeface="+mn-lt"/>
                          <a:ea typeface="+mn-ea"/>
                          <a:cs typeface="+mn-cs"/>
                        </a:rPr>
                        <a:t>• being a safe pedestrian</a:t>
                      </a:r>
                    </a:p>
                    <a:p>
                      <a:r>
                        <a:rPr lang="en-GB" sz="1000" kern="1200" dirty="0">
                          <a:solidFill>
                            <a:schemeClr val="dk1"/>
                          </a:solidFill>
                          <a:effectLst/>
                          <a:latin typeface="+mn-lt"/>
                          <a:ea typeface="+mn-ea"/>
                          <a:cs typeface="+mn-cs"/>
                        </a:rPr>
                        <a:t> </a:t>
                      </a:r>
                    </a:p>
                    <a:p>
                      <a:r>
                        <a:rPr lang="en-GB" sz="1000" kern="1200" dirty="0">
                          <a:solidFill>
                            <a:schemeClr val="dk1"/>
                          </a:solidFill>
                          <a:effectLst/>
                          <a:latin typeface="+mn-lt"/>
                          <a:ea typeface="+mn-ea"/>
                          <a:cs typeface="+mn-cs"/>
                        </a:rPr>
                        <a:t>Manage their own needs. </a:t>
                      </a:r>
                    </a:p>
                    <a:p>
                      <a:pPr algn="ctr"/>
                      <a:endParaRPr lang="en-GB" sz="200" i="1"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US" sz="14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hMerge="1">
                  <a:txBody>
                    <a:bodyPr/>
                    <a:lstStyle/>
                    <a:p>
                      <a:endParaRPr lang="en-GB"/>
                    </a:p>
                  </a:txBody>
                  <a:tcPr/>
                </a:tc>
                <a:tc gridSpan="2">
                  <a:txBody>
                    <a:bodyPr/>
                    <a:lstStyle/>
                    <a:p>
                      <a:r>
                        <a:rPr lang="en-GB" sz="1000" kern="1200" dirty="0">
                          <a:solidFill>
                            <a:schemeClr val="dk1"/>
                          </a:solidFill>
                          <a:effectLst/>
                          <a:latin typeface="+mn-lt"/>
                          <a:ea typeface="+mn-ea"/>
                          <a:cs typeface="+mn-cs"/>
                        </a:rPr>
                        <a:t>Know and talk about the different factors that support their overall health and wellbeing: </a:t>
                      </a:r>
                    </a:p>
                    <a:p>
                      <a:r>
                        <a:rPr lang="en-GB" sz="1000" kern="1200" dirty="0">
                          <a:solidFill>
                            <a:schemeClr val="dk1"/>
                          </a:solidFill>
                          <a:effectLst/>
                          <a:latin typeface="+mn-lt"/>
                          <a:ea typeface="+mn-ea"/>
                          <a:cs typeface="+mn-cs"/>
                        </a:rPr>
                        <a:t>• regular physical activity </a:t>
                      </a:r>
                    </a:p>
                    <a:p>
                      <a:r>
                        <a:rPr lang="en-GB" sz="1000" kern="1200" dirty="0">
                          <a:solidFill>
                            <a:schemeClr val="dk1"/>
                          </a:solidFill>
                          <a:effectLst/>
                          <a:latin typeface="+mn-lt"/>
                          <a:ea typeface="+mn-ea"/>
                          <a:cs typeface="+mn-cs"/>
                        </a:rPr>
                        <a:t>• healthy eating </a:t>
                      </a:r>
                    </a:p>
                    <a:p>
                      <a:r>
                        <a:rPr lang="en-GB" sz="1000" kern="1200" dirty="0">
                          <a:solidFill>
                            <a:schemeClr val="dk1"/>
                          </a:solidFill>
                          <a:effectLst/>
                          <a:latin typeface="+mn-lt"/>
                          <a:ea typeface="+mn-ea"/>
                          <a:cs typeface="+mn-cs"/>
                        </a:rPr>
                        <a:t>• toothbrushing </a:t>
                      </a:r>
                    </a:p>
                    <a:p>
                      <a:r>
                        <a:rPr lang="en-GB" sz="1000" kern="1200" dirty="0">
                          <a:solidFill>
                            <a:schemeClr val="dk1"/>
                          </a:solidFill>
                          <a:effectLst/>
                          <a:latin typeface="+mn-lt"/>
                          <a:ea typeface="+mn-ea"/>
                          <a:cs typeface="+mn-cs"/>
                        </a:rPr>
                        <a:t>• sensible amounts of ‘screen time’ </a:t>
                      </a:r>
                    </a:p>
                    <a:p>
                      <a:r>
                        <a:rPr lang="en-GB" sz="1000" kern="1200" dirty="0">
                          <a:solidFill>
                            <a:schemeClr val="dk1"/>
                          </a:solidFill>
                          <a:effectLst/>
                          <a:latin typeface="+mn-lt"/>
                          <a:ea typeface="+mn-ea"/>
                          <a:cs typeface="+mn-cs"/>
                        </a:rPr>
                        <a:t>• having a good sleep routine </a:t>
                      </a:r>
                    </a:p>
                    <a:p>
                      <a:r>
                        <a:rPr lang="en-GB" sz="1000" kern="1200" dirty="0">
                          <a:solidFill>
                            <a:schemeClr val="dk1"/>
                          </a:solidFill>
                          <a:effectLst/>
                          <a:latin typeface="+mn-lt"/>
                          <a:ea typeface="+mn-ea"/>
                          <a:cs typeface="+mn-cs"/>
                        </a:rPr>
                        <a:t>• being a safe pedestrian</a:t>
                      </a:r>
                    </a:p>
                    <a:p>
                      <a:r>
                        <a:rPr lang="en-GB" sz="1000" kern="1200" dirty="0">
                          <a:solidFill>
                            <a:schemeClr val="dk1"/>
                          </a:solidFill>
                          <a:effectLst/>
                          <a:latin typeface="+mn-lt"/>
                          <a:ea typeface="+mn-ea"/>
                          <a:cs typeface="+mn-cs"/>
                        </a:rPr>
                        <a:t> </a:t>
                      </a:r>
                    </a:p>
                    <a:p>
                      <a:r>
                        <a:rPr lang="en-GB" sz="1000" kern="1200" dirty="0">
                          <a:solidFill>
                            <a:schemeClr val="dk1"/>
                          </a:solidFill>
                          <a:effectLst/>
                          <a:latin typeface="+mn-lt"/>
                          <a:ea typeface="+mn-ea"/>
                          <a:cs typeface="+mn-cs"/>
                        </a:rPr>
                        <a:t>Manage their own needs. </a:t>
                      </a:r>
                    </a:p>
                    <a:p>
                      <a:pPr algn="ctr"/>
                      <a:endParaRPr lang="en-GB" sz="200" i="1"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GB" sz="24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rgbClr val="E1FFFF"/>
                    </a:solidFill>
                  </a:tcPr>
                </a:tc>
                <a:extLst>
                  <a:ext uri="{0D108BD9-81ED-4DB2-BD59-A6C34878D82A}">
                    <a16:rowId xmlns:a16="http://schemas.microsoft.com/office/drawing/2014/main" val="380869022"/>
                  </a:ext>
                </a:extLst>
              </a:tr>
            </a:tbl>
          </a:graphicData>
        </a:graphic>
      </p:graphicFrame>
      <p:pic>
        <p:nvPicPr>
          <p:cNvPr id="10" name="Picture 9">
            <a:extLst>
              <a:ext uri="{FF2B5EF4-FFF2-40B4-BE49-F238E27FC236}">
                <a16:creationId xmlns:a16="http://schemas.microsoft.com/office/drawing/2014/main" id="{0BF8ACDF-BB91-4082-80EE-CECDCE9817C5}"/>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550655" y="387158"/>
            <a:ext cx="417124" cy="417124"/>
          </a:xfrm>
          <a:prstGeom prst="rect">
            <a:avLst/>
          </a:prstGeom>
        </p:spPr>
      </p:pic>
      <p:pic>
        <p:nvPicPr>
          <p:cNvPr id="8" name="Picture 7"/>
          <p:cNvPicPr/>
          <p:nvPr/>
        </p:nvPicPr>
        <p:blipFill>
          <a:blip r:embed="rId4">
            <a:extLst>
              <a:ext uri="{28A0092B-C50C-407E-A947-70E740481C1C}">
                <a14:useLocalDpi xmlns:a14="http://schemas.microsoft.com/office/drawing/2010/main" val="0"/>
              </a:ext>
            </a:extLst>
          </a:blip>
          <a:stretch>
            <a:fillRect/>
          </a:stretch>
        </p:blipFill>
        <p:spPr>
          <a:xfrm>
            <a:off x="11353800" y="80146"/>
            <a:ext cx="574762" cy="554237"/>
          </a:xfrm>
          <a:prstGeom prst="rect">
            <a:avLst/>
          </a:prstGeom>
        </p:spPr>
      </p:pic>
      <p:sp>
        <p:nvSpPr>
          <p:cNvPr id="2" name="Rectangle 1"/>
          <p:cNvSpPr/>
          <p:nvPr/>
        </p:nvSpPr>
        <p:spPr>
          <a:xfrm>
            <a:off x="3934838" y="97786"/>
            <a:ext cx="4956806" cy="369332"/>
          </a:xfrm>
          <a:prstGeom prst="rect">
            <a:avLst/>
          </a:prstGeom>
        </p:spPr>
        <p:txBody>
          <a:bodyPr wrap="none">
            <a:spAutoFit/>
          </a:bodyPr>
          <a:lstStyle/>
          <a:p>
            <a:r>
              <a:rPr lang="en-US" dirty="0">
                <a:latin typeface="Comic Sans MS" panose="030F0702030302020204" pitchFamily="66" charset="0"/>
                <a:cs typeface="Amatic SC" panose="00000500000000000000" pitchFamily="2" charset="-79"/>
              </a:rPr>
              <a:t>St Joseph’s Reception Long Term Plan 26-27</a:t>
            </a:r>
            <a:endParaRPr lang="en-GB" dirty="0">
              <a:latin typeface="Comic Sans MS" panose="030F0702030302020204" pitchFamily="66" charset="0"/>
              <a:cs typeface="Amatic SC" panose="00000500000000000000" pitchFamily="2" charset="-79"/>
            </a:endParaRPr>
          </a:p>
        </p:txBody>
      </p:sp>
    </p:spTree>
    <p:extLst>
      <p:ext uri="{BB962C8B-B14F-4D97-AF65-F5344CB8AC3E}">
        <p14:creationId xmlns:p14="http://schemas.microsoft.com/office/powerpoint/2010/main" val="14408189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3FE212D-BFC9-4D6B-BB25-2170A4F1783E}"/>
              </a:ext>
            </a:extLst>
          </p:cNvPr>
          <p:cNvSpPr txBox="1">
            <a:spLocks/>
          </p:cNvSpPr>
          <p:nvPr/>
        </p:nvSpPr>
        <p:spPr>
          <a:xfrm>
            <a:off x="838200" y="-729843"/>
            <a:ext cx="10515600"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n-GB" sz="3600" dirty="0">
              <a:latin typeface="Amatic SC" panose="00000500000000000000" pitchFamily="2" charset="-79"/>
              <a:cs typeface="Amatic SC" panose="00000500000000000000" pitchFamily="2" charset="-79"/>
            </a:endParaRPr>
          </a:p>
        </p:txBody>
      </p:sp>
      <p:graphicFrame>
        <p:nvGraphicFramePr>
          <p:cNvPr id="3" name="Table 4">
            <a:extLst>
              <a:ext uri="{FF2B5EF4-FFF2-40B4-BE49-F238E27FC236}">
                <a16:creationId xmlns:a16="http://schemas.microsoft.com/office/drawing/2014/main" id="{C309D6EC-D8CA-42E0-9877-E82797564D7C}"/>
              </a:ext>
            </a:extLst>
          </p:cNvPr>
          <p:cNvGraphicFramePr>
            <a:graphicFrameLocks noGrp="1"/>
          </p:cNvGraphicFramePr>
          <p:nvPr>
            <p:extLst>
              <p:ext uri="{D42A27DB-BD31-4B8C-83A1-F6EECF244321}">
                <p14:modId xmlns:p14="http://schemas.microsoft.com/office/powerpoint/2010/main" val="2961974268"/>
              </p:ext>
            </p:extLst>
          </p:nvPr>
        </p:nvGraphicFramePr>
        <p:xfrm>
          <a:off x="332738" y="220682"/>
          <a:ext cx="11573122" cy="6612055"/>
        </p:xfrm>
        <a:graphic>
          <a:graphicData uri="http://schemas.openxmlformats.org/drawingml/2006/table">
            <a:tbl>
              <a:tblPr firstRow="1" bandRow="1">
                <a:tableStyleId>{5C22544A-7EE6-4342-B048-85BDC9FD1C3A}</a:tableStyleId>
              </a:tblPr>
              <a:tblGrid>
                <a:gridCol w="1595119">
                  <a:extLst>
                    <a:ext uri="{9D8B030D-6E8A-4147-A177-3AD203B41FA5}">
                      <a16:colId xmlns:a16="http://schemas.microsoft.com/office/drawing/2014/main" val="385991600"/>
                    </a:ext>
                  </a:extLst>
                </a:gridCol>
                <a:gridCol w="1711488">
                  <a:extLst>
                    <a:ext uri="{9D8B030D-6E8A-4147-A177-3AD203B41FA5}">
                      <a16:colId xmlns:a16="http://schemas.microsoft.com/office/drawing/2014/main" val="2865123548"/>
                    </a:ext>
                  </a:extLst>
                </a:gridCol>
                <a:gridCol w="1653303">
                  <a:extLst>
                    <a:ext uri="{9D8B030D-6E8A-4147-A177-3AD203B41FA5}">
                      <a16:colId xmlns:a16="http://schemas.microsoft.com/office/drawing/2014/main" val="872926247"/>
                    </a:ext>
                  </a:extLst>
                </a:gridCol>
                <a:gridCol w="1653303">
                  <a:extLst>
                    <a:ext uri="{9D8B030D-6E8A-4147-A177-3AD203B41FA5}">
                      <a16:colId xmlns:a16="http://schemas.microsoft.com/office/drawing/2014/main" val="1315738151"/>
                    </a:ext>
                  </a:extLst>
                </a:gridCol>
                <a:gridCol w="1653303">
                  <a:extLst>
                    <a:ext uri="{9D8B030D-6E8A-4147-A177-3AD203B41FA5}">
                      <a16:colId xmlns:a16="http://schemas.microsoft.com/office/drawing/2014/main" val="2709165749"/>
                    </a:ext>
                  </a:extLst>
                </a:gridCol>
                <a:gridCol w="1653303">
                  <a:extLst>
                    <a:ext uri="{9D8B030D-6E8A-4147-A177-3AD203B41FA5}">
                      <a16:colId xmlns:a16="http://schemas.microsoft.com/office/drawing/2014/main" val="2335150482"/>
                    </a:ext>
                  </a:extLst>
                </a:gridCol>
                <a:gridCol w="1653303">
                  <a:extLst>
                    <a:ext uri="{9D8B030D-6E8A-4147-A177-3AD203B41FA5}">
                      <a16:colId xmlns:a16="http://schemas.microsoft.com/office/drawing/2014/main" val="4046203905"/>
                    </a:ext>
                  </a:extLst>
                </a:gridCol>
              </a:tblGrid>
              <a:tr h="309368">
                <a:tc>
                  <a:txBody>
                    <a:bodyPr/>
                    <a:lstStyle/>
                    <a:p>
                      <a:pPr algn="ctr"/>
                      <a:endParaRPr lang="en-GB" sz="800"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800" dirty="0">
                          <a:solidFill>
                            <a:schemeClr val="bg1">
                              <a:lumMod val="50000"/>
                            </a:schemeClr>
                          </a:solidFill>
                          <a:latin typeface="Comic Sans MS" panose="030F0702030302020204" pitchFamily="66" charset="0"/>
                          <a:cs typeface="Amatic SC" panose="00000500000000000000" pitchFamily="2" charset="-79"/>
                        </a:rPr>
                        <a:t>Autumn 1</a:t>
                      </a:r>
                      <a:endParaRPr lang="en-GB" sz="800" dirty="0">
                        <a:solidFill>
                          <a:schemeClr val="bg1">
                            <a:lumMod val="50000"/>
                          </a:schemeClr>
                        </a:solidFill>
                        <a:latin typeface="Comic Sans MS" panose="030F0702030302020204" pitchFamily="66" charset="0"/>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dirty="0">
                          <a:solidFill>
                            <a:schemeClr val="bg1">
                              <a:lumMod val="50000"/>
                            </a:schemeClr>
                          </a:solidFill>
                          <a:latin typeface="Comic Sans MS" panose="030F0702030302020204" pitchFamily="66" charset="0"/>
                          <a:cs typeface="Amatic SC" panose="00000500000000000000" pitchFamily="2" charset="-79"/>
                        </a:rPr>
                        <a:t>Autumn 2</a:t>
                      </a:r>
                      <a:endParaRPr lang="en-GB" sz="800" dirty="0">
                        <a:solidFill>
                          <a:schemeClr val="bg1">
                            <a:lumMod val="50000"/>
                          </a:schemeClr>
                        </a:solidFill>
                        <a:latin typeface="Comic Sans MS" panose="030F0702030302020204" pitchFamily="66" charset="0"/>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algn="ctr"/>
                      <a:r>
                        <a:rPr lang="en-US" sz="800" dirty="0">
                          <a:solidFill>
                            <a:schemeClr val="bg1">
                              <a:lumMod val="50000"/>
                            </a:schemeClr>
                          </a:solidFill>
                          <a:latin typeface="Comic Sans MS" panose="030F0702030302020204" pitchFamily="66" charset="0"/>
                          <a:cs typeface="Amatic SC" panose="00000500000000000000" pitchFamily="2" charset="-79"/>
                        </a:rPr>
                        <a:t>Spring 1</a:t>
                      </a:r>
                      <a:endParaRPr lang="en-GB" sz="800" dirty="0">
                        <a:solidFill>
                          <a:schemeClr val="bg1">
                            <a:lumMod val="50000"/>
                          </a:schemeClr>
                        </a:solidFill>
                        <a:latin typeface="Comic Sans MS" panose="030F0702030302020204" pitchFamily="66" charset="0"/>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algn="ctr"/>
                      <a:r>
                        <a:rPr lang="en-US" sz="800" dirty="0">
                          <a:solidFill>
                            <a:schemeClr val="bg1">
                              <a:lumMod val="50000"/>
                            </a:schemeClr>
                          </a:solidFill>
                          <a:latin typeface="Comic Sans MS" panose="030F0702030302020204" pitchFamily="66" charset="0"/>
                          <a:cs typeface="Amatic SC" panose="00000500000000000000" pitchFamily="2" charset="-79"/>
                        </a:rPr>
                        <a:t>Spring 2</a:t>
                      </a:r>
                      <a:endParaRPr lang="en-GB" sz="800" dirty="0">
                        <a:solidFill>
                          <a:schemeClr val="bg1">
                            <a:lumMod val="50000"/>
                          </a:schemeClr>
                        </a:solidFill>
                        <a:latin typeface="Comic Sans MS" panose="030F0702030302020204" pitchFamily="66" charset="0"/>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algn="ctr"/>
                      <a:r>
                        <a:rPr lang="en-US" sz="800" dirty="0">
                          <a:solidFill>
                            <a:schemeClr val="bg1">
                              <a:lumMod val="50000"/>
                            </a:schemeClr>
                          </a:solidFill>
                          <a:latin typeface="Comic Sans MS" panose="030F0702030302020204" pitchFamily="66" charset="0"/>
                          <a:cs typeface="Amatic SC" panose="00000500000000000000" pitchFamily="2" charset="-79"/>
                        </a:rPr>
                        <a:t>Summer 1</a:t>
                      </a:r>
                      <a:endParaRPr lang="en-GB" sz="800" dirty="0">
                        <a:solidFill>
                          <a:schemeClr val="bg1">
                            <a:lumMod val="50000"/>
                          </a:schemeClr>
                        </a:solidFill>
                        <a:latin typeface="Comic Sans MS" panose="030F0702030302020204" pitchFamily="66" charset="0"/>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a:txBody>
                    <a:bodyPr/>
                    <a:lstStyle/>
                    <a:p>
                      <a:pPr algn="ctr"/>
                      <a:r>
                        <a:rPr lang="en-US" sz="800" dirty="0">
                          <a:solidFill>
                            <a:schemeClr val="bg1">
                              <a:lumMod val="50000"/>
                            </a:schemeClr>
                          </a:solidFill>
                          <a:latin typeface="Comic Sans MS" panose="030F0702030302020204" pitchFamily="66" charset="0"/>
                          <a:cs typeface="Amatic SC" panose="00000500000000000000" pitchFamily="2" charset="-79"/>
                        </a:rPr>
                        <a:t>Summer 2</a:t>
                      </a:r>
                      <a:endParaRPr lang="en-GB" sz="800" dirty="0">
                        <a:solidFill>
                          <a:schemeClr val="bg1">
                            <a:lumMod val="50000"/>
                          </a:schemeClr>
                        </a:solidFill>
                        <a:latin typeface="Comic Sans MS" panose="030F0702030302020204" pitchFamily="66" charset="0"/>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extLst>
                  <a:ext uri="{0D108BD9-81ED-4DB2-BD59-A6C34878D82A}">
                    <a16:rowId xmlns:a16="http://schemas.microsoft.com/office/drawing/2014/main" val="1913285939"/>
                  </a:ext>
                </a:extLst>
              </a:tr>
              <a:tr h="199124">
                <a:tc>
                  <a:txBody>
                    <a:bodyPr/>
                    <a:lstStyle/>
                    <a:p>
                      <a:pPr algn="ctr"/>
                      <a:r>
                        <a:rPr lang="en-US" sz="800" b="0" dirty="0">
                          <a:latin typeface="Comic Sans MS" panose="030F0702030302020204" pitchFamily="66" charset="0"/>
                          <a:cs typeface="Amatic SC" panose="00000500000000000000" pitchFamily="2" charset="-79"/>
                        </a:rPr>
                        <a:t>General Themes </a:t>
                      </a:r>
                      <a:endParaRPr lang="en-GB" sz="800" b="0" dirty="0">
                        <a:latin typeface="Comic Sans MS" panose="030F0702030302020204" pitchFamily="66" charset="0"/>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800" dirty="0" err="1">
                          <a:latin typeface="Comic Sans MS" panose="030F0702030302020204" pitchFamily="66" charset="0"/>
                          <a:cs typeface="Amatic SC" panose="00000500000000000000" pitchFamily="2" charset="-79"/>
                        </a:rPr>
                        <a:t>Colour</a:t>
                      </a:r>
                      <a:r>
                        <a:rPr lang="en-US" sz="800" dirty="0">
                          <a:latin typeface="Comic Sans MS" panose="030F0702030302020204" pitchFamily="66" charset="0"/>
                          <a:cs typeface="Amatic SC" panose="00000500000000000000" pitchFamily="2" charset="-79"/>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dirty="0">
                          <a:latin typeface="Comic Sans MS" panose="030F0702030302020204" pitchFamily="66" charset="0"/>
                          <a:cs typeface="Amatic SC" panose="00000500000000000000" pitchFamily="2" charset="-79"/>
                        </a:rPr>
                        <a:t>Celebrations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algn="ctr"/>
                      <a:r>
                        <a:rPr lang="en-US" sz="800" dirty="0">
                          <a:solidFill>
                            <a:schemeClr val="tx1"/>
                          </a:solidFill>
                          <a:latin typeface="Comic Sans MS" panose="030F0702030302020204" pitchFamily="66" charset="0"/>
                          <a:cs typeface="Amatic SC" panose="00000500000000000000" pitchFamily="2" charset="-79"/>
                        </a:rPr>
                        <a:t>Amazing Animals around the world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dirty="0">
                          <a:latin typeface="Comic Sans MS" panose="030F0702030302020204" pitchFamily="66" charset="0"/>
                          <a:cs typeface="Amatic SC" panose="00000500000000000000" pitchFamily="2" charset="-79"/>
                        </a:rPr>
                        <a:t>Amazing animals &amp; Growing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algn="ctr"/>
                      <a:r>
                        <a:rPr lang="en-US" sz="800" dirty="0">
                          <a:latin typeface="Comic Sans MS" panose="030F0702030302020204" pitchFamily="66" charset="0"/>
                          <a:cs typeface="Amatic SC" panose="00000500000000000000" pitchFamily="2" charset="-79"/>
                        </a:rPr>
                        <a:t>Water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dirty="0">
                          <a:latin typeface="Comic Sans MS" panose="030F0702030302020204" pitchFamily="66" charset="0"/>
                          <a:cs typeface="Amatic SC" panose="00000500000000000000" pitchFamily="2" charset="-79"/>
                        </a:rPr>
                        <a:t>Familiar stories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extLst>
                  <a:ext uri="{0D108BD9-81ED-4DB2-BD59-A6C34878D82A}">
                    <a16:rowId xmlns:a16="http://schemas.microsoft.com/office/drawing/2014/main" val="2272033691"/>
                  </a:ext>
                </a:extLst>
              </a:tr>
              <a:tr h="768051">
                <a:tc rowSpan="3">
                  <a:txBody>
                    <a:bodyPr/>
                    <a:lstStyle/>
                    <a:p>
                      <a:pPr algn="ctr"/>
                      <a:r>
                        <a:rPr lang="en-US" sz="800" b="1" dirty="0">
                          <a:latin typeface="Comic Sans MS" panose="030F0702030302020204" pitchFamily="66" charset="0"/>
                          <a:cs typeface="Amatic SC" panose="00000500000000000000" pitchFamily="2" charset="-79"/>
                        </a:rPr>
                        <a:t>Physical development </a:t>
                      </a:r>
                    </a:p>
                    <a:p>
                      <a:pPr algn="ctr"/>
                      <a:endParaRPr lang="en-US" sz="800" b="0" dirty="0">
                        <a:latin typeface="Comic Sans MS" panose="030F0702030302020204" pitchFamily="66" charset="0"/>
                        <a:cs typeface="Amatic SC" panose="00000500000000000000" pitchFamily="2" charset="-79"/>
                      </a:endParaRPr>
                    </a:p>
                    <a:p>
                      <a:pPr algn="ctr"/>
                      <a:endParaRPr lang="en-US" sz="800" b="0" dirty="0">
                        <a:latin typeface="Comic Sans MS" panose="030F0702030302020204" pitchFamily="66" charset="0"/>
                        <a:cs typeface="Amatic SC" panose="00000500000000000000" pitchFamily="2" charset="-79"/>
                      </a:endParaRPr>
                    </a:p>
                    <a:p>
                      <a:pPr algn="ctr"/>
                      <a:endParaRPr lang="en-US" sz="800" b="0" dirty="0">
                        <a:latin typeface="Comic Sans MS" panose="030F0702030302020204" pitchFamily="66" charset="0"/>
                        <a:cs typeface="Amatic SC" panose="00000500000000000000" pitchFamily="2" charset="-79"/>
                      </a:endParaRPr>
                    </a:p>
                    <a:p>
                      <a:pPr algn="ctr"/>
                      <a:endParaRPr lang="en-US" sz="800" b="0" dirty="0">
                        <a:latin typeface="Comic Sans MS" panose="030F0702030302020204" pitchFamily="66" charset="0"/>
                        <a:cs typeface="Amatic SC" panose="00000500000000000000" pitchFamily="2" charset="-79"/>
                      </a:endParaRPr>
                    </a:p>
                    <a:p>
                      <a:pPr algn="ctr"/>
                      <a:endParaRPr lang="en-US" sz="800" b="0" dirty="0">
                        <a:latin typeface="Comic Sans MS" panose="030F0702030302020204" pitchFamily="66" charset="0"/>
                        <a:cs typeface="Amatic SC" panose="00000500000000000000" pitchFamily="2" charset="-79"/>
                      </a:endParaRPr>
                    </a:p>
                    <a:p>
                      <a:pPr algn="ctr"/>
                      <a:r>
                        <a:rPr lang="en-US" sz="800" b="0" dirty="0">
                          <a:latin typeface="Comic Sans MS" panose="030F0702030302020204" pitchFamily="66" charset="0"/>
                          <a:cs typeface="Amatic SC" panose="00000500000000000000" pitchFamily="2" charset="-79"/>
                        </a:rPr>
                        <a:t>Fine motor </a:t>
                      </a:r>
                    </a:p>
                    <a:p>
                      <a:pPr algn="ctr"/>
                      <a:r>
                        <a:rPr lang="en-US" sz="800" dirty="0">
                          <a:latin typeface="Comic Sans MS" panose="030F0702030302020204" pitchFamily="66" charset="0"/>
                        </a:rPr>
                        <a:t>Continuously check the process of children’s handwriting (pencil grip and letter formation, including directionality). Provide extra help and guidance when needed.</a:t>
                      </a:r>
                    </a:p>
                    <a:p>
                      <a:pPr algn="ctr"/>
                      <a:endParaRPr lang="en-US" sz="800" dirty="0">
                        <a:latin typeface="Comic Sans MS" panose="030F0702030302020204" pitchFamily="66" charset="0"/>
                      </a:endParaRPr>
                    </a:p>
                    <a:p>
                      <a:pPr algn="ctr"/>
                      <a:r>
                        <a:rPr lang="en-US" sz="800" b="1" dirty="0">
                          <a:solidFill>
                            <a:srgbClr val="CC66FF"/>
                          </a:solidFill>
                          <a:latin typeface="Comic Sans MS" panose="030F0702030302020204" pitchFamily="66" charset="0"/>
                          <a:cs typeface="Amatic SC" panose="00000500000000000000" pitchFamily="2" charset="-79"/>
                        </a:rPr>
                        <a:t>Daily opportunities for Fine Motor Activities </a:t>
                      </a:r>
                    </a:p>
                    <a:p>
                      <a:pPr algn="ctr"/>
                      <a:endParaRPr lang="en-US" sz="800" b="1" dirty="0">
                        <a:solidFill>
                          <a:srgbClr val="CC66FF"/>
                        </a:solidFill>
                        <a:latin typeface="Comic Sans MS" panose="030F0702030302020204" pitchFamily="66" charset="0"/>
                        <a:cs typeface="Amatic SC" panose="00000500000000000000" pitchFamily="2" charset="-79"/>
                      </a:endParaRPr>
                    </a:p>
                    <a:p>
                      <a:pPr algn="ctr"/>
                      <a:endParaRPr lang="en-US" sz="800" b="1" dirty="0">
                        <a:solidFill>
                          <a:srgbClr val="CC66FF"/>
                        </a:solidFill>
                        <a:latin typeface="Comic Sans MS" panose="030F0702030302020204" pitchFamily="66" charset="0"/>
                        <a:cs typeface="Amatic SC" panose="00000500000000000000" pitchFamily="2"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800" b="0" dirty="0">
                          <a:latin typeface="Comic Sans MS" panose="030F0702030302020204" pitchFamily="66" charset="0"/>
                          <a:cs typeface="Amatic SC" panose="00000500000000000000" pitchFamily="2" charset="-79"/>
                        </a:rPr>
                        <a:t>Gross motor </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800" b="0" dirty="0">
                        <a:latin typeface="Comic Sans MS" panose="030F0702030302020204" pitchFamily="66" charset="0"/>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gridSpan="6">
                  <a:txBody>
                    <a:bodyPr/>
                    <a:lstStyle/>
                    <a:p>
                      <a:pPr algn="l"/>
                      <a:r>
                        <a:rPr lang="en-US" sz="800" dirty="0">
                          <a:latin typeface="Comic Sans MS" panose="030F0702030302020204" pitchFamily="66" charset="0"/>
                        </a:rPr>
                        <a:t>Physical activity is </a:t>
                      </a:r>
                      <a:r>
                        <a:rPr lang="en-US" sz="800" b="1" dirty="0">
                          <a:latin typeface="Comic Sans MS" panose="030F0702030302020204" pitchFamily="66" charset="0"/>
                        </a:rPr>
                        <a:t>vital</a:t>
                      </a:r>
                      <a:r>
                        <a:rPr lang="en-US" sz="800" dirty="0">
                          <a:latin typeface="Comic Sans MS" panose="030F0702030302020204" pitchFamily="66" charset="0"/>
                        </a:rPr>
                        <a:t> in children’s all-round development, enabling them to </a:t>
                      </a:r>
                      <a:r>
                        <a:rPr lang="en-US" sz="800" b="1" dirty="0">
                          <a:latin typeface="Comic Sans MS" panose="030F0702030302020204" pitchFamily="66" charset="0"/>
                        </a:rPr>
                        <a:t>pursue happy, healthy and active lives</a:t>
                      </a:r>
                      <a:r>
                        <a:rPr lang="en-US" sz="800" dirty="0">
                          <a:latin typeface="Comic Sans MS" panose="030F0702030302020204" pitchFamily="66" charset="0"/>
                        </a:rPr>
                        <a:t>. Gross and fine motor experiences develop incrementally throughout early childhood, starting with </a:t>
                      </a:r>
                      <a:r>
                        <a:rPr lang="en-US" sz="800" b="1" dirty="0">
                          <a:latin typeface="Comic Sans MS" panose="030F0702030302020204" pitchFamily="66" charset="0"/>
                        </a:rPr>
                        <a:t>sensory explorations </a:t>
                      </a:r>
                      <a:r>
                        <a:rPr lang="en-US" sz="800" dirty="0">
                          <a:latin typeface="Comic Sans MS" panose="030F0702030302020204" pitchFamily="66" charset="0"/>
                        </a:rPr>
                        <a:t>and the development of a </a:t>
                      </a:r>
                      <a:r>
                        <a:rPr lang="en-US" sz="800" b="1" dirty="0">
                          <a:latin typeface="Comic Sans MS" panose="030F0702030302020204" pitchFamily="66" charset="0"/>
                        </a:rPr>
                        <a:t>child’s strength, co-ordination and positional awareness </a:t>
                      </a:r>
                      <a:r>
                        <a:rPr lang="en-US" sz="800" dirty="0">
                          <a:latin typeface="Comic Sans MS" panose="030F0702030302020204" pitchFamily="66" charset="0"/>
                        </a:rPr>
                        <a:t>through tummy time, crawling and play movement with both objects and adults. By creating games and providing opportunities for play both indoors and outdoors, adults can support children to develop their </a:t>
                      </a:r>
                      <a:r>
                        <a:rPr lang="en-US" sz="800" b="1" dirty="0">
                          <a:latin typeface="Comic Sans MS" panose="030F0702030302020204" pitchFamily="66" charset="0"/>
                        </a:rPr>
                        <a:t>core strength, stability, balance, spatial awareness</a:t>
                      </a:r>
                      <a:r>
                        <a:rPr lang="en-US" sz="800" dirty="0">
                          <a:latin typeface="Comic Sans MS" panose="030F0702030302020204" pitchFamily="66" charset="0"/>
                        </a:rPr>
                        <a:t>, co-ordination and agility. Gross motor skills provide the foundation for developing healthy bodies and social and emotional well-being. </a:t>
                      </a:r>
                      <a:r>
                        <a:rPr lang="en-US" sz="800" b="1" dirty="0">
                          <a:latin typeface="Comic Sans MS" panose="030F0702030302020204" pitchFamily="66" charset="0"/>
                        </a:rPr>
                        <a:t>Fine motor control and precision helps with hand-eye co-ordination</a:t>
                      </a:r>
                      <a:r>
                        <a:rPr lang="en-US" sz="800" dirty="0">
                          <a:latin typeface="Comic Sans MS" panose="030F0702030302020204" pitchFamily="66" charset="0"/>
                        </a:rPr>
                        <a:t>, which is later linked to </a:t>
                      </a:r>
                      <a:r>
                        <a:rPr lang="en-US" sz="800" b="1" dirty="0">
                          <a:latin typeface="Comic Sans MS" panose="030F0702030302020204" pitchFamily="66" charset="0"/>
                        </a:rPr>
                        <a:t>early literacy</a:t>
                      </a:r>
                      <a:r>
                        <a:rPr lang="en-US" sz="800" dirty="0">
                          <a:latin typeface="Comic Sans MS" panose="030F0702030302020204" pitchFamily="66" charset="0"/>
                        </a:rPr>
                        <a:t>. Repeated and varied opportunities to explore and play with small world activities, puzzles, arts and crafts and the practice of using small tools, with feedback and support from adults, allow children to develop </a:t>
                      </a:r>
                      <a:r>
                        <a:rPr lang="en-US" sz="800" b="1" dirty="0">
                          <a:latin typeface="Comic Sans MS" panose="030F0702030302020204" pitchFamily="66" charset="0"/>
                        </a:rPr>
                        <a:t>proficiency, control and confidence.</a:t>
                      </a:r>
                      <a:endParaRPr lang="en-US" sz="800" b="1" dirty="0">
                        <a:latin typeface="Comic Sans MS" panose="030F0702030302020204" pitchFamily="66" charset="0"/>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hMerge="1">
                  <a:txBody>
                    <a:bodyPr/>
                    <a:lstStyle/>
                    <a:p>
                      <a:pPr algn="ctr"/>
                      <a:endParaRPr lang="en-US" sz="24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hMerge="1">
                  <a:txBody>
                    <a:bodyPr/>
                    <a:lstStyle/>
                    <a:p>
                      <a:pPr algn="ctr"/>
                      <a:endParaRPr lang="en-US" sz="24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extLst>
                  <a:ext uri="{0D108BD9-81ED-4DB2-BD59-A6C34878D82A}">
                    <a16:rowId xmlns:a16="http://schemas.microsoft.com/office/drawing/2014/main" val="2773595032"/>
                  </a:ext>
                </a:extLst>
              </a:tr>
              <a:tr h="4443556">
                <a:tc vMerge="1">
                  <a:txBody>
                    <a:bodyPr/>
                    <a:lstStyle/>
                    <a:p>
                      <a:pPr algn="ctr"/>
                      <a:r>
                        <a:rPr lang="en-US" sz="4000" b="0" dirty="0">
                          <a:latin typeface="Amatic SC" panose="00000500000000000000" pitchFamily="2" charset="-79"/>
                          <a:cs typeface="Amatic SC" panose="00000500000000000000" pitchFamily="2" charset="-79"/>
                        </a:rPr>
                        <a:t>Fine motor </a:t>
                      </a:r>
                      <a:endParaRPr lang="en-GB" sz="4000" b="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gridSpan="6">
                  <a:txBody>
                    <a:bodyPr/>
                    <a:lstStyle/>
                    <a:p>
                      <a:r>
                        <a:rPr lang="en-GB" sz="1000" kern="1200" dirty="0">
                          <a:solidFill>
                            <a:schemeClr val="dk1"/>
                          </a:solidFill>
                          <a:effectLst/>
                          <a:latin typeface="+mn-lt"/>
                          <a:ea typeface="+mn-ea"/>
                          <a:cs typeface="+mn-cs"/>
                        </a:rPr>
                        <a:t>Progress towards a more fluent style of moving, with developing control and grace</a:t>
                      </a:r>
                    </a:p>
                    <a:p>
                      <a:r>
                        <a:rPr lang="en-GB" sz="1000" kern="1200" dirty="0">
                          <a:solidFill>
                            <a:schemeClr val="dk1"/>
                          </a:solidFill>
                          <a:effectLst/>
                          <a:latin typeface="+mn-lt"/>
                          <a:ea typeface="+mn-ea"/>
                          <a:cs typeface="+mn-cs"/>
                        </a:rPr>
                        <a:t> </a:t>
                      </a:r>
                    </a:p>
                    <a:p>
                      <a:r>
                        <a:rPr lang="en-GB" sz="1000" kern="1200" dirty="0">
                          <a:solidFill>
                            <a:schemeClr val="dk1"/>
                          </a:solidFill>
                          <a:effectLst/>
                          <a:latin typeface="+mn-lt"/>
                          <a:ea typeface="+mn-ea"/>
                          <a:cs typeface="+mn-cs"/>
                        </a:rPr>
                        <a:t>Develop their small motor skills so that they can use a range of tools competently, safely and confidently. Suggested tools: pencils for drawing and writing, paintbrushes, scissors, knives, forks and spoons</a:t>
                      </a:r>
                    </a:p>
                    <a:p>
                      <a:r>
                        <a:rPr lang="en-GB" sz="1000" kern="1200" dirty="0">
                          <a:solidFill>
                            <a:schemeClr val="dk1"/>
                          </a:solidFill>
                          <a:effectLst/>
                          <a:latin typeface="+mn-lt"/>
                          <a:ea typeface="+mn-ea"/>
                          <a:cs typeface="+mn-cs"/>
                        </a:rPr>
                        <a:t> </a:t>
                      </a:r>
                    </a:p>
                    <a:p>
                      <a:r>
                        <a:rPr lang="en-GB" sz="1000" kern="1200" dirty="0">
                          <a:solidFill>
                            <a:schemeClr val="dk1"/>
                          </a:solidFill>
                          <a:effectLst/>
                          <a:latin typeface="+mn-lt"/>
                          <a:ea typeface="+mn-ea"/>
                          <a:cs typeface="+mn-cs"/>
                        </a:rPr>
                        <a:t>Develop the foundations of a handwriting style which is fast, accurate and efficient.</a:t>
                      </a:r>
                    </a:p>
                    <a:p>
                      <a:pPr algn="ctr"/>
                      <a:endParaRPr lang="en-US" sz="1000" dirty="0">
                        <a:solidFill>
                          <a:schemeClr val="tx1"/>
                        </a:solidFill>
                        <a:latin typeface="Comic Sans MS" panose="030F0702030302020204" pitchFamily="66" charset="0"/>
                        <a:cs typeface="Amatic SC" panose="00000500000000000000" pitchFamily="2" charset="-79"/>
                      </a:endParaRPr>
                    </a:p>
                    <a:p>
                      <a:r>
                        <a:rPr lang="en-GB" sz="1000" kern="1200" dirty="0">
                          <a:solidFill>
                            <a:schemeClr val="dk1"/>
                          </a:solidFill>
                          <a:effectLst/>
                          <a:latin typeface="+mn-lt"/>
                          <a:ea typeface="+mn-ea"/>
                          <a:cs typeface="+mn-cs"/>
                        </a:rPr>
                        <a:t>Revise and refine the fundamental movement skills they have already acquired: • rolling • crawling • walking • jumping • running • hopping • skipping • climbing</a:t>
                      </a:r>
                    </a:p>
                    <a:p>
                      <a:r>
                        <a:rPr lang="en-GB" sz="1000" kern="1200" dirty="0">
                          <a:solidFill>
                            <a:schemeClr val="dk1"/>
                          </a:solidFill>
                          <a:effectLst/>
                          <a:latin typeface="+mn-lt"/>
                          <a:ea typeface="+mn-ea"/>
                          <a:cs typeface="+mn-cs"/>
                        </a:rPr>
                        <a:t> </a:t>
                      </a:r>
                    </a:p>
                    <a:p>
                      <a:r>
                        <a:rPr lang="en-GB" sz="1000" kern="1200" dirty="0">
                          <a:solidFill>
                            <a:schemeClr val="dk1"/>
                          </a:solidFill>
                          <a:effectLst/>
                          <a:latin typeface="+mn-lt"/>
                          <a:ea typeface="+mn-ea"/>
                          <a:cs typeface="+mn-cs"/>
                        </a:rPr>
                        <a:t>Develop the overall body strength, co-ordination, balance and agility needed to engage successfully with future physical education sessions and other physical disciplines including dance, gymnastics, sport and swimming.</a:t>
                      </a:r>
                    </a:p>
                    <a:p>
                      <a:r>
                        <a:rPr lang="en-GB" sz="1000" kern="1200" dirty="0">
                          <a:solidFill>
                            <a:schemeClr val="dk1"/>
                          </a:solidFill>
                          <a:effectLst/>
                          <a:latin typeface="+mn-lt"/>
                          <a:ea typeface="+mn-ea"/>
                          <a:cs typeface="+mn-cs"/>
                        </a:rPr>
                        <a:t> </a:t>
                      </a:r>
                    </a:p>
                    <a:p>
                      <a:r>
                        <a:rPr lang="en-GB" sz="1000" kern="1200" dirty="0">
                          <a:solidFill>
                            <a:schemeClr val="dk1"/>
                          </a:solidFill>
                          <a:effectLst/>
                          <a:latin typeface="+mn-lt"/>
                          <a:ea typeface="+mn-ea"/>
                          <a:cs typeface="+mn-cs"/>
                        </a:rPr>
                        <a:t>Use their core muscle strength to achieve a good posture when sitting at a table or sitting on the floor.</a:t>
                      </a:r>
                    </a:p>
                    <a:p>
                      <a:r>
                        <a:rPr lang="en-GB" sz="1000" kern="1200" dirty="0">
                          <a:solidFill>
                            <a:schemeClr val="dk1"/>
                          </a:solidFill>
                          <a:effectLst/>
                          <a:latin typeface="+mn-lt"/>
                          <a:ea typeface="+mn-ea"/>
                          <a:cs typeface="+mn-cs"/>
                        </a:rPr>
                        <a:t> </a:t>
                      </a:r>
                    </a:p>
                    <a:p>
                      <a:r>
                        <a:rPr lang="en-GB" sz="1000" kern="1200" dirty="0">
                          <a:solidFill>
                            <a:schemeClr val="dk1"/>
                          </a:solidFill>
                          <a:effectLst/>
                          <a:latin typeface="+mn-lt"/>
                          <a:ea typeface="+mn-ea"/>
                          <a:cs typeface="+mn-cs"/>
                        </a:rPr>
                        <a:t>Combine different movements with ease and fluency.</a:t>
                      </a:r>
                    </a:p>
                    <a:p>
                      <a:r>
                        <a:rPr lang="en-GB" sz="1000" kern="1200" dirty="0">
                          <a:solidFill>
                            <a:schemeClr val="dk1"/>
                          </a:solidFill>
                          <a:effectLst/>
                          <a:latin typeface="+mn-lt"/>
                          <a:ea typeface="+mn-ea"/>
                          <a:cs typeface="+mn-cs"/>
                        </a:rPr>
                        <a:t> </a:t>
                      </a:r>
                    </a:p>
                    <a:p>
                      <a:r>
                        <a:rPr lang="en-GB" sz="1000" kern="1200" dirty="0">
                          <a:solidFill>
                            <a:schemeClr val="dk1"/>
                          </a:solidFill>
                          <a:effectLst/>
                          <a:latin typeface="+mn-lt"/>
                          <a:ea typeface="+mn-ea"/>
                          <a:cs typeface="+mn-cs"/>
                        </a:rPr>
                        <a:t>Confidently and safely use a range of large and small apparatus indoors and outside, alone and in a group.</a:t>
                      </a:r>
                    </a:p>
                    <a:p>
                      <a:r>
                        <a:rPr lang="en-GB" sz="1000" kern="1200" dirty="0">
                          <a:solidFill>
                            <a:schemeClr val="dk1"/>
                          </a:solidFill>
                          <a:effectLst/>
                          <a:latin typeface="+mn-lt"/>
                          <a:ea typeface="+mn-ea"/>
                          <a:cs typeface="+mn-cs"/>
                        </a:rPr>
                        <a:t> </a:t>
                      </a:r>
                    </a:p>
                    <a:p>
                      <a:r>
                        <a:rPr lang="en-GB" sz="1000" kern="1200" dirty="0">
                          <a:solidFill>
                            <a:schemeClr val="dk1"/>
                          </a:solidFill>
                          <a:effectLst/>
                          <a:latin typeface="+mn-lt"/>
                          <a:ea typeface="+mn-ea"/>
                          <a:cs typeface="+mn-cs"/>
                        </a:rPr>
                        <a:t>Develop overall body-strength, balance, co-ordination and agility.</a:t>
                      </a:r>
                    </a:p>
                    <a:p>
                      <a:r>
                        <a:rPr lang="en-GB" sz="1000" kern="1200" dirty="0">
                          <a:solidFill>
                            <a:schemeClr val="dk1"/>
                          </a:solidFill>
                          <a:effectLst/>
                          <a:latin typeface="+mn-lt"/>
                          <a:ea typeface="+mn-ea"/>
                          <a:cs typeface="+mn-cs"/>
                        </a:rPr>
                        <a:t>Further develop and refine a range of ball skills including: throwing, catching, kicking, passing, batting, and aiming. </a:t>
                      </a:r>
                    </a:p>
                    <a:p>
                      <a:r>
                        <a:rPr lang="en-GB" sz="1000" kern="1200" dirty="0">
                          <a:solidFill>
                            <a:schemeClr val="dk1"/>
                          </a:solidFill>
                          <a:effectLst/>
                          <a:latin typeface="+mn-lt"/>
                          <a:ea typeface="+mn-ea"/>
                          <a:cs typeface="+mn-cs"/>
                        </a:rPr>
                        <a:t> </a:t>
                      </a:r>
                    </a:p>
                    <a:p>
                      <a:r>
                        <a:rPr lang="en-GB" sz="1000" kern="1200" dirty="0">
                          <a:solidFill>
                            <a:schemeClr val="dk1"/>
                          </a:solidFill>
                          <a:effectLst/>
                          <a:latin typeface="+mn-lt"/>
                          <a:ea typeface="+mn-ea"/>
                          <a:cs typeface="+mn-cs"/>
                        </a:rPr>
                        <a:t>Develop confidence, competence, precision and accuracy when engaging in activities that involve a ball</a:t>
                      </a:r>
                    </a:p>
                    <a:p>
                      <a:r>
                        <a:rPr lang="en-GB" sz="1000" kern="1200" dirty="0">
                          <a:solidFill>
                            <a:schemeClr val="dk1"/>
                          </a:solidFill>
                          <a:effectLst/>
                          <a:latin typeface="+mn-lt"/>
                          <a:ea typeface="+mn-ea"/>
                          <a:cs typeface="+mn-cs"/>
                        </a:rPr>
                        <a:t> </a:t>
                      </a:r>
                    </a:p>
                    <a:p>
                      <a:r>
                        <a:rPr lang="en-GB" sz="1000" kern="1200" dirty="0">
                          <a:solidFill>
                            <a:schemeClr val="dk1"/>
                          </a:solidFill>
                          <a:effectLst/>
                          <a:latin typeface="+mn-lt"/>
                          <a:ea typeface="+mn-ea"/>
                          <a:cs typeface="+mn-cs"/>
                        </a:rPr>
                        <a:t>Further develop the skills they need to manage the school day successfully: • lining up and queuing • mealtimes</a:t>
                      </a:r>
                      <a:endParaRPr lang="en-US" sz="1000" dirty="0">
                        <a:solidFill>
                          <a:schemeClr val="tx1"/>
                        </a:solidFill>
                        <a:latin typeface="Comic Sans MS" panose="030F0702030302020204" pitchFamily="66" charset="0"/>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hMerge="1">
                  <a:txBody>
                    <a:bodyPr/>
                    <a:lstStyle/>
                    <a:p>
                      <a:pPr algn="ctr"/>
                      <a:endParaRPr lang="en-GB" sz="900" dirty="0">
                        <a:solidFill>
                          <a:schemeClr val="tx1"/>
                        </a:solidFill>
                        <a:latin typeface="Comic Sans MS" panose="030F0702030302020204" pitchFamily="66" charset="0"/>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900" b="0" i="0" kern="1200" dirty="0">
                        <a:solidFill>
                          <a:schemeClr val="dk1"/>
                        </a:solidFill>
                        <a:effectLst/>
                        <a:latin typeface="Comic Sans MS" panose="030F0702030302020204" pitchFamily="66" charset="0"/>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900" dirty="0">
                        <a:solidFill>
                          <a:schemeClr val="tx1"/>
                        </a:solidFill>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900" b="0" i="0" kern="1200" dirty="0">
                        <a:solidFill>
                          <a:schemeClr val="dk1"/>
                        </a:solidFill>
                        <a:effectLst/>
                        <a:latin typeface="Comic Sans MS" panose="030F0702030302020204" pitchFamily="66" charset="0"/>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900" b="0" i="0" kern="1200" dirty="0">
                        <a:solidFill>
                          <a:schemeClr val="dk1"/>
                        </a:solidFill>
                        <a:effectLst/>
                        <a:latin typeface="Comic Sans MS" panose="030F0702030302020204" pitchFamily="66" charset="0"/>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extLst>
                  <a:ext uri="{0D108BD9-81ED-4DB2-BD59-A6C34878D82A}">
                    <a16:rowId xmlns:a16="http://schemas.microsoft.com/office/drawing/2014/main" val="663662612"/>
                  </a:ext>
                </a:extLst>
              </a:tr>
              <a:tr h="700891">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3600" b="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gridSpan="6">
                  <a:txBody>
                    <a:bodyPr/>
                    <a:lstStyle/>
                    <a:p>
                      <a:pPr algn="ctr"/>
                      <a:r>
                        <a:rPr lang="en-US" sz="800" dirty="0">
                          <a:solidFill>
                            <a:schemeClr val="tx1"/>
                          </a:solidFill>
                          <a:latin typeface="Comic Sans MS" panose="030F0702030302020204" pitchFamily="66" charset="0"/>
                          <a:cs typeface="Amatic SC" panose="00000500000000000000" pitchFamily="2" charset="-79"/>
                        </a:rPr>
                        <a:t>Complete PE </a:t>
                      </a:r>
                      <a:endParaRPr lang="en-GB" sz="800" dirty="0">
                        <a:solidFill>
                          <a:schemeClr val="tx1"/>
                        </a:solidFill>
                        <a:latin typeface="Comic Sans MS" panose="030F0702030302020204" pitchFamily="66" charset="0"/>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800" dirty="0">
                        <a:solidFill>
                          <a:schemeClr val="tx1"/>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hMerge="1">
                  <a:txBody>
                    <a:bodyPr/>
                    <a:lstStyle/>
                    <a:p>
                      <a:pPr algn="ctr"/>
                      <a:endParaRPr lang="en-GB" sz="800" dirty="0">
                        <a:solidFill>
                          <a:schemeClr val="tx1"/>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hMerge="1">
                  <a:txBody>
                    <a:bodyPr/>
                    <a:lstStyle/>
                    <a:p>
                      <a:pPr algn="ctr"/>
                      <a:endParaRPr lang="en-GB" sz="800" dirty="0">
                        <a:solidFill>
                          <a:schemeClr val="tx1"/>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hMerge="1">
                  <a:txBody>
                    <a:bodyPr/>
                    <a:lstStyle/>
                    <a:p>
                      <a:pPr algn="ctr"/>
                      <a:endParaRPr lang="en-US" sz="800" dirty="0">
                        <a:solidFill>
                          <a:schemeClr val="tx1"/>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hMerge="1">
                  <a:txBody>
                    <a:bodyPr/>
                    <a:lstStyle/>
                    <a:p>
                      <a:pPr algn="ctr"/>
                      <a:endParaRPr lang="en-GB" sz="800" dirty="0">
                        <a:solidFill>
                          <a:schemeClr val="tx1"/>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extLst>
                  <a:ext uri="{0D108BD9-81ED-4DB2-BD59-A6C34878D82A}">
                    <a16:rowId xmlns:a16="http://schemas.microsoft.com/office/drawing/2014/main" val="3929556540"/>
                  </a:ext>
                </a:extLst>
              </a:tr>
            </a:tbl>
          </a:graphicData>
        </a:graphic>
      </p:graphicFrame>
    </p:spTree>
    <p:extLst>
      <p:ext uri="{BB962C8B-B14F-4D97-AF65-F5344CB8AC3E}">
        <p14:creationId xmlns:p14="http://schemas.microsoft.com/office/powerpoint/2010/main" val="5409661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3FE212D-BFC9-4D6B-BB25-2170A4F1783E}"/>
              </a:ext>
            </a:extLst>
          </p:cNvPr>
          <p:cNvSpPr txBox="1">
            <a:spLocks/>
          </p:cNvSpPr>
          <p:nvPr/>
        </p:nvSpPr>
        <p:spPr>
          <a:xfrm>
            <a:off x="838200" y="-729843"/>
            <a:ext cx="10515600"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n-GB" sz="3600" dirty="0">
              <a:latin typeface="Amatic SC" panose="00000500000000000000" pitchFamily="2" charset="-79"/>
              <a:cs typeface="Amatic SC" panose="00000500000000000000" pitchFamily="2" charset="-79"/>
            </a:endParaRPr>
          </a:p>
        </p:txBody>
      </p:sp>
      <p:graphicFrame>
        <p:nvGraphicFramePr>
          <p:cNvPr id="3" name="Table 4">
            <a:extLst>
              <a:ext uri="{FF2B5EF4-FFF2-40B4-BE49-F238E27FC236}">
                <a16:creationId xmlns:a16="http://schemas.microsoft.com/office/drawing/2014/main" id="{C309D6EC-D8CA-42E0-9877-E82797564D7C}"/>
              </a:ext>
            </a:extLst>
          </p:cNvPr>
          <p:cNvGraphicFramePr>
            <a:graphicFrameLocks noGrp="1"/>
          </p:cNvGraphicFramePr>
          <p:nvPr>
            <p:extLst>
              <p:ext uri="{D42A27DB-BD31-4B8C-83A1-F6EECF244321}">
                <p14:modId xmlns:p14="http://schemas.microsoft.com/office/powerpoint/2010/main" val="1464705442"/>
              </p:ext>
            </p:extLst>
          </p:nvPr>
        </p:nvGraphicFramePr>
        <p:xfrm>
          <a:off x="367233" y="896948"/>
          <a:ext cx="11459364" cy="6063671"/>
        </p:xfrm>
        <a:graphic>
          <a:graphicData uri="http://schemas.openxmlformats.org/drawingml/2006/table">
            <a:tbl>
              <a:tblPr firstRow="1" bandRow="1">
                <a:tableStyleId>{5C22544A-7EE6-4342-B048-85BDC9FD1C3A}</a:tableStyleId>
              </a:tblPr>
              <a:tblGrid>
                <a:gridCol w="1637052">
                  <a:extLst>
                    <a:ext uri="{9D8B030D-6E8A-4147-A177-3AD203B41FA5}">
                      <a16:colId xmlns:a16="http://schemas.microsoft.com/office/drawing/2014/main" val="385991600"/>
                    </a:ext>
                  </a:extLst>
                </a:gridCol>
                <a:gridCol w="1637052">
                  <a:extLst>
                    <a:ext uri="{9D8B030D-6E8A-4147-A177-3AD203B41FA5}">
                      <a16:colId xmlns:a16="http://schemas.microsoft.com/office/drawing/2014/main" val="2865123548"/>
                    </a:ext>
                  </a:extLst>
                </a:gridCol>
                <a:gridCol w="1637052">
                  <a:extLst>
                    <a:ext uri="{9D8B030D-6E8A-4147-A177-3AD203B41FA5}">
                      <a16:colId xmlns:a16="http://schemas.microsoft.com/office/drawing/2014/main" val="872926247"/>
                    </a:ext>
                  </a:extLst>
                </a:gridCol>
                <a:gridCol w="1637052">
                  <a:extLst>
                    <a:ext uri="{9D8B030D-6E8A-4147-A177-3AD203B41FA5}">
                      <a16:colId xmlns:a16="http://schemas.microsoft.com/office/drawing/2014/main" val="1315738151"/>
                    </a:ext>
                  </a:extLst>
                </a:gridCol>
                <a:gridCol w="1637052">
                  <a:extLst>
                    <a:ext uri="{9D8B030D-6E8A-4147-A177-3AD203B41FA5}">
                      <a16:colId xmlns:a16="http://schemas.microsoft.com/office/drawing/2014/main" val="2709165749"/>
                    </a:ext>
                  </a:extLst>
                </a:gridCol>
                <a:gridCol w="1637052">
                  <a:extLst>
                    <a:ext uri="{9D8B030D-6E8A-4147-A177-3AD203B41FA5}">
                      <a16:colId xmlns:a16="http://schemas.microsoft.com/office/drawing/2014/main" val="2335150482"/>
                    </a:ext>
                  </a:extLst>
                </a:gridCol>
                <a:gridCol w="1637052">
                  <a:extLst>
                    <a:ext uri="{9D8B030D-6E8A-4147-A177-3AD203B41FA5}">
                      <a16:colId xmlns:a16="http://schemas.microsoft.com/office/drawing/2014/main" val="4046203905"/>
                    </a:ext>
                  </a:extLst>
                </a:gridCol>
              </a:tblGrid>
              <a:tr h="347626">
                <a:tc>
                  <a:txBody>
                    <a:bodyPr/>
                    <a:lstStyle/>
                    <a:p>
                      <a:pPr algn="ctr"/>
                      <a:endParaRPr lang="en-GB"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800" dirty="0">
                          <a:solidFill>
                            <a:schemeClr val="bg1">
                              <a:lumMod val="50000"/>
                            </a:schemeClr>
                          </a:solidFill>
                          <a:latin typeface="Comic Sans MS" panose="030F0702030302020204" pitchFamily="66" charset="0"/>
                          <a:cs typeface="Amatic SC" panose="00000500000000000000" pitchFamily="2" charset="-79"/>
                        </a:rPr>
                        <a:t>Autumn 1</a:t>
                      </a:r>
                      <a:endParaRPr lang="en-GB" sz="800" dirty="0">
                        <a:solidFill>
                          <a:schemeClr val="bg1">
                            <a:lumMod val="50000"/>
                          </a:schemeClr>
                        </a:solidFill>
                        <a:latin typeface="Comic Sans MS" panose="030F0702030302020204" pitchFamily="66" charset="0"/>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dirty="0">
                          <a:solidFill>
                            <a:schemeClr val="bg1">
                              <a:lumMod val="50000"/>
                            </a:schemeClr>
                          </a:solidFill>
                          <a:latin typeface="Comic Sans MS" panose="030F0702030302020204" pitchFamily="66" charset="0"/>
                          <a:cs typeface="Amatic SC" panose="00000500000000000000" pitchFamily="2" charset="-79"/>
                        </a:rPr>
                        <a:t>Autumn 2</a:t>
                      </a:r>
                      <a:endParaRPr lang="en-GB" sz="800" dirty="0">
                        <a:solidFill>
                          <a:schemeClr val="bg1">
                            <a:lumMod val="50000"/>
                          </a:schemeClr>
                        </a:solidFill>
                        <a:latin typeface="Comic Sans MS" panose="030F0702030302020204" pitchFamily="66" charset="0"/>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algn="ctr"/>
                      <a:r>
                        <a:rPr lang="en-US" sz="800" dirty="0">
                          <a:solidFill>
                            <a:schemeClr val="bg1">
                              <a:lumMod val="50000"/>
                            </a:schemeClr>
                          </a:solidFill>
                          <a:latin typeface="Comic Sans MS" panose="030F0702030302020204" pitchFamily="66" charset="0"/>
                          <a:cs typeface="Amatic SC" panose="00000500000000000000" pitchFamily="2" charset="-79"/>
                        </a:rPr>
                        <a:t>Spring 1</a:t>
                      </a:r>
                      <a:endParaRPr lang="en-GB" sz="800" dirty="0">
                        <a:solidFill>
                          <a:schemeClr val="bg1">
                            <a:lumMod val="50000"/>
                          </a:schemeClr>
                        </a:solidFill>
                        <a:latin typeface="Comic Sans MS" panose="030F0702030302020204" pitchFamily="66" charset="0"/>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algn="ctr"/>
                      <a:r>
                        <a:rPr lang="en-US" sz="800" dirty="0">
                          <a:solidFill>
                            <a:schemeClr val="bg1">
                              <a:lumMod val="50000"/>
                            </a:schemeClr>
                          </a:solidFill>
                          <a:latin typeface="Comic Sans MS" panose="030F0702030302020204" pitchFamily="66" charset="0"/>
                          <a:cs typeface="Amatic SC" panose="00000500000000000000" pitchFamily="2" charset="-79"/>
                        </a:rPr>
                        <a:t>Spring 2</a:t>
                      </a:r>
                      <a:endParaRPr lang="en-GB" sz="800" dirty="0">
                        <a:solidFill>
                          <a:schemeClr val="bg1">
                            <a:lumMod val="50000"/>
                          </a:schemeClr>
                        </a:solidFill>
                        <a:latin typeface="Comic Sans MS" panose="030F0702030302020204" pitchFamily="66" charset="0"/>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algn="ctr"/>
                      <a:r>
                        <a:rPr lang="en-US" sz="800" dirty="0">
                          <a:solidFill>
                            <a:schemeClr val="bg1">
                              <a:lumMod val="50000"/>
                            </a:schemeClr>
                          </a:solidFill>
                          <a:latin typeface="Comic Sans MS" panose="030F0702030302020204" pitchFamily="66" charset="0"/>
                          <a:cs typeface="Amatic SC" panose="00000500000000000000" pitchFamily="2" charset="-79"/>
                        </a:rPr>
                        <a:t>Summer 1</a:t>
                      </a:r>
                      <a:endParaRPr lang="en-GB" sz="800" dirty="0">
                        <a:solidFill>
                          <a:schemeClr val="bg1">
                            <a:lumMod val="50000"/>
                          </a:schemeClr>
                        </a:solidFill>
                        <a:latin typeface="Comic Sans MS" panose="030F0702030302020204" pitchFamily="66" charset="0"/>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a:txBody>
                    <a:bodyPr/>
                    <a:lstStyle/>
                    <a:p>
                      <a:pPr algn="ctr"/>
                      <a:r>
                        <a:rPr lang="en-US" sz="800" dirty="0">
                          <a:solidFill>
                            <a:schemeClr val="bg1">
                              <a:lumMod val="50000"/>
                            </a:schemeClr>
                          </a:solidFill>
                          <a:latin typeface="Comic Sans MS" panose="030F0702030302020204" pitchFamily="66" charset="0"/>
                          <a:cs typeface="Amatic SC" panose="00000500000000000000" pitchFamily="2" charset="-79"/>
                        </a:rPr>
                        <a:t>Summer 2</a:t>
                      </a:r>
                      <a:endParaRPr lang="en-GB" sz="800" dirty="0">
                        <a:solidFill>
                          <a:schemeClr val="bg1">
                            <a:lumMod val="50000"/>
                          </a:schemeClr>
                        </a:solidFill>
                        <a:latin typeface="Comic Sans MS" panose="030F0702030302020204" pitchFamily="66" charset="0"/>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extLst>
                  <a:ext uri="{0D108BD9-81ED-4DB2-BD59-A6C34878D82A}">
                    <a16:rowId xmlns:a16="http://schemas.microsoft.com/office/drawing/2014/main" val="1913285939"/>
                  </a:ext>
                </a:extLst>
              </a:tr>
              <a:tr h="202782">
                <a:tc>
                  <a:txBody>
                    <a:bodyPr/>
                    <a:lstStyle/>
                    <a:p>
                      <a:pPr algn="ctr"/>
                      <a:r>
                        <a:rPr lang="en-US" sz="800" b="0" dirty="0">
                          <a:latin typeface="Comic Sans MS" panose="030F0702030302020204" pitchFamily="66" charset="0"/>
                          <a:cs typeface="Amatic SC" panose="00000500000000000000" pitchFamily="2" charset="-79"/>
                        </a:rPr>
                        <a:t>General Themes </a:t>
                      </a:r>
                      <a:endParaRPr lang="en-GB" sz="800" b="0" dirty="0">
                        <a:latin typeface="Comic Sans MS" panose="030F0702030302020204" pitchFamily="66" charset="0"/>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800" dirty="0" err="1">
                          <a:latin typeface="Comic Sans MS" panose="030F0702030302020204" pitchFamily="66" charset="0"/>
                          <a:cs typeface="Amatic SC" panose="00000500000000000000" pitchFamily="2" charset="-79"/>
                        </a:rPr>
                        <a:t>Colour</a:t>
                      </a:r>
                      <a:r>
                        <a:rPr lang="en-US" sz="800" dirty="0">
                          <a:latin typeface="Comic Sans MS" panose="030F0702030302020204" pitchFamily="66" charset="0"/>
                          <a:cs typeface="Amatic SC" panose="00000500000000000000" pitchFamily="2" charset="-79"/>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dirty="0">
                          <a:latin typeface="Comic Sans MS" panose="030F0702030302020204" pitchFamily="66" charset="0"/>
                          <a:cs typeface="Amatic SC" panose="00000500000000000000" pitchFamily="2" charset="-79"/>
                        </a:rPr>
                        <a:t>Celebrations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algn="ctr"/>
                      <a:r>
                        <a:rPr lang="en-US" sz="800" dirty="0">
                          <a:solidFill>
                            <a:schemeClr val="tx1"/>
                          </a:solidFill>
                          <a:latin typeface="Comic Sans MS" panose="030F0702030302020204" pitchFamily="66" charset="0"/>
                          <a:cs typeface="Amatic SC" panose="00000500000000000000" pitchFamily="2" charset="-79"/>
                        </a:rPr>
                        <a:t>Amazing Animals around the world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dirty="0">
                          <a:latin typeface="Comic Sans MS" panose="030F0702030302020204" pitchFamily="66" charset="0"/>
                          <a:cs typeface="Amatic SC" panose="00000500000000000000" pitchFamily="2" charset="-79"/>
                        </a:rPr>
                        <a:t>Amazing animals &amp; Growing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algn="ctr"/>
                      <a:r>
                        <a:rPr lang="en-US" sz="800" dirty="0">
                          <a:latin typeface="Comic Sans MS" panose="030F0702030302020204" pitchFamily="66" charset="0"/>
                          <a:cs typeface="Amatic SC" panose="00000500000000000000" pitchFamily="2" charset="-79"/>
                        </a:rPr>
                        <a:t>Water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dirty="0">
                          <a:latin typeface="Comic Sans MS" panose="030F0702030302020204" pitchFamily="66" charset="0"/>
                          <a:cs typeface="Amatic SC" panose="00000500000000000000" pitchFamily="2" charset="-79"/>
                        </a:rPr>
                        <a:t>Familiar stories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extLst>
                  <a:ext uri="{0D108BD9-81ED-4DB2-BD59-A6C34878D82A}">
                    <a16:rowId xmlns:a16="http://schemas.microsoft.com/office/drawing/2014/main" val="2272033691"/>
                  </a:ext>
                </a:extLst>
              </a:tr>
              <a:tr h="550408">
                <a:tc rowSpan="3">
                  <a:txBody>
                    <a:bodyPr/>
                    <a:lstStyle/>
                    <a:p>
                      <a:pPr algn="ctr"/>
                      <a:r>
                        <a:rPr lang="en-US" sz="800" b="1" dirty="0">
                          <a:solidFill>
                            <a:srgbClr val="FF0000"/>
                          </a:solidFill>
                          <a:latin typeface="Comic Sans MS" panose="030F0702030302020204" pitchFamily="66" charset="0"/>
                          <a:cs typeface="Amatic SC" panose="00000500000000000000" pitchFamily="2" charset="-79"/>
                        </a:rPr>
                        <a:t>Literacy</a:t>
                      </a:r>
                    </a:p>
                    <a:p>
                      <a:pPr algn="ctr"/>
                      <a:endParaRPr lang="en-US" sz="800" b="0" dirty="0">
                        <a:latin typeface="Comic Sans MS" panose="030F0702030302020204" pitchFamily="66" charset="0"/>
                        <a:cs typeface="Amatic SC" panose="00000500000000000000" pitchFamily="2" charset="-79"/>
                      </a:endParaRPr>
                    </a:p>
                    <a:p>
                      <a:pPr algn="ctr"/>
                      <a:r>
                        <a:rPr lang="en-US" sz="800" b="0" dirty="0">
                          <a:latin typeface="Comic Sans MS" panose="030F0702030302020204" pitchFamily="66" charset="0"/>
                          <a:cs typeface="Amatic SC" panose="00000500000000000000" pitchFamily="2" charset="-79"/>
                        </a:rPr>
                        <a:t>Comprehension</a:t>
                      </a:r>
                    </a:p>
                    <a:p>
                      <a:pPr marL="171450" indent="-171450" algn="ctr">
                        <a:buFontTx/>
                        <a:buChar char="-"/>
                      </a:pPr>
                      <a:r>
                        <a:rPr lang="en-US" sz="800" b="0" dirty="0">
                          <a:latin typeface="Comic Sans MS" panose="030F0702030302020204" pitchFamily="66" charset="0"/>
                          <a:cs typeface="Amatic SC" panose="00000500000000000000" pitchFamily="2" charset="-79"/>
                        </a:rPr>
                        <a:t>Developing a passion for reading</a:t>
                      </a:r>
                    </a:p>
                    <a:p>
                      <a:pPr marL="171450" indent="-171450" algn="ctr">
                        <a:buFontTx/>
                        <a:buChar char="-"/>
                      </a:pPr>
                      <a:endParaRPr lang="en-US" sz="800" b="0" dirty="0">
                        <a:latin typeface="Comic Sans MS" panose="030F0702030302020204" pitchFamily="66" charset="0"/>
                        <a:cs typeface="Amatic SC" panose="00000500000000000000" pitchFamily="2" charset="-79"/>
                      </a:endParaRPr>
                    </a:p>
                    <a:p>
                      <a:pPr marL="171450" indent="-171450" algn="ctr">
                        <a:buFontTx/>
                        <a:buChar char="-"/>
                      </a:pPr>
                      <a:endParaRPr lang="en-US" sz="800" b="0" dirty="0">
                        <a:latin typeface="Comic Sans MS" panose="030F0702030302020204" pitchFamily="66" charset="0"/>
                        <a:cs typeface="Amatic SC" panose="00000500000000000000" pitchFamily="2" charset="-79"/>
                      </a:endParaRPr>
                    </a:p>
                    <a:p>
                      <a:pPr marL="171450" indent="-171450" algn="ctr">
                        <a:buFontTx/>
                        <a:buChar char="-"/>
                      </a:pPr>
                      <a:endParaRPr lang="en-US" sz="800" b="0" dirty="0">
                        <a:latin typeface="Comic Sans MS" panose="030F0702030302020204" pitchFamily="66" charset="0"/>
                        <a:cs typeface="Amatic SC" panose="00000500000000000000" pitchFamily="2" charset="-79"/>
                      </a:endParaRPr>
                    </a:p>
                    <a:p>
                      <a:pPr algn="ctr"/>
                      <a:r>
                        <a:rPr lang="en-US" sz="800" b="0" dirty="0">
                          <a:latin typeface="Comic Sans MS" panose="030F0702030302020204" pitchFamily="66" charset="0"/>
                          <a:cs typeface="Amatic SC" panose="00000500000000000000" pitchFamily="2" charset="-79"/>
                        </a:rPr>
                        <a:t>Children will visit the library weekly </a:t>
                      </a:r>
                    </a:p>
                    <a:p>
                      <a:pPr algn="ctr"/>
                      <a:endParaRPr lang="en-US" sz="800" b="0" dirty="0">
                        <a:latin typeface="Comic Sans MS" panose="030F0702030302020204" pitchFamily="66" charset="0"/>
                        <a:cs typeface="Amatic SC" panose="00000500000000000000" pitchFamily="2" charset="-79"/>
                      </a:endParaRPr>
                    </a:p>
                    <a:p>
                      <a:pPr algn="ctr"/>
                      <a:endParaRPr lang="en-US" sz="800" b="0" i="0" kern="1200" dirty="0">
                        <a:solidFill>
                          <a:schemeClr val="dk1"/>
                        </a:solidFill>
                        <a:effectLst/>
                        <a:latin typeface="Comic Sans MS" panose="030F0702030302020204" pitchFamily="66" charset="0"/>
                        <a:ea typeface="+mn-ea"/>
                        <a:cs typeface="+mn-cs"/>
                      </a:endParaRPr>
                    </a:p>
                    <a:p>
                      <a:pPr algn="ctr"/>
                      <a:endParaRPr lang="en-US" sz="800" b="0" i="0" kern="1200" dirty="0">
                        <a:solidFill>
                          <a:schemeClr val="dk1"/>
                        </a:solidFill>
                        <a:effectLst/>
                        <a:latin typeface="Comic Sans MS" panose="030F0702030302020204" pitchFamily="66" charset="0"/>
                        <a:ea typeface="+mn-ea"/>
                        <a:cs typeface="+mn-cs"/>
                      </a:endParaRPr>
                    </a:p>
                    <a:p>
                      <a:pPr algn="ctr"/>
                      <a:r>
                        <a:rPr lang="en-US" sz="800" b="0" i="0" kern="1200" dirty="0">
                          <a:solidFill>
                            <a:schemeClr val="dk1"/>
                          </a:solidFill>
                          <a:effectLst/>
                          <a:latin typeface="Comic Sans MS" panose="030F0702030302020204" pitchFamily="66" charset="0"/>
                          <a:ea typeface="+mn-ea"/>
                          <a:cs typeface="+mn-cs"/>
                        </a:rPr>
                        <a:t>– Letters and Sounds</a:t>
                      </a:r>
                      <a:r>
                        <a:rPr lang="en-US" sz="800" b="0" i="0" kern="1200" baseline="0" dirty="0">
                          <a:solidFill>
                            <a:schemeClr val="dk1"/>
                          </a:solidFill>
                          <a:effectLst/>
                          <a:latin typeface="Comic Sans MS" panose="030F0702030302020204" pitchFamily="66" charset="0"/>
                          <a:ea typeface="+mn-ea"/>
                          <a:cs typeface="+mn-cs"/>
                        </a:rPr>
                        <a:t> Revised</a:t>
                      </a:r>
                    </a:p>
                    <a:p>
                      <a:pPr algn="ctr"/>
                      <a:r>
                        <a:rPr lang="en-US" sz="800" b="0" i="0" kern="1200" baseline="0" dirty="0">
                          <a:solidFill>
                            <a:schemeClr val="dk1"/>
                          </a:solidFill>
                          <a:effectLst/>
                          <a:latin typeface="Comic Sans MS" panose="030F0702030302020204" pitchFamily="66" charset="0"/>
                          <a:ea typeface="+mn-ea"/>
                          <a:cs typeface="+mn-cs"/>
                        </a:rPr>
                        <a:t>Little </a:t>
                      </a:r>
                      <a:r>
                        <a:rPr lang="en-US" sz="800" b="0" i="0" kern="1200" baseline="0" dirty="0" err="1">
                          <a:solidFill>
                            <a:schemeClr val="dk1"/>
                          </a:solidFill>
                          <a:effectLst/>
                          <a:latin typeface="Comic Sans MS" panose="030F0702030302020204" pitchFamily="66" charset="0"/>
                          <a:ea typeface="+mn-ea"/>
                          <a:cs typeface="+mn-cs"/>
                        </a:rPr>
                        <a:t>Wandle</a:t>
                      </a:r>
                      <a:endParaRPr lang="en-US" sz="800" b="0" i="0" kern="1200" baseline="0" dirty="0">
                        <a:solidFill>
                          <a:schemeClr val="dk1"/>
                        </a:solidFill>
                        <a:effectLst/>
                        <a:latin typeface="Comic Sans MS" panose="030F0702030302020204" pitchFamily="66" charset="0"/>
                        <a:ea typeface="+mn-ea"/>
                        <a:cs typeface="+mn-cs"/>
                      </a:endParaRPr>
                    </a:p>
                    <a:p>
                      <a:pPr algn="ctr"/>
                      <a:endParaRPr lang="en-US" sz="800" b="0" i="0" kern="1200" baseline="0" dirty="0">
                        <a:solidFill>
                          <a:schemeClr val="dk1"/>
                        </a:solidFill>
                        <a:effectLst/>
                        <a:latin typeface="Comic Sans MS" panose="030F0702030302020204" pitchFamily="66" charset="0"/>
                        <a:ea typeface="+mn-ea"/>
                        <a:cs typeface="+mn-cs"/>
                      </a:endParaRPr>
                    </a:p>
                    <a:p>
                      <a:pPr algn="ctr"/>
                      <a:endParaRPr lang="en-US" sz="800" b="0" i="0" kern="1200" baseline="0" dirty="0">
                        <a:solidFill>
                          <a:schemeClr val="dk1"/>
                        </a:solidFill>
                        <a:effectLst/>
                        <a:latin typeface="Comic Sans MS" panose="030F0702030302020204" pitchFamily="66" charset="0"/>
                        <a:ea typeface="+mn-ea"/>
                        <a:cs typeface="+mn-cs"/>
                      </a:endParaRPr>
                    </a:p>
                    <a:p>
                      <a:pPr algn="ctr"/>
                      <a:r>
                        <a:rPr lang="en-US" sz="800" b="0" dirty="0">
                          <a:latin typeface="Comic Sans MS" panose="030F0702030302020204" pitchFamily="66" charset="0"/>
                          <a:cs typeface="Amatic SC" panose="00000500000000000000" pitchFamily="2" charset="-79"/>
                        </a:rPr>
                        <a:t>Writing </a:t>
                      </a:r>
                    </a:p>
                    <a:p>
                      <a:pPr algn="ctr"/>
                      <a:endParaRPr lang="en-US" sz="800" b="0" dirty="0">
                        <a:latin typeface="Comic Sans MS" panose="030F0702030302020204" pitchFamily="66" charset="0"/>
                        <a:cs typeface="Amatic SC" panose="00000500000000000000" pitchFamily="2" charset="-79"/>
                      </a:endParaRPr>
                    </a:p>
                    <a:p>
                      <a:pPr algn="ctr"/>
                      <a:r>
                        <a:rPr lang="en-US" sz="800" b="0" dirty="0">
                          <a:latin typeface="Comic Sans MS" panose="030F0702030302020204" pitchFamily="66" charset="0"/>
                          <a:cs typeface="Amatic SC" panose="00000500000000000000" pitchFamily="2" charset="-79"/>
                        </a:rPr>
                        <a:t>Texts may change due to children’s interests </a:t>
                      </a:r>
                    </a:p>
                    <a:p>
                      <a:pPr algn="ctr"/>
                      <a:endParaRPr lang="en-US" sz="800" b="0" dirty="0">
                        <a:latin typeface="Comic Sans MS" panose="030F0702030302020204" pitchFamily="66" charset="0"/>
                        <a:cs typeface="Amatic SC" panose="00000500000000000000" pitchFamily="2" charset="-79"/>
                      </a:endParaRPr>
                    </a:p>
                    <a:p>
                      <a:pPr algn="ctr"/>
                      <a:r>
                        <a:rPr lang="en-US" sz="800" dirty="0">
                          <a:latin typeface="Comic Sans MS" panose="030F0702030302020204" pitchFamily="66" charset="0"/>
                        </a:rPr>
                        <a:t>Only ask children to write sentences when they have sufficient knowledge of letter-sound correspondences</a:t>
                      </a:r>
                      <a:endParaRPr lang="en-US" sz="800" b="0" i="0" kern="1200" baseline="0" dirty="0">
                        <a:solidFill>
                          <a:schemeClr val="dk1"/>
                        </a:solidFill>
                        <a:effectLst/>
                        <a:latin typeface="Comic Sans MS" panose="030F0702030302020204" pitchFamily="66" charset="0"/>
                        <a:ea typeface="+mn-ea"/>
                        <a:cs typeface="+mn-cs"/>
                      </a:endParaRPr>
                    </a:p>
                    <a:p>
                      <a:pPr algn="ctr"/>
                      <a:endParaRPr lang="en-US" sz="800" b="0" i="0" kern="1200" baseline="0" dirty="0">
                        <a:solidFill>
                          <a:schemeClr val="dk1"/>
                        </a:solidFill>
                        <a:effectLst/>
                        <a:latin typeface="Comic Sans MS" panose="030F0702030302020204" pitchFamily="66" charset="0"/>
                        <a:ea typeface="+mn-ea"/>
                        <a:cs typeface="+mn-cs"/>
                      </a:endParaRPr>
                    </a:p>
                    <a:p>
                      <a:pPr algn="ctr"/>
                      <a:endParaRPr lang="en-GB" sz="800" b="0" dirty="0">
                        <a:latin typeface="Comic Sans MS" panose="030F0702030302020204" pitchFamily="66" charset="0"/>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gridSpan="6">
                  <a:txBody>
                    <a:bodyPr/>
                    <a:lstStyle/>
                    <a:p>
                      <a:pPr algn="ctr"/>
                      <a:r>
                        <a:rPr lang="en-US" sz="800" dirty="0">
                          <a:latin typeface="Comic Sans MS" panose="030F0702030302020204" pitchFamily="66" charset="0"/>
                        </a:rPr>
                        <a:t>It is crucial for children to develop </a:t>
                      </a:r>
                      <a:r>
                        <a:rPr lang="en-US" sz="800" b="1" dirty="0">
                          <a:latin typeface="Comic Sans MS" panose="030F0702030302020204" pitchFamily="66" charset="0"/>
                        </a:rPr>
                        <a:t>a life-long love of reading</a:t>
                      </a:r>
                      <a:r>
                        <a:rPr lang="en-US" sz="800" dirty="0">
                          <a:latin typeface="Comic Sans MS" panose="030F0702030302020204" pitchFamily="66" charset="0"/>
                        </a:rPr>
                        <a:t>. Reading consists of two dimensions: </a:t>
                      </a:r>
                      <a:r>
                        <a:rPr lang="en-US" sz="800" b="1" dirty="0">
                          <a:latin typeface="Comic Sans MS" panose="030F0702030302020204" pitchFamily="66" charset="0"/>
                        </a:rPr>
                        <a:t>language comprehension and word reading</a:t>
                      </a:r>
                      <a:r>
                        <a:rPr lang="en-US" sz="800" dirty="0">
                          <a:latin typeface="Comic Sans MS" panose="030F0702030302020204" pitchFamily="66" charset="0"/>
                        </a:rPr>
                        <a:t>. Language comprehension (necessary for both reading and writing) starts from birth. It only develops when adults talk with children about the world around them and the books (stories and non-fiction) they read with them, and </a:t>
                      </a:r>
                      <a:r>
                        <a:rPr lang="en-US" sz="800" b="1" dirty="0">
                          <a:latin typeface="Comic Sans MS" panose="030F0702030302020204" pitchFamily="66" charset="0"/>
                        </a:rPr>
                        <a:t>enjoy rhymes, poems and songs together</a:t>
                      </a:r>
                      <a:r>
                        <a:rPr lang="en-US" sz="800" dirty="0">
                          <a:latin typeface="Comic Sans MS" panose="030F0702030302020204" pitchFamily="66" charset="0"/>
                        </a:rPr>
                        <a:t>. Skilled word reading, taught later, involves both the speedy working out of the pronunciation of unfamiliar printed words (</a:t>
                      </a:r>
                      <a:r>
                        <a:rPr lang="en-US" sz="800" b="1" dirty="0">
                          <a:latin typeface="Comic Sans MS" panose="030F0702030302020204" pitchFamily="66" charset="0"/>
                        </a:rPr>
                        <a:t>decoding)</a:t>
                      </a:r>
                      <a:r>
                        <a:rPr lang="en-US" sz="800" dirty="0">
                          <a:latin typeface="Comic Sans MS" panose="030F0702030302020204" pitchFamily="66" charset="0"/>
                        </a:rPr>
                        <a:t> and the </a:t>
                      </a:r>
                      <a:r>
                        <a:rPr lang="en-US" sz="800" b="1" dirty="0">
                          <a:latin typeface="Comic Sans MS" panose="030F0702030302020204" pitchFamily="66" charset="0"/>
                        </a:rPr>
                        <a:t>speedy recognition of familiar printed words. </a:t>
                      </a:r>
                      <a:r>
                        <a:rPr lang="en-US" sz="800" dirty="0">
                          <a:latin typeface="Comic Sans MS" panose="030F0702030302020204" pitchFamily="66" charset="0"/>
                        </a:rPr>
                        <a:t>Writing involves</a:t>
                      </a:r>
                      <a:r>
                        <a:rPr lang="en-US" sz="800" b="1" dirty="0">
                          <a:latin typeface="Comic Sans MS" panose="030F0702030302020204" pitchFamily="66" charset="0"/>
                        </a:rPr>
                        <a:t> transcription </a:t>
                      </a:r>
                      <a:r>
                        <a:rPr lang="en-US" sz="800" dirty="0">
                          <a:latin typeface="Comic Sans MS" panose="030F0702030302020204" pitchFamily="66" charset="0"/>
                        </a:rPr>
                        <a:t>(spelling and handwriting) and composition (articulating ideas and structuring them in speech, before writing)</a:t>
                      </a:r>
                      <a:endParaRPr lang="en-US" sz="800" dirty="0">
                        <a:latin typeface="Comic Sans MS" panose="030F0702030302020204" pitchFamily="66" charset="0"/>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hMerge="1">
                  <a:txBody>
                    <a:bodyPr/>
                    <a:lstStyle/>
                    <a:p>
                      <a:pPr algn="ctr"/>
                      <a:endParaRPr lang="en-US" sz="24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hMerge="1">
                  <a:txBody>
                    <a:bodyPr/>
                    <a:lstStyle/>
                    <a:p>
                      <a:pPr algn="ctr"/>
                      <a:endParaRPr lang="en-US" sz="24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extLst>
                  <a:ext uri="{0D108BD9-81ED-4DB2-BD59-A6C34878D82A}">
                    <a16:rowId xmlns:a16="http://schemas.microsoft.com/office/drawing/2014/main" val="624877487"/>
                  </a:ext>
                </a:extLst>
              </a:tr>
              <a:tr h="3954788">
                <a:tc vMerge="1">
                  <a:txBody>
                    <a:bodyPr/>
                    <a:lstStyle/>
                    <a:p>
                      <a:pPr algn="ctr"/>
                      <a:r>
                        <a:rPr lang="en-US" sz="3600" b="0" dirty="0">
                          <a:latin typeface="Amatic SC" panose="00000500000000000000" pitchFamily="2" charset="-79"/>
                          <a:cs typeface="Amatic SC" panose="00000500000000000000" pitchFamily="2" charset="-79"/>
                        </a:rPr>
                        <a:t>Literacy</a:t>
                      </a:r>
                    </a:p>
                    <a:p>
                      <a:pPr algn="ctr"/>
                      <a:r>
                        <a:rPr lang="en-US" sz="2400" b="0" dirty="0">
                          <a:latin typeface="Amatic SC" panose="00000500000000000000" pitchFamily="2" charset="-79"/>
                          <a:cs typeface="Amatic SC" panose="00000500000000000000" pitchFamily="2" charset="-79"/>
                        </a:rPr>
                        <a:t>Comprehension </a:t>
                      </a:r>
                      <a:endParaRPr lang="en-GB" sz="2400" b="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r>
                        <a:rPr lang="en-GB" sz="1000" kern="1200" dirty="0">
                          <a:solidFill>
                            <a:schemeClr val="dk1"/>
                          </a:solidFill>
                          <a:effectLst/>
                          <a:latin typeface="+mn-lt"/>
                          <a:ea typeface="+mn-ea"/>
                          <a:cs typeface="+mn-cs"/>
                        </a:rPr>
                        <a:t>Read individual letters by saying the sounds for them.</a:t>
                      </a:r>
                    </a:p>
                    <a:p>
                      <a:r>
                        <a:rPr lang="en-GB" sz="1000" kern="1200" dirty="0">
                          <a:solidFill>
                            <a:schemeClr val="dk1"/>
                          </a:solidFill>
                          <a:effectLst/>
                          <a:latin typeface="+mn-lt"/>
                          <a:ea typeface="+mn-ea"/>
                          <a:cs typeface="+mn-cs"/>
                        </a:rPr>
                        <a:t> </a:t>
                      </a:r>
                    </a:p>
                    <a:p>
                      <a:r>
                        <a:rPr lang="en-GB" sz="1000" kern="1200" dirty="0">
                          <a:solidFill>
                            <a:schemeClr val="dk1"/>
                          </a:solidFill>
                          <a:effectLst/>
                          <a:latin typeface="+mn-lt"/>
                          <a:ea typeface="+mn-ea"/>
                          <a:cs typeface="+mn-cs"/>
                        </a:rPr>
                        <a:t>Blend sounds into words, so that they can read short words made up of known letter– sound correspondences.</a:t>
                      </a:r>
                    </a:p>
                    <a:p>
                      <a:r>
                        <a:rPr lang="en-GB" sz="1000" kern="1200" dirty="0">
                          <a:solidFill>
                            <a:schemeClr val="dk1"/>
                          </a:solidFill>
                          <a:effectLst/>
                          <a:latin typeface="+mn-lt"/>
                          <a:ea typeface="+mn-ea"/>
                          <a:cs typeface="+mn-cs"/>
                        </a:rPr>
                        <a:t> </a:t>
                      </a:r>
                    </a:p>
                    <a:p>
                      <a:r>
                        <a:rPr lang="en-GB" sz="1000" kern="1200" dirty="0">
                          <a:solidFill>
                            <a:schemeClr val="dk1"/>
                          </a:solidFill>
                          <a:effectLst/>
                          <a:latin typeface="+mn-lt"/>
                          <a:ea typeface="+mn-ea"/>
                          <a:cs typeface="+mn-cs"/>
                        </a:rPr>
                        <a:t>Read some letter groups that each represent one sound and say sounds for them.</a:t>
                      </a:r>
                    </a:p>
                    <a:p>
                      <a:r>
                        <a:rPr lang="en-GB" sz="1000" kern="1200" dirty="0">
                          <a:solidFill>
                            <a:schemeClr val="dk1"/>
                          </a:solidFill>
                          <a:effectLst/>
                          <a:latin typeface="+mn-lt"/>
                          <a:ea typeface="+mn-ea"/>
                          <a:cs typeface="+mn-cs"/>
                        </a:rPr>
                        <a:t> </a:t>
                      </a:r>
                    </a:p>
                    <a:p>
                      <a:r>
                        <a:rPr lang="en-GB" sz="1000" kern="1200" dirty="0">
                          <a:solidFill>
                            <a:schemeClr val="dk1"/>
                          </a:solidFill>
                          <a:effectLst/>
                          <a:latin typeface="+mn-lt"/>
                          <a:ea typeface="+mn-ea"/>
                          <a:cs typeface="+mn-cs"/>
                        </a:rPr>
                        <a:t>Form lower-case and capital letters correctly.</a:t>
                      </a:r>
                    </a:p>
                    <a:p>
                      <a:r>
                        <a:rPr lang="en-GB" sz="1000" kern="1200" dirty="0">
                          <a:solidFill>
                            <a:schemeClr val="dk1"/>
                          </a:solidFill>
                          <a:effectLst/>
                          <a:latin typeface="+mn-lt"/>
                          <a:ea typeface="+mn-ea"/>
                          <a:cs typeface="+mn-cs"/>
                        </a:rPr>
                        <a:t> </a:t>
                      </a:r>
                    </a:p>
                    <a:p>
                      <a:r>
                        <a:rPr lang="en-GB" sz="1000" kern="1200" dirty="0">
                          <a:solidFill>
                            <a:schemeClr val="dk1"/>
                          </a:solidFill>
                          <a:effectLst/>
                          <a:latin typeface="+mn-lt"/>
                          <a:ea typeface="+mn-ea"/>
                          <a:cs typeface="+mn-cs"/>
                        </a:rPr>
                        <a:t>Spell words by identifying the sounds and then writing the sound with letter/s.</a:t>
                      </a:r>
                    </a:p>
                    <a:p>
                      <a:pPr algn="ctr"/>
                      <a:endParaRPr lang="en-GB" sz="300" dirty="0">
                        <a:solidFill>
                          <a:schemeClr val="tx1"/>
                        </a:solidFill>
                        <a:latin typeface="Comic Sans MS" panose="030F0702030302020204" pitchFamily="66" charset="0"/>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r>
                        <a:rPr lang="en-GB" sz="1000" kern="1200" dirty="0">
                          <a:solidFill>
                            <a:schemeClr val="dk1"/>
                          </a:solidFill>
                          <a:effectLst/>
                          <a:latin typeface="+mn-lt"/>
                          <a:ea typeface="+mn-ea"/>
                          <a:cs typeface="+mn-cs"/>
                        </a:rPr>
                        <a:t>Blend sounds into words, so that they can read short words made up of known letter– sound correspondences.</a:t>
                      </a:r>
                    </a:p>
                    <a:p>
                      <a:r>
                        <a:rPr lang="en-GB" sz="1000" kern="1200" dirty="0">
                          <a:solidFill>
                            <a:schemeClr val="dk1"/>
                          </a:solidFill>
                          <a:effectLst/>
                          <a:latin typeface="+mn-lt"/>
                          <a:ea typeface="+mn-ea"/>
                          <a:cs typeface="+mn-cs"/>
                        </a:rPr>
                        <a:t> </a:t>
                      </a:r>
                    </a:p>
                    <a:p>
                      <a:r>
                        <a:rPr lang="en-GB" sz="1000" kern="1200" dirty="0">
                          <a:solidFill>
                            <a:schemeClr val="dk1"/>
                          </a:solidFill>
                          <a:effectLst/>
                          <a:latin typeface="+mn-lt"/>
                          <a:ea typeface="+mn-ea"/>
                          <a:cs typeface="+mn-cs"/>
                        </a:rPr>
                        <a:t>Read some letter groups that each represent one sound and say sounds for them.</a:t>
                      </a:r>
                    </a:p>
                    <a:p>
                      <a:r>
                        <a:rPr lang="en-GB" sz="1000" kern="1200" dirty="0">
                          <a:solidFill>
                            <a:schemeClr val="dk1"/>
                          </a:solidFill>
                          <a:effectLst/>
                          <a:latin typeface="+mn-lt"/>
                          <a:ea typeface="+mn-ea"/>
                          <a:cs typeface="+mn-cs"/>
                        </a:rPr>
                        <a:t> </a:t>
                      </a:r>
                    </a:p>
                    <a:p>
                      <a:r>
                        <a:rPr lang="en-GB" sz="1000" kern="1200" dirty="0">
                          <a:solidFill>
                            <a:schemeClr val="dk1"/>
                          </a:solidFill>
                          <a:effectLst/>
                          <a:latin typeface="+mn-lt"/>
                          <a:ea typeface="+mn-ea"/>
                          <a:cs typeface="+mn-cs"/>
                        </a:rPr>
                        <a:t>Read a few common exception words matched to the school’s phonic programme</a:t>
                      </a:r>
                    </a:p>
                    <a:p>
                      <a:r>
                        <a:rPr lang="en-GB" sz="1000" kern="1200" dirty="0">
                          <a:solidFill>
                            <a:schemeClr val="dk1"/>
                          </a:solidFill>
                          <a:effectLst/>
                          <a:latin typeface="+mn-lt"/>
                          <a:ea typeface="+mn-ea"/>
                          <a:cs typeface="+mn-cs"/>
                        </a:rPr>
                        <a:t> </a:t>
                      </a:r>
                    </a:p>
                    <a:p>
                      <a:r>
                        <a:rPr lang="en-GB" sz="1000" kern="1200" dirty="0">
                          <a:solidFill>
                            <a:schemeClr val="dk1"/>
                          </a:solidFill>
                          <a:effectLst/>
                          <a:latin typeface="+mn-lt"/>
                          <a:ea typeface="+mn-ea"/>
                          <a:cs typeface="+mn-cs"/>
                        </a:rPr>
                        <a:t>Form lower-case and capital letters correctly.</a:t>
                      </a:r>
                    </a:p>
                    <a:p>
                      <a:r>
                        <a:rPr lang="en-GB" sz="1000" kern="1200" dirty="0">
                          <a:solidFill>
                            <a:schemeClr val="dk1"/>
                          </a:solidFill>
                          <a:effectLst/>
                          <a:latin typeface="+mn-lt"/>
                          <a:ea typeface="+mn-ea"/>
                          <a:cs typeface="+mn-cs"/>
                        </a:rPr>
                        <a:t> </a:t>
                      </a:r>
                    </a:p>
                    <a:p>
                      <a:r>
                        <a:rPr lang="en-GB" sz="1000" kern="1200" dirty="0">
                          <a:solidFill>
                            <a:schemeClr val="dk1"/>
                          </a:solidFill>
                          <a:effectLst/>
                          <a:latin typeface="+mn-lt"/>
                          <a:ea typeface="+mn-ea"/>
                          <a:cs typeface="+mn-cs"/>
                        </a:rPr>
                        <a:t>Spell words by identifying the sounds and then writing the sound with letter/s</a:t>
                      </a:r>
                    </a:p>
                    <a:p>
                      <a:pPr marL="0" marR="0" lvl="0" indent="0" algn="ctr" defTabSz="914400" rtl="0" eaLnBrk="1" fontAlgn="auto" latinLnBrk="0" hangingPunct="1">
                        <a:lnSpc>
                          <a:spcPct val="107000"/>
                        </a:lnSpc>
                        <a:spcBef>
                          <a:spcPts val="0"/>
                        </a:spcBef>
                        <a:spcAft>
                          <a:spcPts val="0"/>
                        </a:spcAft>
                        <a:buClrTx/>
                        <a:buSzTx/>
                        <a:buFontTx/>
                        <a:buNone/>
                        <a:tabLst/>
                        <a:defRPr/>
                      </a:pPr>
                      <a:endParaRPr lang="en-GB" sz="300" dirty="0">
                        <a:solidFill>
                          <a:schemeClr val="tx1"/>
                        </a:solidFill>
                        <a:effectLst/>
                        <a:latin typeface="Comic Sans MS" panose="030F0702030302020204" pitchFamily="66" charset="0"/>
                        <a:ea typeface="Calibri" panose="020F0502020204030204" pitchFamily="34" charset="0"/>
                        <a:cs typeface="Amatic SC" panose="00000500000000000000" pitchFamily="2"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r>
                        <a:rPr lang="en-GB" sz="1000" kern="1200" dirty="0">
                          <a:solidFill>
                            <a:schemeClr val="dk1"/>
                          </a:solidFill>
                          <a:effectLst/>
                          <a:latin typeface="+mn-lt"/>
                          <a:ea typeface="+mn-ea"/>
                          <a:cs typeface="+mn-cs"/>
                        </a:rPr>
                        <a:t>Read simple phrases and sentences made up of words with known letter–sound correspondences and, where necessary, a few exception words.</a:t>
                      </a:r>
                    </a:p>
                    <a:p>
                      <a:r>
                        <a:rPr lang="en-GB" sz="1000" kern="1200" dirty="0">
                          <a:solidFill>
                            <a:schemeClr val="dk1"/>
                          </a:solidFill>
                          <a:effectLst/>
                          <a:latin typeface="+mn-lt"/>
                          <a:ea typeface="+mn-ea"/>
                          <a:cs typeface="+mn-cs"/>
                        </a:rPr>
                        <a:t> </a:t>
                      </a:r>
                    </a:p>
                    <a:p>
                      <a:r>
                        <a:rPr lang="en-GB" sz="1000" kern="1200" dirty="0">
                          <a:solidFill>
                            <a:schemeClr val="dk1"/>
                          </a:solidFill>
                          <a:effectLst/>
                          <a:latin typeface="+mn-lt"/>
                          <a:ea typeface="+mn-ea"/>
                          <a:cs typeface="+mn-cs"/>
                        </a:rPr>
                        <a:t>Re-read these books to build up their confidence in word reading, their fluency and their understanding and enjoyment.</a:t>
                      </a:r>
                    </a:p>
                    <a:p>
                      <a:r>
                        <a:rPr lang="en-GB" sz="1000" kern="1200" dirty="0">
                          <a:solidFill>
                            <a:schemeClr val="dk1"/>
                          </a:solidFill>
                          <a:effectLst/>
                          <a:latin typeface="+mn-lt"/>
                          <a:ea typeface="+mn-ea"/>
                          <a:cs typeface="+mn-cs"/>
                        </a:rPr>
                        <a:t> </a:t>
                      </a:r>
                    </a:p>
                    <a:p>
                      <a:r>
                        <a:rPr lang="en-GB" sz="1000" kern="1200" dirty="0">
                          <a:solidFill>
                            <a:schemeClr val="dk1"/>
                          </a:solidFill>
                          <a:effectLst/>
                          <a:latin typeface="+mn-lt"/>
                          <a:ea typeface="+mn-ea"/>
                          <a:cs typeface="+mn-cs"/>
                        </a:rPr>
                        <a:t>Read a few common exception words matched to the school’s phonic programme</a:t>
                      </a:r>
                    </a:p>
                    <a:p>
                      <a:r>
                        <a:rPr lang="en-GB" sz="1000" kern="1200" dirty="0">
                          <a:solidFill>
                            <a:schemeClr val="dk1"/>
                          </a:solidFill>
                          <a:effectLst/>
                          <a:latin typeface="+mn-lt"/>
                          <a:ea typeface="+mn-ea"/>
                          <a:cs typeface="+mn-cs"/>
                        </a:rPr>
                        <a:t> </a:t>
                      </a:r>
                    </a:p>
                    <a:p>
                      <a:r>
                        <a:rPr lang="en-GB" sz="1000" kern="1200" dirty="0">
                          <a:solidFill>
                            <a:schemeClr val="dk1"/>
                          </a:solidFill>
                          <a:effectLst/>
                          <a:latin typeface="+mn-lt"/>
                          <a:ea typeface="+mn-ea"/>
                          <a:cs typeface="+mn-cs"/>
                        </a:rPr>
                        <a:t>Form lower-case and capital letters correctly.</a:t>
                      </a:r>
                    </a:p>
                    <a:p>
                      <a:r>
                        <a:rPr lang="en-GB" sz="1000" kern="1200" dirty="0">
                          <a:solidFill>
                            <a:schemeClr val="dk1"/>
                          </a:solidFill>
                          <a:effectLst/>
                          <a:latin typeface="+mn-lt"/>
                          <a:ea typeface="+mn-ea"/>
                          <a:cs typeface="+mn-cs"/>
                        </a:rPr>
                        <a:t> </a:t>
                      </a:r>
                    </a:p>
                    <a:p>
                      <a:r>
                        <a:rPr lang="en-GB" sz="1000" kern="1200" dirty="0">
                          <a:solidFill>
                            <a:schemeClr val="dk1"/>
                          </a:solidFill>
                          <a:effectLst/>
                          <a:latin typeface="+mn-lt"/>
                          <a:ea typeface="+mn-ea"/>
                          <a:cs typeface="+mn-cs"/>
                        </a:rPr>
                        <a:t>Spell words by identifying the sounds and then writing the sound with letter/</a:t>
                      </a:r>
                      <a:endParaRPr lang="en-US" sz="300" dirty="0">
                        <a:latin typeface="Comic Sans MS" panose="030F0702030302020204" pitchFamily="66"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r>
                        <a:rPr lang="en-GB" sz="1000" kern="1200" dirty="0">
                          <a:solidFill>
                            <a:schemeClr val="dk1"/>
                          </a:solidFill>
                          <a:effectLst/>
                          <a:latin typeface="+mn-lt"/>
                          <a:ea typeface="+mn-ea"/>
                          <a:cs typeface="+mn-cs"/>
                        </a:rPr>
                        <a:t>Read simple phrases and sentences made up of words with known letter–sound correspondences and, where necessary, a few exception words.</a:t>
                      </a:r>
                    </a:p>
                    <a:p>
                      <a:r>
                        <a:rPr lang="en-GB" sz="1000" kern="1200" dirty="0">
                          <a:solidFill>
                            <a:schemeClr val="dk1"/>
                          </a:solidFill>
                          <a:effectLst/>
                          <a:latin typeface="+mn-lt"/>
                          <a:ea typeface="+mn-ea"/>
                          <a:cs typeface="+mn-cs"/>
                        </a:rPr>
                        <a:t> </a:t>
                      </a:r>
                    </a:p>
                    <a:p>
                      <a:r>
                        <a:rPr lang="en-GB" sz="1000" kern="1200" dirty="0">
                          <a:solidFill>
                            <a:schemeClr val="dk1"/>
                          </a:solidFill>
                          <a:effectLst/>
                          <a:latin typeface="+mn-lt"/>
                          <a:ea typeface="+mn-ea"/>
                          <a:cs typeface="+mn-cs"/>
                        </a:rPr>
                        <a:t>Re-read these books to build up their confidence in word reading, their fluency and their understanding and enjoyment.</a:t>
                      </a:r>
                    </a:p>
                    <a:p>
                      <a:r>
                        <a:rPr lang="en-GB" sz="1000" kern="1200" dirty="0">
                          <a:solidFill>
                            <a:schemeClr val="dk1"/>
                          </a:solidFill>
                          <a:effectLst/>
                          <a:latin typeface="+mn-lt"/>
                          <a:ea typeface="+mn-ea"/>
                          <a:cs typeface="+mn-cs"/>
                        </a:rPr>
                        <a:t> </a:t>
                      </a:r>
                    </a:p>
                    <a:p>
                      <a:r>
                        <a:rPr lang="en-GB" sz="1000" kern="1200" dirty="0">
                          <a:solidFill>
                            <a:schemeClr val="dk1"/>
                          </a:solidFill>
                          <a:effectLst/>
                          <a:latin typeface="+mn-lt"/>
                          <a:ea typeface="+mn-ea"/>
                          <a:cs typeface="+mn-cs"/>
                        </a:rPr>
                        <a:t>Read a few common exception words matched to the school’s phonic programme</a:t>
                      </a:r>
                    </a:p>
                    <a:p>
                      <a:r>
                        <a:rPr lang="en-GB" sz="1000" kern="1200" dirty="0">
                          <a:solidFill>
                            <a:schemeClr val="dk1"/>
                          </a:solidFill>
                          <a:effectLst/>
                          <a:latin typeface="+mn-lt"/>
                          <a:ea typeface="+mn-ea"/>
                          <a:cs typeface="+mn-cs"/>
                        </a:rPr>
                        <a:t> </a:t>
                      </a:r>
                    </a:p>
                    <a:p>
                      <a:r>
                        <a:rPr lang="en-GB" sz="1000" kern="1200" dirty="0">
                          <a:solidFill>
                            <a:schemeClr val="dk1"/>
                          </a:solidFill>
                          <a:effectLst/>
                          <a:latin typeface="+mn-lt"/>
                          <a:ea typeface="+mn-ea"/>
                          <a:cs typeface="+mn-cs"/>
                        </a:rPr>
                        <a:t>Form lower-case and capital letters correctly.</a:t>
                      </a:r>
                    </a:p>
                    <a:p>
                      <a:r>
                        <a:rPr lang="en-GB" sz="1000" kern="1200" dirty="0">
                          <a:solidFill>
                            <a:schemeClr val="dk1"/>
                          </a:solidFill>
                          <a:effectLst/>
                          <a:latin typeface="+mn-lt"/>
                          <a:ea typeface="+mn-ea"/>
                          <a:cs typeface="+mn-cs"/>
                        </a:rPr>
                        <a:t> </a:t>
                      </a:r>
                    </a:p>
                    <a:p>
                      <a:r>
                        <a:rPr lang="en-GB" sz="1000" kern="1200" dirty="0">
                          <a:solidFill>
                            <a:schemeClr val="dk1"/>
                          </a:solidFill>
                          <a:effectLst/>
                          <a:latin typeface="+mn-lt"/>
                          <a:ea typeface="+mn-ea"/>
                          <a:cs typeface="+mn-cs"/>
                        </a:rPr>
                        <a:t>Spell words by identifying the sounds and then writing the sound with letter/s</a:t>
                      </a:r>
                      <a:endParaRPr lang="en-US" sz="300" dirty="0">
                        <a:latin typeface="Comic Sans MS" panose="030F0702030302020204" pitchFamily="66"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r>
                        <a:rPr lang="en-GB" sz="1000" kern="1200" dirty="0">
                          <a:solidFill>
                            <a:schemeClr val="dk1"/>
                          </a:solidFill>
                          <a:effectLst/>
                          <a:latin typeface="+mn-lt"/>
                          <a:ea typeface="+mn-ea"/>
                          <a:cs typeface="+mn-cs"/>
                        </a:rPr>
                        <a:t>Read simple phrases and sentences made up of words with known letter–sound correspondences and, where necessary, a few exception words.</a:t>
                      </a:r>
                    </a:p>
                    <a:p>
                      <a:r>
                        <a:rPr lang="en-GB" sz="1000" kern="1200" dirty="0">
                          <a:solidFill>
                            <a:schemeClr val="dk1"/>
                          </a:solidFill>
                          <a:effectLst/>
                          <a:latin typeface="+mn-lt"/>
                          <a:ea typeface="+mn-ea"/>
                          <a:cs typeface="+mn-cs"/>
                        </a:rPr>
                        <a:t> </a:t>
                      </a:r>
                    </a:p>
                    <a:p>
                      <a:r>
                        <a:rPr lang="en-GB" sz="1000" kern="1200" dirty="0">
                          <a:solidFill>
                            <a:schemeClr val="dk1"/>
                          </a:solidFill>
                          <a:effectLst/>
                          <a:latin typeface="+mn-lt"/>
                          <a:ea typeface="+mn-ea"/>
                          <a:cs typeface="+mn-cs"/>
                        </a:rPr>
                        <a:t>Re-read these books to build up their confidence in word reading, their fluency and their understanding and enjoyment.</a:t>
                      </a:r>
                    </a:p>
                    <a:p>
                      <a:r>
                        <a:rPr lang="en-GB" sz="1000" kern="1200" dirty="0">
                          <a:solidFill>
                            <a:schemeClr val="dk1"/>
                          </a:solidFill>
                          <a:effectLst/>
                          <a:latin typeface="+mn-lt"/>
                          <a:ea typeface="+mn-ea"/>
                          <a:cs typeface="+mn-cs"/>
                        </a:rPr>
                        <a:t> </a:t>
                      </a:r>
                    </a:p>
                    <a:p>
                      <a:r>
                        <a:rPr lang="en-GB" sz="1000" kern="1200" dirty="0">
                          <a:solidFill>
                            <a:schemeClr val="dk1"/>
                          </a:solidFill>
                          <a:effectLst/>
                          <a:latin typeface="+mn-lt"/>
                          <a:ea typeface="+mn-ea"/>
                          <a:cs typeface="+mn-cs"/>
                        </a:rPr>
                        <a:t>Read a few common exception words matched to the school’s phonic programme</a:t>
                      </a:r>
                    </a:p>
                    <a:p>
                      <a:r>
                        <a:rPr lang="en-GB" sz="1000" kern="1200" dirty="0">
                          <a:solidFill>
                            <a:schemeClr val="dk1"/>
                          </a:solidFill>
                          <a:effectLst/>
                          <a:latin typeface="+mn-lt"/>
                          <a:ea typeface="+mn-ea"/>
                          <a:cs typeface="+mn-cs"/>
                        </a:rPr>
                        <a:t> </a:t>
                      </a:r>
                    </a:p>
                    <a:p>
                      <a:r>
                        <a:rPr lang="en-GB" sz="1000" kern="1200" dirty="0">
                          <a:solidFill>
                            <a:schemeClr val="dk1"/>
                          </a:solidFill>
                          <a:effectLst/>
                          <a:latin typeface="+mn-lt"/>
                          <a:ea typeface="+mn-ea"/>
                          <a:cs typeface="+mn-cs"/>
                        </a:rPr>
                        <a:t>Write short sentences with words with known sound-letter correspondences using a capital letter and full stop.</a:t>
                      </a:r>
                    </a:p>
                    <a:p>
                      <a:r>
                        <a:rPr lang="en-GB" sz="1000" kern="1200" dirty="0">
                          <a:solidFill>
                            <a:schemeClr val="dk1"/>
                          </a:solidFill>
                          <a:effectLst/>
                          <a:latin typeface="+mn-lt"/>
                          <a:ea typeface="+mn-ea"/>
                          <a:cs typeface="+mn-cs"/>
                        </a:rPr>
                        <a:t> </a:t>
                      </a:r>
                    </a:p>
                    <a:p>
                      <a:r>
                        <a:rPr lang="en-GB" sz="1000" kern="1200" dirty="0">
                          <a:solidFill>
                            <a:schemeClr val="dk1"/>
                          </a:solidFill>
                          <a:effectLst/>
                          <a:latin typeface="+mn-lt"/>
                          <a:ea typeface="+mn-ea"/>
                          <a:cs typeface="+mn-cs"/>
                        </a:rPr>
                        <a:t>Re-read what they have written to check that it makes sense</a:t>
                      </a:r>
                      <a:endParaRPr lang="en-GB" sz="300" dirty="0">
                        <a:solidFill>
                          <a:schemeClr val="tx1"/>
                        </a:solidFill>
                        <a:effectLst/>
                        <a:latin typeface="Comic Sans MS" panose="030F0702030302020204" pitchFamily="66" charset="0"/>
                        <a:ea typeface="Calibri" panose="020F0502020204030204" pitchFamily="34" charset="0"/>
                        <a:cs typeface="Amatic SC" panose="00000500000000000000" pitchFamily="2"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a:txBody>
                    <a:bodyPr/>
                    <a:lstStyle/>
                    <a:p>
                      <a:r>
                        <a:rPr lang="en-GB" sz="1000" kern="1200" dirty="0">
                          <a:solidFill>
                            <a:schemeClr val="dk1"/>
                          </a:solidFill>
                          <a:effectLst/>
                          <a:latin typeface="+mn-lt"/>
                          <a:ea typeface="+mn-ea"/>
                          <a:cs typeface="+mn-cs"/>
                        </a:rPr>
                        <a:t>Read simple phrases and sentences made up of words with known letter–sound correspondences and, where necessary, a few exception words.</a:t>
                      </a:r>
                    </a:p>
                    <a:p>
                      <a:r>
                        <a:rPr lang="en-GB" sz="1000" kern="1200" dirty="0">
                          <a:solidFill>
                            <a:schemeClr val="dk1"/>
                          </a:solidFill>
                          <a:effectLst/>
                          <a:latin typeface="+mn-lt"/>
                          <a:ea typeface="+mn-ea"/>
                          <a:cs typeface="+mn-cs"/>
                        </a:rPr>
                        <a:t> </a:t>
                      </a:r>
                    </a:p>
                    <a:p>
                      <a:r>
                        <a:rPr lang="en-GB" sz="1000" kern="1200" dirty="0">
                          <a:solidFill>
                            <a:schemeClr val="dk1"/>
                          </a:solidFill>
                          <a:effectLst/>
                          <a:latin typeface="+mn-lt"/>
                          <a:ea typeface="+mn-ea"/>
                          <a:cs typeface="+mn-cs"/>
                        </a:rPr>
                        <a:t>Re-read these books to build up their confidence in word reading, their fluency and their understanding and enjoyment.</a:t>
                      </a:r>
                    </a:p>
                    <a:p>
                      <a:r>
                        <a:rPr lang="en-GB" sz="1000" kern="1200" dirty="0">
                          <a:solidFill>
                            <a:schemeClr val="dk1"/>
                          </a:solidFill>
                          <a:effectLst/>
                          <a:latin typeface="+mn-lt"/>
                          <a:ea typeface="+mn-ea"/>
                          <a:cs typeface="+mn-cs"/>
                        </a:rPr>
                        <a:t> </a:t>
                      </a:r>
                    </a:p>
                    <a:p>
                      <a:r>
                        <a:rPr lang="en-GB" sz="1000" kern="1200" dirty="0">
                          <a:solidFill>
                            <a:schemeClr val="dk1"/>
                          </a:solidFill>
                          <a:effectLst/>
                          <a:latin typeface="+mn-lt"/>
                          <a:ea typeface="+mn-ea"/>
                          <a:cs typeface="+mn-cs"/>
                        </a:rPr>
                        <a:t>Read a few common exception words matched to the school’s phonic programme</a:t>
                      </a:r>
                    </a:p>
                    <a:p>
                      <a:r>
                        <a:rPr lang="en-GB" sz="1000" kern="1200" dirty="0">
                          <a:solidFill>
                            <a:schemeClr val="dk1"/>
                          </a:solidFill>
                          <a:effectLst/>
                          <a:latin typeface="+mn-lt"/>
                          <a:ea typeface="+mn-ea"/>
                          <a:cs typeface="+mn-cs"/>
                        </a:rPr>
                        <a:t> </a:t>
                      </a:r>
                    </a:p>
                    <a:p>
                      <a:r>
                        <a:rPr lang="en-GB" sz="1000" kern="1200" dirty="0">
                          <a:solidFill>
                            <a:schemeClr val="dk1"/>
                          </a:solidFill>
                          <a:effectLst/>
                          <a:latin typeface="+mn-lt"/>
                          <a:ea typeface="+mn-ea"/>
                          <a:cs typeface="+mn-cs"/>
                        </a:rPr>
                        <a:t>Write short sentences with words with known sound-letter correspondences using a capital letter and full stop.</a:t>
                      </a:r>
                    </a:p>
                    <a:p>
                      <a:r>
                        <a:rPr lang="en-GB" sz="1000" kern="1200" dirty="0">
                          <a:solidFill>
                            <a:schemeClr val="dk1"/>
                          </a:solidFill>
                          <a:effectLst/>
                          <a:latin typeface="+mn-lt"/>
                          <a:ea typeface="+mn-ea"/>
                          <a:cs typeface="+mn-cs"/>
                        </a:rPr>
                        <a:t> </a:t>
                      </a:r>
                    </a:p>
                    <a:p>
                      <a:r>
                        <a:rPr lang="en-GB" sz="1000" kern="1200" dirty="0">
                          <a:solidFill>
                            <a:schemeClr val="dk1"/>
                          </a:solidFill>
                          <a:effectLst/>
                          <a:latin typeface="+mn-lt"/>
                          <a:ea typeface="+mn-ea"/>
                          <a:cs typeface="+mn-cs"/>
                        </a:rPr>
                        <a:t>Re-read what they have written to check that it makes sense.</a:t>
                      </a:r>
                    </a:p>
                    <a:p>
                      <a:pPr algn="ctr">
                        <a:lnSpc>
                          <a:spcPct val="107000"/>
                        </a:lnSpc>
                        <a:spcAft>
                          <a:spcPts val="800"/>
                        </a:spcAft>
                      </a:pPr>
                      <a:endParaRPr lang="en-GB" sz="300" dirty="0">
                        <a:solidFill>
                          <a:schemeClr val="tx1"/>
                        </a:solidFill>
                        <a:effectLst/>
                        <a:latin typeface="Comic Sans MS" panose="030F0702030302020204" pitchFamily="66" charset="0"/>
                        <a:ea typeface="Calibri" panose="020F0502020204030204" pitchFamily="34" charset="0"/>
                        <a:cs typeface="Amatic SC" panose="00000500000000000000" pitchFamily="2"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extLst>
                  <a:ext uri="{0D108BD9-81ED-4DB2-BD59-A6C34878D82A}">
                    <a16:rowId xmlns:a16="http://schemas.microsoft.com/office/drawing/2014/main" val="663662612"/>
                  </a:ext>
                </a:extLst>
              </a:tr>
              <a:tr h="622419">
                <a:tc vMerge="1">
                  <a:txBody>
                    <a:bodyPr/>
                    <a:lstStyle/>
                    <a:p>
                      <a:pPr algn="ctr"/>
                      <a:r>
                        <a:rPr lang="en-US" sz="3600" b="0" dirty="0">
                          <a:latin typeface="Amatic SC" panose="00000500000000000000" pitchFamily="2" charset="-79"/>
                          <a:cs typeface="Amatic SC" panose="00000500000000000000" pitchFamily="2" charset="-79"/>
                        </a:rPr>
                        <a:t>Word Reading </a:t>
                      </a:r>
                      <a:endParaRPr lang="en-GB" sz="3600" b="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gridSpan="6">
                  <a:txBody>
                    <a:bodyPr/>
                    <a:lstStyle/>
                    <a:p>
                      <a:r>
                        <a:rPr lang="en-GB" sz="900" b="1" dirty="0">
                          <a:latin typeface="Comic Sans MS" panose="030F0702030302020204" pitchFamily="66" charset="0"/>
                        </a:rPr>
                        <a:t>Reception - Little</a:t>
                      </a:r>
                      <a:r>
                        <a:rPr lang="en-GB" sz="900" b="1" baseline="0" dirty="0">
                          <a:latin typeface="Comic Sans MS" panose="030F0702030302020204" pitchFamily="66" charset="0"/>
                        </a:rPr>
                        <a:t> </a:t>
                      </a:r>
                      <a:r>
                        <a:rPr lang="en-GB" sz="900" b="1" baseline="0" dirty="0" err="1">
                          <a:latin typeface="Comic Sans MS" panose="030F0702030302020204" pitchFamily="66" charset="0"/>
                        </a:rPr>
                        <a:t>Wandle</a:t>
                      </a:r>
                      <a:r>
                        <a:rPr lang="en-GB" sz="900" b="1" baseline="0" dirty="0">
                          <a:latin typeface="Comic Sans MS" panose="030F0702030302020204" pitchFamily="66" charset="0"/>
                        </a:rPr>
                        <a:t> Letters and Sounds Revised</a:t>
                      </a:r>
                    </a:p>
                    <a:p>
                      <a:endParaRPr lang="en-GB" sz="900" b="1" baseline="0" dirty="0">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hMerge="1">
                  <a:txBody>
                    <a:bodyPr/>
                    <a:lstStyle/>
                    <a:p>
                      <a:endParaRPr lang="en-GB" sz="900" dirty="0">
                        <a:latin typeface="Comic Sans MS" panose="030F0702030302020204" pitchFamily="66"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hMerge="1">
                  <a:txBody>
                    <a:bodyPr/>
                    <a:lstStyle/>
                    <a:p>
                      <a:endParaRPr lang="en-GB" sz="900" dirty="0">
                        <a:latin typeface="Comic Sans MS" panose="030F0702030302020204" pitchFamily="66"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hMerge="1">
                  <a:txBody>
                    <a:bodyPr/>
                    <a:lstStyle/>
                    <a:p>
                      <a:endParaRPr lang="en-GB" sz="900" dirty="0">
                        <a:latin typeface="Comic Sans MS" panose="030F0702030302020204" pitchFamily="66"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hMerge="1">
                  <a:txBody>
                    <a:bodyPr/>
                    <a:lstStyle/>
                    <a:p>
                      <a:endParaRPr lang="en-GB" sz="900" dirty="0">
                        <a:latin typeface="Comic Sans MS" panose="030F0702030302020204" pitchFamily="66"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hMerge="1">
                  <a:txBody>
                    <a:bodyPr/>
                    <a:lstStyle/>
                    <a:p>
                      <a:endParaRPr lang="en-GB" sz="900" dirty="0">
                        <a:latin typeface="Comic Sans MS" panose="030F0702030302020204" pitchFamily="66"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extLst>
                  <a:ext uri="{0D108BD9-81ED-4DB2-BD59-A6C34878D82A}">
                    <a16:rowId xmlns:a16="http://schemas.microsoft.com/office/drawing/2014/main" val="3474909330"/>
                  </a:ext>
                </a:extLst>
              </a:tr>
            </a:tbl>
          </a:graphicData>
        </a:graphic>
      </p:graphicFrame>
      <p:pic>
        <p:nvPicPr>
          <p:cNvPr id="8" name="Picture 7">
            <a:extLst>
              <a:ext uri="{FF2B5EF4-FFF2-40B4-BE49-F238E27FC236}">
                <a16:creationId xmlns:a16="http://schemas.microsoft.com/office/drawing/2014/main" id="{3845C3A2-465D-4ED4-8E86-34EBC63DAF64}"/>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934965" y="469015"/>
            <a:ext cx="501298" cy="501298"/>
          </a:xfrm>
          <a:prstGeom prst="rect">
            <a:avLst/>
          </a:prstGeom>
        </p:spPr>
      </p:pic>
      <p:sp>
        <p:nvSpPr>
          <p:cNvPr id="2" name="Rectangle 1"/>
          <p:cNvSpPr/>
          <p:nvPr/>
        </p:nvSpPr>
        <p:spPr>
          <a:xfrm>
            <a:off x="3637173" y="99683"/>
            <a:ext cx="4956806" cy="369332"/>
          </a:xfrm>
          <a:prstGeom prst="rect">
            <a:avLst/>
          </a:prstGeom>
        </p:spPr>
        <p:txBody>
          <a:bodyPr wrap="none">
            <a:spAutoFit/>
          </a:bodyPr>
          <a:lstStyle/>
          <a:p>
            <a:r>
              <a:rPr lang="en-US" dirty="0">
                <a:latin typeface="Comic Sans MS" panose="030F0702030302020204" pitchFamily="66" charset="0"/>
                <a:cs typeface="Amatic SC" panose="00000500000000000000" pitchFamily="2" charset="-79"/>
              </a:rPr>
              <a:t>St Joseph’s Reception Long Term Plan 26-27</a:t>
            </a:r>
            <a:endParaRPr lang="en-GB" dirty="0">
              <a:latin typeface="Comic Sans MS" panose="030F0702030302020204" pitchFamily="66" charset="0"/>
              <a:cs typeface="Amatic SC" panose="00000500000000000000" pitchFamily="2" charset="-79"/>
            </a:endParaRPr>
          </a:p>
        </p:txBody>
      </p:sp>
      <p:pic>
        <p:nvPicPr>
          <p:cNvPr id="9" name="Picture 8"/>
          <p:cNvPicPr/>
          <p:nvPr/>
        </p:nvPicPr>
        <p:blipFill>
          <a:blip r:embed="rId3">
            <a:extLst>
              <a:ext uri="{28A0092B-C50C-407E-A947-70E740481C1C}">
                <a14:useLocalDpi xmlns:a14="http://schemas.microsoft.com/office/drawing/2010/main" val="0"/>
              </a:ext>
            </a:extLst>
          </a:blip>
          <a:stretch>
            <a:fillRect/>
          </a:stretch>
        </p:blipFill>
        <p:spPr>
          <a:xfrm>
            <a:off x="10961914" y="165427"/>
            <a:ext cx="574762" cy="554237"/>
          </a:xfrm>
          <a:prstGeom prst="rect">
            <a:avLst/>
          </a:prstGeom>
        </p:spPr>
      </p:pic>
    </p:spTree>
    <p:extLst>
      <p:ext uri="{BB962C8B-B14F-4D97-AF65-F5344CB8AC3E}">
        <p14:creationId xmlns:p14="http://schemas.microsoft.com/office/powerpoint/2010/main" val="41376876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3FE212D-BFC9-4D6B-BB25-2170A4F1783E}"/>
              </a:ext>
            </a:extLst>
          </p:cNvPr>
          <p:cNvSpPr txBox="1">
            <a:spLocks/>
          </p:cNvSpPr>
          <p:nvPr/>
        </p:nvSpPr>
        <p:spPr>
          <a:xfrm>
            <a:off x="838200" y="-729843"/>
            <a:ext cx="10515600"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800" dirty="0">
                <a:latin typeface="Comic Sans MS" panose="030F0702030302020204" pitchFamily="66" charset="0"/>
                <a:cs typeface="Amatic SC" panose="00000500000000000000" pitchFamily="2" charset="-79"/>
              </a:rPr>
              <a:t>St Joseph’s Reception Long Term Plan 26-27</a:t>
            </a:r>
            <a:endParaRPr lang="en-GB" sz="1800" dirty="0">
              <a:latin typeface="Comic Sans MS" panose="030F0702030302020204" pitchFamily="66" charset="0"/>
              <a:cs typeface="Amatic SC" panose="00000500000000000000" pitchFamily="2" charset="-79"/>
            </a:endParaRPr>
          </a:p>
        </p:txBody>
      </p:sp>
      <p:graphicFrame>
        <p:nvGraphicFramePr>
          <p:cNvPr id="3" name="Table 4">
            <a:extLst>
              <a:ext uri="{FF2B5EF4-FFF2-40B4-BE49-F238E27FC236}">
                <a16:creationId xmlns:a16="http://schemas.microsoft.com/office/drawing/2014/main" id="{C309D6EC-D8CA-42E0-9877-E82797564D7C}"/>
              </a:ext>
            </a:extLst>
          </p:cNvPr>
          <p:cNvGraphicFramePr>
            <a:graphicFrameLocks noGrp="1"/>
          </p:cNvGraphicFramePr>
          <p:nvPr>
            <p:extLst>
              <p:ext uri="{D42A27DB-BD31-4B8C-83A1-F6EECF244321}">
                <p14:modId xmlns:p14="http://schemas.microsoft.com/office/powerpoint/2010/main" val="3313144694"/>
              </p:ext>
            </p:extLst>
          </p:nvPr>
        </p:nvGraphicFramePr>
        <p:xfrm>
          <a:off x="366318" y="595720"/>
          <a:ext cx="11459364" cy="5960858"/>
        </p:xfrm>
        <a:graphic>
          <a:graphicData uri="http://schemas.openxmlformats.org/drawingml/2006/table">
            <a:tbl>
              <a:tblPr firstRow="1" bandRow="1">
                <a:tableStyleId>{5C22544A-7EE6-4342-B048-85BDC9FD1C3A}</a:tableStyleId>
              </a:tblPr>
              <a:tblGrid>
                <a:gridCol w="1637052">
                  <a:extLst>
                    <a:ext uri="{9D8B030D-6E8A-4147-A177-3AD203B41FA5}">
                      <a16:colId xmlns:a16="http://schemas.microsoft.com/office/drawing/2014/main" val="385991600"/>
                    </a:ext>
                  </a:extLst>
                </a:gridCol>
                <a:gridCol w="1637052">
                  <a:extLst>
                    <a:ext uri="{9D8B030D-6E8A-4147-A177-3AD203B41FA5}">
                      <a16:colId xmlns:a16="http://schemas.microsoft.com/office/drawing/2014/main" val="2865123548"/>
                    </a:ext>
                  </a:extLst>
                </a:gridCol>
                <a:gridCol w="1637052">
                  <a:extLst>
                    <a:ext uri="{9D8B030D-6E8A-4147-A177-3AD203B41FA5}">
                      <a16:colId xmlns:a16="http://schemas.microsoft.com/office/drawing/2014/main" val="872926247"/>
                    </a:ext>
                  </a:extLst>
                </a:gridCol>
                <a:gridCol w="1637052">
                  <a:extLst>
                    <a:ext uri="{9D8B030D-6E8A-4147-A177-3AD203B41FA5}">
                      <a16:colId xmlns:a16="http://schemas.microsoft.com/office/drawing/2014/main" val="1315738151"/>
                    </a:ext>
                  </a:extLst>
                </a:gridCol>
                <a:gridCol w="1637052">
                  <a:extLst>
                    <a:ext uri="{9D8B030D-6E8A-4147-A177-3AD203B41FA5}">
                      <a16:colId xmlns:a16="http://schemas.microsoft.com/office/drawing/2014/main" val="2709165749"/>
                    </a:ext>
                  </a:extLst>
                </a:gridCol>
                <a:gridCol w="1637052">
                  <a:extLst>
                    <a:ext uri="{9D8B030D-6E8A-4147-A177-3AD203B41FA5}">
                      <a16:colId xmlns:a16="http://schemas.microsoft.com/office/drawing/2014/main" val="2335150482"/>
                    </a:ext>
                  </a:extLst>
                </a:gridCol>
                <a:gridCol w="1637052">
                  <a:extLst>
                    <a:ext uri="{9D8B030D-6E8A-4147-A177-3AD203B41FA5}">
                      <a16:colId xmlns:a16="http://schemas.microsoft.com/office/drawing/2014/main" val="4046203905"/>
                    </a:ext>
                  </a:extLst>
                </a:gridCol>
              </a:tblGrid>
              <a:tr h="287734">
                <a:tc>
                  <a:txBody>
                    <a:bodyPr/>
                    <a:lstStyle/>
                    <a:p>
                      <a:pPr algn="ctr"/>
                      <a:endParaRPr lang="en-GB" sz="800" dirty="0">
                        <a:latin typeface="Comic Sans MS" panose="030F0702030302020204" pitchFamily="66"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800" dirty="0">
                          <a:solidFill>
                            <a:schemeClr val="bg1">
                              <a:lumMod val="50000"/>
                            </a:schemeClr>
                          </a:solidFill>
                          <a:latin typeface="Comic Sans MS" panose="030F0702030302020204" pitchFamily="66" charset="0"/>
                          <a:cs typeface="Amatic SC" panose="00000500000000000000" pitchFamily="2" charset="-79"/>
                        </a:rPr>
                        <a:t>Autumn 1</a:t>
                      </a:r>
                      <a:endParaRPr lang="en-GB" sz="800" dirty="0">
                        <a:solidFill>
                          <a:schemeClr val="bg1">
                            <a:lumMod val="50000"/>
                          </a:schemeClr>
                        </a:solidFill>
                        <a:latin typeface="Comic Sans MS" panose="030F0702030302020204" pitchFamily="66" charset="0"/>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dirty="0">
                          <a:solidFill>
                            <a:schemeClr val="bg1">
                              <a:lumMod val="50000"/>
                            </a:schemeClr>
                          </a:solidFill>
                          <a:latin typeface="Comic Sans MS" panose="030F0702030302020204" pitchFamily="66" charset="0"/>
                          <a:cs typeface="Amatic SC" panose="00000500000000000000" pitchFamily="2" charset="-79"/>
                        </a:rPr>
                        <a:t>Autumn 2</a:t>
                      </a:r>
                      <a:endParaRPr lang="en-GB" sz="800" dirty="0">
                        <a:solidFill>
                          <a:schemeClr val="bg1">
                            <a:lumMod val="50000"/>
                          </a:schemeClr>
                        </a:solidFill>
                        <a:latin typeface="Comic Sans MS" panose="030F0702030302020204" pitchFamily="66" charset="0"/>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algn="ctr"/>
                      <a:r>
                        <a:rPr lang="en-US" sz="800" dirty="0">
                          <a:solidFill>
                            <a:schemeClr val="bg1">
                              <a:lumMod val="50000"/>
                            </a:schemeClr>
                          </a:solidFill>
                          <a:latin typeface="Comic Sans MS" panose="030F0702030302020204" pitchFamily="66" charset="0"/>
                          <a:cs typeface="Amatic SC" panose="00000500000000000000" pitchFamily="2" charset="-79"/>
                        </a:rPr>
                        <a:t>Spring 1</a:t>
                      </a:r>
                      <a:endParaRPr lang="en-GB" sz="800" dirty="0">
                        <a:solidFill>
                          <a:schemeClr val="bg1">
                            <a:lumMod val="50000"/>
                          </a:schemeClr>
                        </a:solidFill>
                        <a:latin typeface="Comic Sans MS" panose="030F0702030302020204" pitchFamily="66" charset="0"/>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algn="ctr"/>
                      <a:r>
                        <a:rPr lang="en-US" sz="800" dirty="0">
                          <a:solidFill>
                            <a:schemeClr val="bg1">
                              <a:lumMod val="50000"/>
                            </a:schemeClr>
                          </a:solidFill>
                          <a:latin typeface="Comic Sans MS" panose="030F0702030302020204" pitchFamily="66" charset="0"/>
                          <a:cs typeface="Amatic SC" panose="00000500000000000000" pitchFamily="2" charset="-79"/>
                        </a:rPr>
                        <a:t>Spring 2</a:t>
                      </a:r>
                      <a:endParaRPr lang="en-GB" sz="800" dirty="0">
                        <a:solidFill>
                          <a:schemeClr val="bg1">
                            <a:lumMod val="50000"/>
                          </a:schemeClr>
                        </a:solidFill>
                        <a:latin typeface="Comic Sans MS" panose="030F0702030302020204" pitchFamily="66" charset="0"/>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algn="ctr"/>
                      <a:r>
                        <a:rPr lang="en-US" sz="800" dirty="0">
                          <a:solidFill>
                            <a:schemeClr val="bg1">
                              <a:lumMod val="50000"/>
                            </a:schemeClr>
                          </a:solidFill>
                          <a:latin typeface="Comic Sans MS" panose="030F0702030302020204" pitchFamily="66" charset="0"/>
                          <a:cs typeface="Amatic SC" panose="00000500000000000000" pitchFamily="2" charset="-79"/>
                        </a:rPr>
                        <a:t>Summer 1</a:t>
                      </a:r>
                      <a:endParaRPr lang="en-GB" sz="800" dirty="0">
                        <a:solidFill>
                          <a:schemeClr val="bg1">
                            <a:lumMod val="50000"/>
                          </a:schemeClr>
                        </a:solidFill>
                        <a:latin typeface="Comic Sans MS" panose="030F0702030302020204" pitchFamily="66" charset="0"/>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a:txBody>
                    <a:bodyPr/>
                    <a:lstStyle/>
                    <a:p>
                      <a:pPr algn="ctr"/>
                      <a:r>
                        <a:rPr lang="en-US" sz="800" dirty="0">
                          <a:solidFill>
                            <a:schemeClr val="bg1">
                              <a:lumMod val="50000"/>
                            </a:schemeClr>
                          </a:solidFill>
                          <a:latin typeface="Comic Sans MS" panose="030F0702030302020204" pitchFamily="66" charset="0"/>
                          <a:cs typeface="Amatic SC" panose="00000500000000000000" pitchFamily="2" charset="-79"/>
                        </a:rPr>
                        <a:t>Summer 2</a:t>
                      </a:r>
                      <a:endParaRPr lang="en-GB" sz="800" dirty="0">
                        <a:solidFill>
                          <a:schemeClr val="bg1">
                            <a:lumMod val="50000"/>
                          </a:schemeClr>
                        </a:solidFill>
                        <a:latin typeface="Comic Sans MS" panose="030F0702030302020204" pitchFamily="66" charset="0"/>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extLst>
                  <a:ext uri="{0D108BD9-81ED-4DB2-BD59-A6C34878D82A}">
                    <a16:rowId xmlns:a16="http://schemas.microsoft.com/office/drawing/2014/main" val="1913285939"/>
                  </a:ext>
                </a:extLst>
              </a:tr>
              <a:tr h="228005">
                <a:tc>
                  <a:txBody>
                    <a:bodyPr/>
                    <a:lstStyle/>
                    <a:p>
                      <a:pPr algn="ctr"/>
                      <a:r>
                        <a:rPr lang="en-US" sz="800" b="0" dirty="0">
                          <a:latin typeface="Comic Sans MS" panose="030F0702030302020204" pitchFamily="66" charset="0"/>
                          <a:cs typeface="Amatic SC" panose="00000500000000000000" pitchFamily="2" charset="-79"/>
                        </a:rPr>
                        <a:t>General Themes </a:t>
                      </a:r>
                      <a:endParaRPr lang="en-GB" sz="800" b="0" dirty="0">
                        <a:latin typeface="Comic Sans MS" panose="030F0702030302020204" pitchFamily="66" charset="0"/>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800" dirty="0" err="1">
                          <a:latin typeface="Comic Sans MS" panose="030F0702030302020204" pitchFamily="66" charset="0"/>
                          <a:cs typeface="Amatic SC" panose="00000500000000000000" pitchFamily="2" charset="-79"/>
                        </a:rPr>
                        <a:t>Colour</a:t>
                      </a:r>
                      <a:r>
                        <a:rPr lang="en-US" sz="800" dirty="0">
                          <a:latin typeface="Comic Sans MS" panose="030F0702030302020204" pitchFamily="66" charset="0"/>
                          <a:cs typeface="Amatic SC" panose="00000500000000000000" pitchFamily="2" charset="-79"/>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dirty="0">
                          <a:latin typeface="Comic Sans MS" panose="030F0702030302020204" pitchFamily="66" charset="0"/>
                          <a:cs typeface="Amatic SC" panose="00000500000000000000" pitchFamily="2" charset="-79"/>
                        </a:rPr>
                        <a:t>Celebrations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algn="ctr"/>
                      <a:r>
                        <a:rPr lang="en-US" sz="800" dirty="0">
                          <a:solidFill>
                            <a:schemeClr val="tx1"/>
                          </a:solidFill>
                          <a:latin typeface="Comic Sans MS" panose="030F0702030302020204" pitchFamily="66" charset="0"/>
                          <a:cs typeface="Amatic SC" panose="00000500000000000000" pitchFamily="2" charset="-79"/>
                        </a:rPr>
                        <a:t>Amazing Animals around the world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dirty="0">
                          <a:latin typeface="Comic Sans MS" panose="030F0702030302020204" pitchFamily="66" charset="0"/>
                          <a:cs typeface="Amatic SC" panose="00000500000000000000" pitchFamily="2" charset="-79"/>
                        </a:rPr>
                        <a:t>Amazing animals  &amp; Growing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algn="ctr"/>
                      <a:r>
                        <a:rPr lang="en-US" sz="800" dirty="0">
                          <a:latin typeface="Comic Sans MS" panose="030F0702030302020204" pitchFamily="66" charset="0"/>
                          <a:cs typeface="Amatic SC" panose="00000500000000000000" pitchFamily="2" charset="-79"/>
                        </a:rPr>
                        <a:t>Water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dirty="0">
                          <a:latin typeface="Comic Sans MS" panose="030F0702030302020204" pitchFamily="66" charset="0"/>
                          <a:cs typeface="Amatic SC" panose="00000500000000000000" pitchFamily="2" charset="-79"/>
                        </a:rPr>
                        <a:t>Familiar Stories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extLst>
                  <a:ext uri="{0D108BD9-81ED-4DB2-BD59-A6C34878D82A}">
                    <a16:rowId xmlns:a16="http://schemas.microsoft.com/office/drawing/2014/main" val="2272033691"/>
                  </a:ext>
                </a:extLst>
              </a:tr>
              <a:tr h="5337844">
                <a:tc>
                  <a:txBody>
                    <a:bodyPr/>
                    <a:lstStyle/>
                    <a:p>
                      <a:pPr algn="ctr"/>
                      <a:r>
                        <a:rPr lang="en-US" sz="800" b="0" dirty="0" err="1">
                          <a:solidFill>
                            <a:schemeClr val="tx1"/>
                          </a:solidFill>
                          <a:latin typeface="Comic Sans MS" panose="030F0702030302020204" pitchFamily="66" charset="0"/>
                          <a:cs typeface="Amatic SC" panose="00000500000000000000" pitchFamily="2" charset="-79"/>
                        </a:rPr>
                        <a:t>Maths</a:t>
                      </a:r>
                      <a:endParaRPr lang="en-US" sz="800" b="0" dirty="0">
                        <a:solidFill>
                          <a:schemeClr val="tx1"/>
                        </a:solidFill>
                        <a:latin typeface="Comic Sans MS" panose="030F0702030302020204" pitchFamily="66" charset="0"/>
                        <a:cs typeface="Amatic SC" panose="00000500000000000000" pitchFamily="2" charset="-79"/>
                      </a:endParaRPr>
                    </a:p>
                    <a:p>
                      <a:pPr algn="ctr"/>
                      <a:r>
                        <a:rPr lang="en-US" sz="800" b="0" i="1" kern="1200" dirty="0">
                          <a:solidFill>
                            <a:schemeClr val="tx1"/>
                          </a:solidFill>
                          <a:effectLst/>
                          <a:latin typeface="Comic Sans MS" panose="030F0702030302020204" pitchFamily="66" charset="0"/>
                          <a:ea typeface="+mn-ea"/>
                          <a:cs typeface="+mn-cs"/>
                        </a:rPr>
                        <a:t>“Without mathematics, there’s nothing you can do. Everything around you is mathematics. Everything around you is numbers.” – </a:t>
                      </a:r>
                      <a:r>
                        <a:rPr lang="en-US" sz="800" b="1" i="1" kern="1200" dirty="0">
                          <a:solidFill>
                            <a:schemeClr val="tx1"/>
                          </a:solidFill>
                          <a:effectLst/>
                          <a:latin typeface="Comic Sans MS" panose="030F0702030302020204" pitchFamily="66" charset="0"/>
                          <a:ea typeface="+mn-ea"/>
                          <a:cs typeface="+mn-cs"/>
                        </a:rPr>
                        <a:t>Shakuntala Devi</a:t>
                      </a:r>
                    </a:p>
                    <a:p>
                      <a:pPr algn="ctr"/>
                      <a:endParaRPr lang="en-US" sz="800" b="1" i="1" kern="1200" dirty="0">
                        <a:solidFill>
                          <a:schemeClr val="tx1"/>
                        </a:solidFill>
                        <a:effectLst/>
                        <a:latin typeface="Comic Sans MS" panose="030F0702030302020204" pitchFamily="66" charset="0"/>
                        <a:ea typeface="+mn-ea"/>
                        <a:cs typeface="+mn-cs"/>
                      </a:endParaRPr>
                    </a:p>
                    <a:p>
                      <a:pPr algn="ctr"/>
                      <a:endParaRPr lang="en-US" sz="800" b="1" i="1" kern="1200" dirty="0">
                        <a:solidFill>
                          <a:schemeClr val="tx1"/>
                        </a:solidFill>
                        <a:effectLst/>
                        <a:latin typeface="Comic Sans MS" panose="030F0702030302020204" pitchFamily="66" charset="0"/>
                        <a:ea typeface="+mn-ea"/>
                        <a:cs typeface="+mn-cs"/>
                      </a:endParaRPr>
                    </a:p>
                    <a:p>
                      <a:pPr algn="ctr"/>
                      <a:r>
                        <a:rPr lang="en-US" sz="800" b="1" i="1" kern="1200" dirty="0">
                          <a:solidFill>
                            <a:schemeClr val="tx1"/>
                          </a:solidFill>
                          <a:effectLst/>
                          <a:latin typeface="Comic Sans MS" panose="030F0702030302020204" pitchFamily="66" charset="0"/>
                          <a:ea typeface="+mn-ea"/>
                          <a:cs typeface="+mn-cs"/>
                        </a:rPr>
                        <a:t>Mathematics Mastery</a:t>
                      </a:r>
                      <a:endParaRPr lang="en-US" sz="800" b="0" i="1" dirty="0">
                        <a:solidFill>
                          <a:schemeClr val="tx1"/>
                        </a:solidFill>
                        <a:latin typeface="Comic Sans MS" panose="030F0702030302020204" pitchFamily="66" charset="0"/>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r>
                        <a:rPr lang="en-GB" sz="1000" kern="1200" dirty="0">
                          <a:solidFill>
                            <a:schemeClr val="dk1"/>
                          </a:solidFill>
                          <a:effectLst/>
                          <a:latin typeface="+mn-lt"/>
                          <a:ea typeface="+mn-ea"/>
                          <a:cs typeface="+mn-cs"/>
                        </a:rPr>
                        <a:t>Count objects, actions and sounds.</a:t>
                      </a:r>
                    </a:p>
                    <a:p>
                      <a:r>
                        <a:rPr lang="en-GB" sz="1000" kern="1200" dirty="0">
                          <a:solidFill>
                            <a:schemeClr val="dk1"/>
                          </a:solidFill>
                          <a:effectLst/>
                          <a:latin typeface="+mn-lt"/>
                          <a:ea typeface="+mn-ea"/>
                          <a:cs typeface="+mn-cs"/>
                        </a:rPr>
                        <a:t> </a:t>
                      </a:r>
                    </a:p>
                    <a:p>
                      <a:r>
                        <a:rPr lang="en-GB" sz="1000" kern="1200" dirty="0">
                          <a:solidFill>
                            <a:schemeClr val="dk1"/>
                          </a:solidFill>
                          <a:effectLst/>
                          <a:latin typeface="+mn-lt"/>
                          <a:ea typeface="+mn-ea"/>
                          <a:cs typeface="+mn-cs"/>
                        </a:rPr>
                        <a:t>Subitise </a:t>
                      </a:r>
                    </a:p>
                    <a:p>
                      <a:r>
                        <a:rPr lang="en-GB" sz="1000" kern="1200" dirty="0">
                          <a:solidFill>
                            <a:schemeClr val="dk1"/>
                          </a:solidFill>
                          <a:effectLst/>
                          <a:latin typeface="+mn-lt"/>
                          <a:ea typeface="+mn-ea"/>
                          <a:cs typeface="+mn-cs"/>
                        </a:rPr>
                        <a:t> </a:t>
                      </a:r>
                    </a:p>
                    <a:p>
                      <a:r>
                        <a:rPr lang="en-GB" sz="1000" kern="1200" dirty="0">
                          <a:solidFill>
                            <a:schemeClr val="dk1"/>
                          </a:solidFill>
                          <a:effectLst/>
                          <a:latin typeface="+mn-lt"/>
                          <a:ea typeface="+mn-ea"/>
                          <a:cs typeface="+mn-cs"/>
                        </a:rPr>
                        <a:t>Link the number symbol (numeral) with its cardinal number value.</a:t>
                      </a:r>
                    </a:p>
                    <a:p>
                      <a:r>
                        <a:rPr lang="en-GB" sz="1000" kern="1200" dirty="0">
                          <a:solidFill>
                            <a:schemeClr val="dk1"/>
                          </a:solidFill>
                          <a:effectLst/>
                          <a:latin typeface="+mn-lt"/>
                          <a:ea typeface="+mn-ea"/>
                          <a:cs typeface="+mn-cs"/>
                        </a:rPr>
                        <a:t> </a:t>
                      </a:r>
                    </a:p>
                    <a:p>
                      <a:r>
                        <a:rPr lang="en-GB" sz="1000" kern="1200" dirty="0">
                          <a:solidFill>
                            <a:schemeClr val="dk1"/>
                          </a:solidFill>
                          <a:effectLst/>
                          <a:latin typeface="+mn-lt"/>
                          <a:ea typeface="+mn-ea"/>
                          <a:cs typeface="+mn-cs"/>
                        </a:rPr>
                        <a:t>Compare numbers </a:t>
                      </a:r>
                    </a:p>
                    <a:p>
                      <a:r>
                        <a:rPr lang="en-GB" sz="1000" kern="1200" dirty="0">
                          <a:solidFill>
                            <a:schemeClr val="dk1"/>
                          </a:solidFill>
                          <a:effectLst/>
                          <a:latin typeface="+mn-lt"/>
                          <a:ea typeface="+mn-ea"/>
                          <a:cs typeface="+mn-cs"/>
                        </a:rPr>
                        <a:t> </a:t>
                      </a:r>
                    </a:p>
                    <a:p>
                      <a:r>
                        <a:rPr lang="en-GB" sz="1000" kern="1200" dirty="0">
                          <a:solidFill>
                            <a:schemeClr val="dk1"/>
                          </a:solidFill>
                          <a:effectLst/>
                          <a:latin typeface="+mn-lt"/>
                          <a:ea typeface="+mn-ea"/>
                          <a:cs typeface="+mn-cs"/>
                        </a:rPr>
                        <a:t> </a:t>
                      </a:r>
                    </a:p>
                    <a:p>
                      <a:endParaRPr lang="en-GB" sz="900" b="0" i="0" u="none" strike="noStrike" kern="1200" baseline="0" dirty="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r>
                        <a:rPr lang="en-GB" sz="1000" kern="1200" dirty="0">
                          <a:solidFill>
                            <a:schemeClr val="dk1"/>
                          </a:solidFill>
                          <a:effectLst/>
                          <a:latin typeface="+mn-lt"/>
                          <a:ea typeface="+mn-ea"/>
                          <a:cs typeface="+mn-cs"/>
                        </a:rPr>
                        <a:t>Count objects, actions and sounds.</a:t>
                      </a:r>
                    </a:p>
                    <a:p>
                      <a:r>
                        <a:rPr lang="en-GB" sz="1000" kern="1200" dirty="0">
                          <a:solidFill>
                            <a:schemeClr val="dk1"/>
                          </a:solidFill>
                          <a:effectLst/>
                          <a:latin typeface="+mn-lt"/>
                          <a:ea typeface="+mn-ea"/>
                          <a:cs typeface="+mn-cs"/>
                        </a:rPr>
                        <a:t> </a:t>
                      </a:r>
                    </a:p>
                    <a:p>
                      <a:r>
                        <a:rPr lang="en-GB" sz="1000" kern="1200" dirty="0">
                          <a:solidFill>
                            <a:schemeClr val="dk1"/>
                          </a:solidFill>
                          <a:effectLst/>
                          <a:latin typeface="+mn-lt"/>
                          <a:ea typeface="+mn-ea"/>
                          <a:cs typeface="+mn-cs"/>
                        </a:rPr>
                        <a:t>Subitise </a:t>
                      </a:r>
                    </a:p>
                    <a:p>
                      <a:r>
                        <a:rPr lang="en-GB" sz="1000" kern="1200" dirty="0">
                          <a:solidFill>
                            <a:schemeClr val="dk1"/>
                          </a:solidFill>
                          <a:effectLst/>
                          <a:latin typeface="+mn-lt"/>
                          <a:ea typeface="+mn-ea"/>
                          <a:cs typeface="+mn-cs"/>
                        </a:rPr>
                        <a:t> </a:t>
                      </a:r>
                    </a:p>
                    <a:p>
                      <a:r>
                        <a:rPr lang="en-GB" sz="1000" kern="1200" dirty="0">
                          <a:solidFill>
                            <a:schemeClr val="dk1"/>
                          </a:solidFill>
                          <a:effectLst/>
                          <a:latin typeface="+mn-lt"/>
                          <a:ea typeface="+mn-ea"/>
                          <a:cs typeface="+mn-cs"/>
                        </a:rPr>
                        <a:t>Link the number symbol (numeral) with its cardinal number value.</a:t>
                      </a:r>
                    </a:p>
                    <a:p>
                      <a:r>
                        <a:rPr lang="en-GB" sz="1000" kern="1200" dirty="0">
                          <a:solidFill>
                            <a:schemeClr val="dk1"/>
                          </a:solidFill>
                          <a:effectLst/>
                          <a:latin typeface="+mn-lt"/>
                          <a:ea typeface="+mn-ea"/>
                          <a:cs typeface="+mn-cs"/>
                        </a:rPr>
                        <a:t> </a:t>
                      </a:r>
                    </a:p>
                    <a:p>
                      <a:r>
                        <a:rPr lang="en-GB" sz="1000" kern="1200" dirty="0">
                          <a:solidFill>
                            <a:schemeClr val="dk1"/>
                          </a:solidFill>
                          <a:effectLst/>
                          <a:latin typeface="+mn-lt"/>
                          <a:ea typeface="+mn-ea"/>
                          <a:cs typeface="+mn-cs"/>
                        </a:rPr>
                        <a:t>Compare numbers </a:t>
                      </a:r>
                    </a:p>
                    <a:p>
                      <a:r>
                        <a:rPr lang="en-GB" sz="1000" kern="1200" dirty="0">
                          <a:solidFill>
                            <a:schemeClr val="dk1"/>
                          </a:solidFill>
                          <a:effectLst/>
                          <a:latin typeface="+mn-lt"/>
                          <a:ea typeface="+mn-ea"/>
                          <a:cs typeface="+mn-cs"/>
                        </a:rPr>
                        <a:t> </a:t>
                      </a:r>
                    </a:p>
                    <a:p>
                      <a:r>
                        <a:rPr lang="en-GB" sz="1000" kern="1200" dirty="0">
                          <a:solidFill>
                            <a:schemeClr val="dk1"/>
                          </a:solidFill>
                          <a:effectLst/>
                          <a:latin typeface="+mn-lt"/>
                          <a:ea typeface="+mn-ea"/>
                          <a:cs typeface="+mn-cs"/>
                        </a:rPr>
                        <a:t>Understand the ‘one more than/one less than’ relationship between consecutive numbers.</a:t>
                      </a:r>
                    </a:p>
                    <a:p>
                      <a:r>
                        <a:rPr lang="en-GB" sz="1000" kern="1200" dirty="0">
                          <a:solidFill>
                            <a:schemeClr val="dk1"/>
                          </a:solidFill>
                          <a:effectLst/>
                          <a:latin typeface="+mn-lt"/>
                          <a:ea typeface="+mn-ea"/>
                          <a:cs typeface="+mn-cs"/>
                        </a:rPr>
                        <a:t> </a:t>
                      </a:r>
                    </a:p>
                    <a:p>
                      <a:r>
                        <a:rPr lang="en-GB" sz="1000" kern="1200" dirty="0">
                          <a:solidFill>
                            <a:schemeClr val="dk1"/>
                          </a:solidFill>
                          <a:effectLst/>
                          <a:latin typeface="+mn-lt"/>
                          <a:ea typeface="+mn-ea"/>
                          <a:cs typeface="+mn-cs"/>
                        </a:rPr>
                        <a:t>Explore the composition of numbers to 10.</a:t>
                      </a:r>
                    </a:p>
                    <a:p>
                      <a:endParaRPr lang="en-GB" sz="300" b="0" i="0" u="none" strike="noStrike" kern="1200" baseline="0" dirty="0">
                        <a:solidFill>
                          <a:schemeClr val="dk1"/>
                        </a:solidFill>
                        <a:latin typeface="+mn-lt"/>
                        <a:ea typeface="+mn-ea"/>
                        <a:cs typeface="+mn-cs"/>
                      </a:endParaRPr>
                    </a:p>
                    <a:p>
                      <a:endParaRPr lang="en-GB" sz="300" b="0" i="0" u="none" strike="noStrike" kern="1200" baseline="0" dirty="0">
                        <a:solidFill>
                          <a:schemeClr val="dk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800" kern="1200">
                          <a:solidFill>
                            <a:schemeClr val="dk1"/>
                          </a:solidFill>
                          <a:effectLst/>
                          <a:latin typeface="+mn-lt"/>
                          <a:ea typeface="+mn-ea"/>
                          <a:cs typeface="+mn-cs"/>
                        </a:rPr>
                        <a:t>Compare length, weight and capacity.</a:t>
                      </a:r>
                    </a:p>
                    <a:p>
                      <a:endParaRPr lang="en-GB" sz="300" b="0" i="0" u="none" strike="noStrike" kern="1200" baseline="0" dirty="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r>
                        <a:rPr lang="en-GB" sz="1000" kern="1200" dirty="0">
                          <a:solidFill>
                            <a:schemeClr val="dk1"/>
                          </a:solidFill>
                          <a:effectLst/>
                          <a:latin typeface="+mn-lt"/>
                          <a:ea typeface="+mn-ea"/>
                          <a:cs typeface="+mn-cs"/>
                        </a:rPr>
                        <a:t>Count objects, actions and sounds.</a:t>
                      </a:r>
                    </a:p>
                    <a:p>
                      <a:r>
                        <a:rPr lang="en-GB" sz="1000" kern="1200" dirty="0">
                          <a:solidFill>
                            <a:schemeClr val="dk1"/>
                          </a:solidFill>
                          <a:effectLst/>
                          <a:latin typeface="+mn-lt"/>
                          <a:ea typeface="+mn-ea"/>
                          <a:cs typeface="+mn-cs"/>
                        </a:rPr>
                        <a:t> </a:t>
                      </a:r>
                    </a:p>
                    <a:p>
                      <a:r>
                        <a:rPr lang="en-GB" sz="1000" kern="1200" dirty="0">
                          <a:solidFill>
                            <a:schemeClr val="dk1"/>
                          </a:solidFill>
                          <a:effectLst/>
                          <a:latin typeface="+mn-lt"/>
                          <a:ea typeface="+mn-ea"/>
                          <a:cs typeface="+mn-cs"/>
                        </a:rPr>
                        <a:t>Subitise </a:t>
                      </a:r>
                    </a:p>
                    <a:p>
                      <a:r>
                        <a:rPr lang="en-GB" sz="1000" kern="1200" dirty="0">
                          <a:solidFill>
                            <a:schemeClr val="dk1"/>
                          </a:solidFill>
                          <a:effectLst/>
                          <a:latin typeface="+mn-lt"/>
                          <a:ea typeface="+mn-ea"/>
                          <a:cs typeface="+mn-cs"/>
                        </a:rPr>
                        <a:t> </a:t>
                      </a:r>
                    </a:p>
                    <a:p>
                      <a:r>
                        <a:rPr lang="en-GB" sz="1000" kern="1200" dirty="0">
                          <a:solidFill>
                            <a:schemeClr val="dk1"/>
                          </a:solidFill>
                          <a:effectLst/>
                          <a:latin typeface="+mn-lt"/>
                          <a:ea typeface="+mn-ea"/>
                          <a:cs typeface="+mn-cs"/>
                        </a:rPr>
                        <a:t>Link the number symbol (numeral) with its cardinal number value.</a:t>
                      </a:r>
                    </a:p>
                    <a:p>
                      <a:r>
                        <a:rPr lang="en-GB" sz="1000" kern="1200" dirty="0">
                          <a:solidFill>
                            <a:schemeClr val="dk1"/>
                          </a:solidFill>
                          <a:effectLst/>
                          <a:latin typeface="+mn-lt"/>
                          <a:ea typeface="+mn-ea"/>
                          <a:cs typeface="+mn-cs"/>
                        </a:rPr>
                        <a:t> </a:t>
                      </a:r>
                    </a:p>
                    <a:p>
                      <a:r>
                        <a:rPr lang="en-GB" sz="1000" kern="1200" dirty="0">
                          <a:solidFill>
                            <a:schemeClr val="dk1"/>
                          </a:solidFill>
                          <a:effectLst/>
                          <a:latin typeface="+mn-lt"/>
                          <a:ea typeface="+mn-ea"/>
                          <a:cs typeface="+mn-cs"/>
                        </a:rPr>
                        <a:t>Compare numbers </a:t>
                      </a:r>
                    </a:p>
                    <a:p>
                      <a:r>
                        <a:rPr lang="en-GB" sz="1000" kern="1200" dirty="0">
                          <a:solidFill>
                            <a:schemeClr val="dk1"/>
                          </a:solidFill>
                          <a:effectLst/>
                          <a:latin typeface="+mn-lt"/>
                          <a:ea typeface="+mn-ea"/>
                          <a:cs typeface="+mn-cs"/>
                        </a:rPr>
                        <a:t> </a:t>
                      </a:r>
                    </a:p>
                    <a:p>
                      <a:r>
                        <a:rPr lang="en-GB" sz="1000" kern="1200" dirty="0">
                          <a:solidFill>
                            <a:schemeClr val="dk1"/>
                          </a:solidFill>
                          <a:effectLst/>
                          <a:latin typeface="+mn-lt"/>
                          <a:ea typeface="+mn-ea"/>
                          <a:cs typeface="+mn-cs"/>
                        </a:rPr>
                        <a:t>Understand the ‘one more than/one less than’ relationship between consecutive numbers.</a:t>
                      </a:r>
                    </a:p>
                    <a:p>
                      <a:r>
                        <a:rPr lang="en-GB" sz="1000" kern="1200" dirty="0">
                          <a:solidFill>
                            <a:schemeClr val="dk1"/>
                          </a:solidFill>
                          <a:effectLst/>
                          <a:latin typeface="+mn-lt"/>
                          <a:ea typeface="+mn-ea"/>
                          <a:cs typeface="+mn-cs"/>
                        </a:rPr>
                        <a:t> </a:t>
                      </a:r>
                    </a:p>
                    <a:p>
                      <a:r>
                        <a:rPr lang="en-GB" sz="1000" kern="1200" dirty="0">
                          <a:solidFill>
                            <a:schemeClr val="dk1"/>
                          </a:solidFill>
                          <a:effectLst/>
                          <a:latin typeface="+mn-lt"/>
                          <a:ea typeface="+mn-ea"/>
                          <a:cs typeface="+mn-cs"/>
                        </a:rPr>
                        <a:t>Explore the composition of numbers to 10.</a:t>
                      </a:r>
                    </a:p>
                    <a:p>
                      <a:r>
                        <a:rPr lang="en-GB" sz="1000" kern="1200" dirty="0">
                          <a:solidFill>
                            <a:schemeClr val="dk1"/>
                          </a:solidFill>
                          <a:effectLst/>
                          <a:latin typeface="+mn-lt"/>
                          <a:ea typeface="+mn-ea"/>
                          <a:cs typeface="+mn-cs"/>
                        </a:rPr>
                        <a:t> </a:t>
                      </a:r>
                    </a:p>
                    <a:p>
                      <a:r>
                        <a:rPr lang="en-GB" sz="1000" kern="1200" dirty="0">
                          <a:solidFill>
                            <a:schemeClr val="dk1"/>
                          </a:solidFill>
                          <a:effectLst/>
                          <a:latin typeface="+mn-lt"/>
                          <a:ea typeface="+mn-ea"/>
                          <a:cs typeface="+mn-cs"/>
                        </a:rPr>
                        <a:t>Select, rotate and manipulate shapes to develop spatial reasoning skills.</a:t>
                      </a:r>
                    </a:p>
                    <a:p>
                      <a:r>
                        <a:rPr lang="en-GB" sz="1000" kern="1200" dirty="0">
                          <a:solidFill>
                            <a:schemeClr val="dk1"/>
                          </a:solidFill>
                          <a:effectLst/>
                          <a:latin typeface="+mn-lt"/>
                          <a:ea typeface="+mn-ea"/>
                          <a:cs typeface="+mn-cs"/>
                        </a:rPr>
                        <a:t> </a:t>
                      </a:r>
                    </a:p>
                    <a:p>
                      <a:r>
                        <a:rPr lang="en-GB" sz="1000" kern="1200" dirty="0">
                          <a:solidFill>
                            <a:schemeClr val="dk1"/>
                          </a:solidFill>
                          <a:effectLst/>
                          <a:latin typeface="+mn-lt"/>
                          <a:ea typeface="+mn-ea"/>
                          <a:cs typeface="+mn-cs"/>
                        </a:rPr>
                        <a:t>Compose and decompose shapes so that children recognise a shape can have other shapes within it, just as numbers can.</a:t>
                      </a:r>
                    </a:p>
                    <a:p>
                      <a:endParaRPr lang="en-GB" sz="300" b="0" i="0" u="none" strike="noStrike" kern="1200" baseline="0" dirty="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r>
                        <a:rPr lang="en-GB" sz="1000" kern="1200" dirty="0">
                          <a:solidFill>
                            <a:schemeClr val="dk1"/>
                          </a:solidFill>
                          <a:effectLst/>
                          <a:latin typeface="+mn-lt"/>
                          <a:ea typeface="+mn-ea"/>
                          <a:cs typeface="+mn-cs"/>
                        </a:rPr>
                        <a:t>Count objects, actions and sounds.</a:t>
                      </a:r>
                    </a:p>
                    <a:p>
                      <a:r>
                        <a:rPr lang="en-GB" sz="1000" kern="1200" dirty="0">
                          <a:solidFill>
                            <a:schemeClr val="dk1"/>
                          </a:solidFill>
                          <a:effectLst/>
                          <a:latin typeface="+mn-lt"/>
                          <a:ea typeface="+mn-ea"/>
                          <a:cs typeface="+mn-cs"/>
                        </a:rPr>
                        <a:t> </a:t>
                      </a:r>
                    </a:p>
                    <a:p>
                      <a:r>
                        <a:rPr lang="en-GB" sz="1000" kern="1200" dirty="0">
                          <a:solidFill>
                            <a:schemeClr val="dk1"/>
                          </a:solidFill>
                          <a:effectLst/>
                          <a:latin typeface="+mn-lt"/>
                          <a:ea typeface="+mn-ea"/>
                          <a:cs typeface="+mn-cs"/>
                        </a:rPr>
                        <a:t>Subitise </a:t>
                      </a:r>
                    </a:p>
                    <a:p>
                      <a:r>
                        <a:rPr lang="en-GB" sz="1000" kern="1200" dirty="0">
                          <a:solidFill>
                            <a:schemeClr val="dk1"/>
                          </a:solidFill>
                          <a:effectLst/>
                          <a:latin typeface="+mn-lt"/>
                          <a:ea typeface="+mn-ea"/>
                          <a:cs typeface="+mn-cs"/>
                        </a:rPr>
                        <a:t> </a:t>
                      </a:r>
                    </a:p>
                    <a:p>
                      <a:r>
                        <a:rPr lang="en-GB" sz="1000" kern="1200" dirty="0">
                          <a:solidFill>
                            <a:schemeClr val="dk1"/>
                          </a:solidFill>
                          <a:effectLst/>
                          <a:latin typeface="+mn-lt"/>
                          <a:ea typeface="+mn-ea"/>
                          <a:cs typeface="+mn-cs"/>
                        </a:rPr>
                        <a:t>Link the number symbol (numeral) with its cardinal number value.</a:t>
                      </a:r>
                    </a:p>
                    <a:p>
                      <a:r>
                        <a:rPr lang="en-GB" sz="1000" kern="1200" dirty="0">
                          <a:solidFill>
                            <a:schemeClr val="dk1"/>
                          </a:solidFill>
                          <a:effectLst/>
                          <a:latin typeface="+mn-lt"/>
                          <a:ea typeface="+mn-ea"/>
                          <a:cs typeface="+mn-cs"/>
                        </a:rPr>
                        <a:t> </a:t>
                      </a:r>
                    </a:p>
                    <a:p>
                      <a:r>
                        <a:rPr lang="en-GB" sz="1000" kern="1200" dirty="0">
                          <a:solidFill>
                            <a:schemeClr val="dk1"/>
                          </a:solidFill>
                          <a:effectLst/>
                          <a:latin typeface="+mn-lt"/>
                          <a:ea typeface="+mn-ea"/>
                          <a:cs typeface="+mn-cs"/>
                        </a:rPr>
                        <a:t>Compare numbers </a:t>
                      </a:r>
                    </a:p>
                    <a:p>
                      <a:r>
                        <a:rPr lang="en-GB" sz="1000" kern="1200" dirty="0">
                          <a:solidFill>
                            <a:schemeClr val="dk1"/>
                          </a:solidFill>
                          <a:effectLst/>
                          <a:latin typeface="+mn-lt"/>
                          <a:ea typeface="+mn-ea"/>
                          <a:cs typeface="+mn-cs"/>
                        </a:rPr>
                        <a:t> </a:t>
                      </a:r>
                    </a:p>
                    <a:p>
                      <a:r>
                        <a:rPr lang="en-GB" sz="1000" kern="1200" dirty="0">
                          <a:solidFill>
                            <a:schemeClr val="dk1"/>
                          </a:solidFill>
                          <a:effectLst/>
                          <a:latin typeface="+mn-lt"/>
                          <a:ea typeface="+mn-ea"/>
                          <a:cs typeface="+mn-cs"/>
                        </a:rPr>
                        <a:t>Automatically recall number bonds for numbers 0–5 and some to 10.</a:t>
                      </a:r>
                    </a:p>
                    <a:p>
                      <a:endParaRPr lang="en-GB" sz="300" b="0" i="0" u="none" strike="noStrike" kern="1200" baseline="0" dirty="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r>
                        <a:rPr lang="en-GB" sz="1000" kern="1200" dirty="0">
                          <a:solidFill>
                            <a:schemeClr val="dk1"/>
                          </a:solidFill>
                          <a:effectLst/>
                          <a:latin typeface="+mn-lt"/>
                          <a:ea typeface="+mn-ea"/>
                          <a:cs typeface="+mn-cs"/>
                        </a:rPr>
                        <a:t>Count objects, actions and sounds.</a:t>
                      </a:r>
                    </a:p>
                    <a:p>
                      <a:r>
                        <a:rPr lang="en-GB" sz="1000" kern="1200" dirty="0">
                          <a:solidFill>
                            <a:schemeClr val="dk1"/>
                          </a:solidFill>
                          <a:effectLst/>
                          <a:latin typeface="+mn-lt"/>
                          <a:ea typeface="+mn-ea"/>
                          <a:cs typeface="+mn-cs"/>
                        </a:rPr>
                        <a:t>Subitise </a:t>
                      </a:r>
                    </a:p>
                    <a:p>
                      <a:r>
                        <a:rPr lang="en-GB" sz="1000" kern="1200" dirty="0">
                          <a:solidFill>
                            <a:schemeClr val="dk1"/>
                          </a:solidFill>
                          <a:effectLst/>
                          <a:latin typeface="+mn-lt"/>
                          <a:ea typeface="+mn-ea"/>
                          <a:cs typeface="+mn-cs"/>
                        </a:rPr>
                        <a:t>Link the number symbol (numeral) with its cardinal number value.</a:t>
                      </a:r>
                    </a:p>
                    <a:p>
                      <a:r>
                        <a:rPr lang="en-GB" sz="1000" kern="1200" dirty="0">
                          <a:solidFill>
                            <a:schemeClr val="dk1"/>
                          </a:solidFill>
                          <a:effectLst/>
                          <a:latin typeface="+mn-lt"/>
                          <a:ea typeface="+mn-ea"/>
                          <a:cs typeface="+mn-cs"/>
                        </a:rPr>
                        <a:t>Compare numbers </a:t>
                      </a:r>
                    </a:p>
                    <a:p>
                      <a:r>
                        <a:rPr lang="en-GB" sz="1000" kern="1200" dirty="0">
                          <a:solidFill>
                            <a:schemeClr val="dk1"/>
                          </a:solidFill>
                          <a:effectLst/>
                          <a:latin typeface="+mn-lt"/>
                          <a:ea typeface="+mn-ea"/>
                          <a:cs typeface="+mn-cs"/>
                        </a:rPr>
                        <a:t> </a:t>
                      </a:r>
                    </a:p>
                    <a:p>
                      <a:r>
                        <a:rPr lang="en-GB" sz="1000" kern="1200" dirty="0">
                          <a:solidFill>
                            <a:schemeClr val="dk1"/>
                          </a:solidFill>
                          <a:effectLst/>
                          <a:latin typeface="+mn-lt"/>
                          <a:ea typeface="+mn-ea"/>
                          <a:cs typeface="+mn-cs"/>
                        </a:rPr>
                        <a:t>Count beyond ten</a:t>
                      </a:r>
                    </a:p>
                    <a:p>
                      <a:r>
                        <a:rPr lang="en-GB" sz="1000" kern="1200" dirty="0">
                          <a:solidFill>
                            <a:schemeClr val="dk1"/>
                          </a:solidFill>
                          <a:effectLst/>
                          <a:latin typeface="+mn-lt"/>
                          <a:ea typeface="+mn-ea"/>
                          <a:cs typeface="+mn-cs"/>
                        </a:rPr>
                        <a:t> </a:t>
                      </a:r>
                    </a:p>
                    <a:p>
                      <a:r>
                        <a:rPr lang="en-GB" sz="1000" kern="1200" dirty="0">
                          <a:solidFill>
                            <a:schemeClr val="dk1"/>
                          </a:solidFill>
                          <a:effectLst/>
                          <a:latin typeface="+mn-lt"/>
                          <a:ea typeface="+mn-ea"/>
                          <a:cs typeface="+mn-cs"/>
                        </a:rPr>
                        <a:t>Continue, copy and create repeating patterns.</a:t>
                      </a:r>
                    </a:p>
                    <a:p>
                      <a:r>
                        <a:rPr lang="en-GB" sz="1000" kern="1200" dirty="0">
                          <a:solidFill>
                            <a:schemeClr val="dk1"/>
                          </a:solidFill>
                          <a:effectLst/>
                          <a:latin typeface="+mn-lt"/>
                          <a:ea typeface="+mn-ea"/>
                          <a:cs typeface="+mn-cs"/>
                        </a:rPr>
                        <a:t> </a:t>
                      </a:r>
                    </a:p>
                    <a:p>
                      <a:r>
                        <a:rPr lang="en-GB" sz="1000" kern="1200" dirty="0">
                          <a:solidFill>
                            <a:schemeClr val="dk1"/>
                          </a:solidFill>
                          <a:effectLst/>
                          <a:latin typeface="+mn-lt"/>
                          <a:ea typeface="+mn-ea"/>
                          <a:cs typeface="+mn-cs"/>
                        </a:rPr>
                        <a:t>Compare length, weight and capacity.</a:t>
                      </a:r>
                    </a:p>
                    <a:p>
                      <a:r>
                        <a:rPr lang="en-GB" sz="1000" kern="1200" dirty="0">
                          <a:solidFill>
                            <a:schemeClr val="dk1"/>
                          </a:solidFill>
                          <a:effectLst/>
                          <a:latin typeface="+mn-lt"/>
                          <a:ea typeface="+mn-ea"/>
                          <a:cs typeface="+mn-cs"/>
                        </a:rPr>
                        <a:t> </a:t>
                      </a:r>
                    </a:p>
                    <a:p>
                      <a:r>
                        <a:rPr lang="en-GB" sz="1000" kern="1200" dirty="0">
                          <a:solidFill>
                            <a:schemeClr val="dk1"/>
                          </a:solidFill>
                          <a:effectLst/>
                          <a:latin typeface="+mn-lt"/>
                          <a:ea typeface="+mn-ea"/>
                          <a:cs typeface="+mn-cs"/>
                        </a:rPr>
                        <a:t>Automatically recall number bonds for numbers 0–5 and some to 10.</a:t>
                      </a:r>
                    </a:p>
                    <a:p>
                      <a:endParaRPr lang="en-GB" sz="300" b="0" i="0" u="none" strike="noStrike" kern="1200" baseline="0" dirty="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r>
                        <a:rPr lang="en-GB" sz="1000" kern="1200" dirty="0">
                          <a:solidFill>
                            <a:schemeClr val="dk1"/>
                          </a:solidFill>
                          <a:effectLst/>
                          <a:latin typeface="+mn-lt"/>
                          <a:ea typeface="+mn-ea"/>
                          <a:cs typeface="+mn-cs"/>
                        </a:rPr>
                        <a:t>Count objects, actions and sounds.</a:t>
                      </a:r>
                    </a:p>
                    <a:p>
                      <a:r>
                        <a:rPr lang="en-GB" sz="1000" kern="1200" dirty="0">
                          <a:solidFill>
                            <a:schemeClr val="dk1"/>
                          </a:solidFill>
                          <a:effectLst/>
                          <a:latin typeface="+mn-lt"/>
                          <a:ea typeface="+mn-ea"/>
                          <a:cs typeface="+mn-cs"/>
                        </a:rPr>
                        <a:t>Subitise </a:t>
                      </a:r>
                    </a:p>
                    <a:p>
                      <a:r>
                        <a:rPr lang="en-GB" sz="1000" kern="1200" dirty="0">
                          <a:solidFill>
                            <a:schemeClr val="dk1"/>
                          </a:solidFill>
                          <a:effectLst/>
                          <a:latin typeface="+mn-lt"/>
                          <a:ea typeface="+mn-ea"/>
                          <a:cs typeface="+mn-cs"/>
                        </a:rPr>
                        <a:t>Link the number symbol (numeral) with its cardinal number value.</a:t>
                      </a:r>
                    </a:p>
                    <a:p>
                      <a:r>
                        <a:rPr lang="en-GB" sz="1000" kern="1200" dirty="0">
                          <a:solidFill>
                            <a:schemeClr val="dk1"/>
                          </a:solidFill>
                          <a:effectLst/>
                          <a:latin typeface="+mn-lt"/>
                          <a:ea typeface="+mn-ea"/>
                          <a:cs typeface="+mn-cs"/>
                        </a:rPr>
                        <a:t>Compare numbers </a:t>
                      </a:r>
                    </a:p>
                    <a:p>
                      <a:r>
                        <a:rPr lang="en-GB" sz="1000" kern="1200" dirty="0">
                          <a:solidFill>
                            <a:schemeClr val="dk1"/>
                          </a:solidFill>
                          <a:effectLst/>
                          <a:latin typeface="+mn-lt"/>
                          <a:ea typeface="+mn-ea"/>
                          <a:cs typeface="+mn-cs"/>
                        </a:rPr>
                        <a:t> </a:t>
                      </a:r>
                    </a:p>
                    <a:p>
                      <a:r>
                        <a:rPr lang="en-GB" sz="1000" kern="1200" dirty="0">
                          <a:solidFill>
                            <a:schemeClr val="dk1"/>
                          </a:solidFill>
                          <a:effectLst/>
                          <a:latin typeface="+mn-lt"/>
                          <a:ea typeface="+mn-ea"/>
                          <a:cs typeface="+mn-cs"/>
                        </a:rPr>
                        <a:t>Count beyond ten</a:t>
                      </a:r>
                    </a:p>
                    <a:p>
                      <a:r>
                        <a:rPr lang="en-GB" sz="1000" kern="1200" dirty="0">
                          <a:solidFill>
                            <a:schemeClr val="dk1"/>
                          </a:solidFill>
                          <a:effectLst/>
                          <a:latin typeface="+mn-lt"/>
                          <a:ea typeface="+mn-ea"/>
                          <a:cs typeface="+mn-cs"/>
                        </a:rPr>
                        <a:t> </a:t>
                      </a:r>
                    </a:p>
                    <a:p>
                      <a:r>
                        <a:rPr lang="en-GB" sz="1000" kern="1200" dirty="0">
                          <a:solidFill>
                            <a:schemeClr val="dk1"/>
                          </a:solidFill>
                          <a:effectLst/>
                          <a:latin typeface="+mn-lt"/>
                          <a:ea typeface="+mn-ea"/>
                          <a:cs typeface="+mn-cs"/>
                        </a:rPr>
                        <a:t>Continue, copy and create repeating patterns.</a:t>
                      </a:r>
                    </a:p>
                    <a:p>
                      <a:r>
                        <a:rPr lang="en-GB" sz="1000" kern="1200" dirty="0">
                          <a:solidFill>
                            <a:schemeClr val="dk1"/>
                          </a:solidFill>
                          <a:effectLst/>
                          <a:latin typeface="+mn-lt"/>
                          <a:ea typeface="+mn-ea"/>
                          <a:cs typeface="+mn-cs"/>
                        </a:rPr>
                        <a:t> </a:t>
                      </a:r>
                    </a:p>
                    <a:p>
                      <a:r>
                        <a:rPr lang="en-GB" sz="1000" kern="1200" dirty="0">
                          <a:solidFill>
                            <a:schemeClr val="dk1"/>
                          </a:solidFill>
                          <a:effectLst/>
                          <a:latin typeface="+mn-lt"/>
                          <a:ea typeface="+mn-ea"/>
                          <a:cs typeface="+mn-cs"/>
                        </a:rPr>
                        <a:t>Select, rotate and manipulate shapes to develop spatial reasoning skills.</a:t>
                      </a:r>
                    </a:p>
                    <a:p>
                      <a:r>
                        <a:rPr lang="en-GB" sz="1000" kern="1200" dirty="0">
                          <a:solidFill>
                            <a:schemeClr val="dk1"/>
                          </a:solidFill>
                          <a:effectLst/>
                          <a:latin typeface="+mn-lt"/>
                          <a:ea typeface="+mn-ea"/>
                          <a:cs typeface="+mn-cs"/>
                        </a:rPr>
                        <a:t> </a:t>
                      </a:r>
                    </a:p>
                    <a:p>
                      <a:r>
                        <a:rPr lang="en-GB" sz="1000" kern="1200" dirty="0">
                          <a:solidFill>
                            <a:schemeClr val="dk1"/>
                          </a:solidFill>
                          <a:effectLst/>
                          <a:latin typeface="+mn-lt"/>
                          <a:ea typeface="+mn-ea"/>
                          <a:cs typeface="+mn-cs"/>
                        </a:rPr>
                        <a:t>Compose and decompose shapes so that children recognise a shape can have other shapes within it, just as numbers can.</a:t>
                      </a:r>
                    </a:p>
                    <a:p>
                      <a:endParaRPr lang="en-GB" sz="300" b="0" i="0" u="none" strike="noStrike" kern="1200" baseline="0" dirty="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extLst>
                  <a:ext uri="{0D108BD9-81ED-4DB2-BD59-A6C34878D82A}">
                    <a16:rowId xmlns:a16="http://schemas.microsoft.com/office/drawing/2014/main" val="1850951761"/>
                  </a:ext>
                </a:extLst>
              </a:tr>
            </a:tbl>
          </a:graphicData>
        </a:graphic>
      </p:graphicFrame>
      <p:pic>
        <p:nvPicPr>
          <p:cNvPr id="8" name="Picture 7">
            <a:extLst>
              <a:ext uri="{FF2B5EF4-FFF2-40B4-BE49-F238E27FC236}">
                <a16:creationId xmlns:a16="http://schemas.microsoft.com/office/drawing/2014/main" id="{F3D10AAF-7670-454E-AC8A-F0EB9E766102}"/>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655324" y="165427"/>
            <a:ext cx="618138" cy="618138"/>
          </a:xfrm>
          <a:prstGeom prst="rect">
            <a:avLst/>
          </a:prstGeom>
        </p:spPr>
      </p:pic>
      <p:pic>
        <p:nvPicPr>
          <p:cNvPr id="9" name="Picture 8"/>
          <p:cNvPicPr/>
          <p:nvPr/>
        </p:nvPicPr>
        <p:blipFill>
          <a:blip r:embed="rId3">
            <a:extLst>
              <a:ext uri="{28A0092B-C50C-407E-A947-70E740481C1C}">
                <a14:useLocalDpi xmlns:a14="http://schemas.microsoft.com/office/drawing/2010/main" val="0"/>
              </a:ext>
            </a:extLst>
          </a:blip>
          <a:stretch>
            <a:fillRect/>
          </a:stretch>
        </p:blipFill>
        <p:spPr>
          <a:xfrm>
            <a:off x="11066419" y="103455"/>
            <a:ext cx="574762" cy="554237"/>
          </a:xfrm>
          <a:prstGeom prst="rect">
            <a:avLst/>
          </a:prstGeom>
        </p:spPr>
      </p:pic>
    </p:spTree>
    <p:extLst>
      <p:ext uri="{BB962C8B-B14F-4D97-AF65-F5344CB8AC3E}">
        <p14:creationId xmlns:p14="http://schemas.microsoft.com/office/powerpoint/2010/main" val="35002150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3FE212D-BFC9-4D6B-BB25-2170A4F1783E}"/>
              </a:ext>
            </a:extLst>
          </p:cNvPr>
          <p:cNvSpPr txBox="1">
            <a:spLocks/>
          </p:cNvSpPr>
          <p:nvPr/>
        </p:nvSpPr>
        <p:spPr>
          <a:xfrm>
            <a:off x="838200" y="-729843"/>
            <a:ext cx="10515600"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n-GB" sz="3600" dirty="0">
              <a:latin typeface="Amatic SC" panose="00000500000000000000" pitchFamily="2" charset="-79"/>
              <a:cs typeface="Amatic SC" panose="00000500000000000000" pitchFamily="2" charset="-79"/>
            </a:endParaRPr>
          </a:p>
        </p:txBody>
      </p:sp>
      <p:graphicFrame>
        <p:nvGraphicFramePr>
          <p:cNvPr id="3" name="Table 4">
            <a:extLst>
              <a:ext uri="{FF2B5EF4-FFF2-40B4-BE49-F238E27FC236}">
                <a16:creationId xmlns:a16="http://schemas.microsoft.com/office/drawing/2014/main" id="{C309D6EC-D8CA-42E0-9877-E82797564D7C}"/>
              </a:ext>
            </a:extLst>
          </p:cNvPr>
          <p:cNvGraphicFramePr>
            <a:graphicFrameLocks noGrp="1"/>
          </p:cNvGraphicFramePr>
          <p:nvPr>
            <p:extLst>
              <p:ext uri="{D42A27DB-BD31-4B8C-83A1-F6EECF244321}">
                <p14:modId xmlns:p14="http://schemas.microsoft.com/office/powerpoint/2010/main" val="3991251418"/>
              </p:ext>
            </p:extLst>
          </p:nvPr>
        </p:nvGraphicFramePr>
        <p:xfrm>
          <a:off x="215834" y="417591"/>
          <a:ext cx="11615380" cy="4966903"/>
        </p:xfrm>
        <a:graphic>
          <a:graphicData uri="http://schemas.openxmlformats.org/drawingml/2006/table">
            <a:tbl>
              <a:tblPr firstRow="1" bandRow="1">
                <a:tableStyleId>{5C22544A-7EE6-4342-B048-85BDC9FD1C3A}</a:tableStyleId>
              </a:tblPr>
              <a:tblGrid>
                <a:gridCol w="1659340">
                  <a:extLst>
                    <a:ext uri="{9D8B030D-6E8A-4147-A177-3AD203B41FA5}">
                      <a16:colId xmlns:a16="http://schemas.microsoft.com/office/drawing/2014/main" val="385991600"/>
                    </a:ext>
                  </a:extLst>
                </a:gridCol>
                <a:gridCol w="1659340">
                  <a:extLst>
                    <a:ext uri="{9D8B030D-6E8A-4147-A177-3AD203B41FA5}">
                      <a16:colId xmlns:a16="http://schemas.microsoft.com/office/drawing/2014/main" val="2865123548"/>
                    </a:ext>
                  </a:extLst>
                </a:gridCol>
                <a:gridCol w="1659340">
                  <a:extLst>
                    <a:ext uri="{9D8B030D-6E8A-4147-A177-3AD203B41FA5}">
                      <a16:colId xmlns:a16="http://schemas.microsoft.com/office/drawing/2014/main" val="872926247"/>
                    </a:ext>
                  </a:extLst>
                </a:gridCol>
                <a:gridCol w="1470188">
                  <a:extLst>
                    <a:ext uri="{9D8B030D-6E8A-4147-A177-3AD203B41FA5}">
                      <a16:colId xmlns:a16="http://schemas.microsoft.com/office/drawing/2014/main" val="1315738151"/>
                    </a:ext>
                  </a:extLst>
                </a:gridCol>
                <a:gridCol w="1848492">
                  <a:extLst>
                    <a:ext uri="{9D8B030D-6E8A-4147-A177-3AD203B41FA5}">
                      <a16:colId xmlns:a16="http://schemas.microsoft.com/office/drawing/2014/main" val="2573491699"/>
                    </a:ext>
                  </a:extLst>
                </a:gridCol>
                <a:gridCol w="1659340">
                  <a:extLst>
                    <a:ext uri="{9D8B030D-6E8A-4147-A177-3AD203B41FA5}">
                      <a16:colId xmlns:a16="http://schemas.microsoft.com/office/drawing/2014/main" val="2335150482"/>
                    </a:ext>
                  </a:extLst>
                </a:gridCol>
                <a:gridCol w="1659340">
                  <a:extLst>
                    <a:ext uri="{9D8B030D-6E8A-4147-A177-3AD203B41FA5}">
                      <a16:colId xmlns:a16="http://schemas.microsoft.com/office/drawing/2014/main" val="4046203905"/>
                    </a:ext>
                  </a:extLst>
                </a:gridCol>
              </a:tblGrid>
              <a:tr h="196466">
                <a:tc>
                  <a:txBody>
                    <a:bodyPr/>
                    <a:lstStyle/>
                    <a:p>
                      <a:pPr algn="ctr"/>
                      <a:endParaRPr lang="en-GB" sz="800" dirty="0">
                        <a:latin typeface="Comic Sans MS" panose="030F0702030302020204" pitchFamily="66"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800" dirty="0">
                          <a:solidFill>
                            <a:schemeClr val="bg1">
                              <a:lumMod val="50000"/>
                            </a:schemeClr>
                          </a:solidFill>
                          <a:latin typeface="Comic Sans MS" panose="030F0702030302020204" pitchFamily="66" charset="0"/>
                          <a:cs typeface="Amatic SC" panose="00000500000000000000" pitchFamily="2" charset="-79"/>
                        </a:rPr>
                        <a:t>Autumn 1</a:t>
                      </a:r>
                      <a:endParaRPr lang="en-GB" sz="800" dirty="0">
                        <a:solidFill>
                          <a:schemeClr val="bg1">
                            <a:lumMod val="50000"/>
                          </a:schemeClr>
                        </a:solidFill>
                        <a:latin typeface="Comic Sans MS" panose="030F0702030302020204" pitchFamily="66" charset="0"/>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dirty="0">
                          <a:solidFill>
                            <a:schemeClr val="bg1">
                              <a:lumMod val="50000"/>
                            </a:schemeClr>
                          </a:solidFill>
                          <a:latin typeface="Comic Sans MS" panose="030F0702030302020204" pitchFamily="66" charset="0"/>
                          <a:cs typeface="Amatic SC" panose="00000500000000000000" pitchFamily="2" charset="-79"/>
                        </a:rPr>
                        <a:t>Autumn 2</a:t>
                      </a:r>
                      <a:endParaRPr lang="en-GB" sz="800" dirty="0">
                        <a:solidFill>
                          <a:schemeClr val="bg1">
                            <a:lumMod val="50000"/>
                          </a:schemeClr>
                        </a:solidFill>
                        <a:latin typeface="Comic Sans MS" panose="030F0702030302020204" pitchFamily="66" charset="0"/>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algn="ctr"/>
                      <a:r>
                        <a:rPr lang="en-US" sz="800" dirty="0">
                          <a:solidFill>
                            <a:schemeClr val="bg1">
                              <a:lumMod val="50000"/>
                            </a:schemeClr>
                          </a:solidFill>
                          <a:latin typeface="Comic Sans MS" panose="030F0702030302020204" pitchFamily="66" charset="0"/>
                          <a:cs typeface="Amatic SC" panose="00000500000000000000" pitchFamily="2" charset="-79"/>
                        </a:rPr>
                        <a:t>Spring 1</a:t>
                      </a:r>
                      <a:endParaRPr lang="en-GB" sz="800" dirty="0">
                        <a:solidFill>
                          <a:schemeClr val="bg1">
                            <a:lumMod val="50000"/>
                          </a:schemeClr>
                        </a:solidFill>
                        <a:latin typeface="Comic Sans MS" panose="030F0702030302020204" pitchFamily="66" charset="0"/>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algn="ctr"/>
                      <a:r>
                        <a:rPr lang="en-US" sz="800">
                          <a:solidFill>
                            <a:schemeClr val="bg1">
                              <a:lumMod val="50000"/>
                            </a:schemeClr>
                          </a:solidFill>
                          <a:latin typeface="Comic Sans MS" panose="030F0702030302020204" pitchFamily="66" charset="0"/>
                          <a:cs typeface="Amatic SC" panose="00000500000000000000" pitchFamily="2" charset="-79"/>
                        </a:rPr>
                        <a:t>Spring 2</a:t>
                      </a:r>
                      <a:endParaRPr lang="en-GB" sz="800" dirty="0">
                        <a:solidFill>
                          <a:schemeClr val="bg1">
                            <a:lumMod val="50000"/>
                          </a:schemeClr>
                        </a:solidFill>
                        <a:latin typeface="Comic Sans MS" panose="030F0702030302020204" pitchFamily="66" charset="0"/>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algn="ctr"/>
                      <a:r>
                        <a:rPr lang="en-US" sz="800" dirty="0">
                          <a:solidFill>
                            <a:schemeClr val="bg1">
                              <a:lumMod val="50000"/>
                            </a:schemeClr>
                          </a:solidFill>
                          <a:latin typeface="Comic Sans MS" panose="030F0702030302020204" pitchFamily="66" charset="0"/>
                          <a:cs typeface="Amatic SC" panose="00000500000000000000" pitchFamily="2" charset="-79"/>
                        </a:rPr>
                        <a:t>Summer 1</a:t>
                      </a:r>
                      <a:endParaRPr lang="en-GB" sz="800" dirty="0">
                        <a:solidFill>
                          <a:schemeClr val="bg1">
                            <a:lumMod val="50000"/>
                          </a:schemeClr>
                        </a:solidFill>
                        <a:latin typeface="Comic Sans MS" panose="030F0702030302020204" pitchFamily="66" charset="0"/>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a:txBody>
                    <a:bodyPr/>
                    <a:lstStyle/>
                    <a:p>
                      <a:pPr algn="ctr"/>
                      <a:r>
                        <a:rPr lang="en-US" sz="800" dirty="0">
                          <a:solidFill>
                            <a:schemeClr val="bg1">
                              <a:lumMod val="50000"/>
                            </a:schemeClr>
                          </a:solidFill>
                          <a:latin typeface="Comic Sans MS" panose="030F0702030302020204" pitchFamily="66" charset="0"/>
                          <a:cs typeface="Amatic SC" panose="00000500000000000000" pitchFamily="2" charset="-79"/>
                        </a:rPr>
                        <a:t>Summer 2</a:t>
                      </a:r>
                      <a:endParaRPr lang="en-GB" sz="800" dirty="0">
                        <a:solidFill>
                          <a:schemeClr val="bg1">
                            <a:lumMod val="50000"/>
                          </a:schemeClr>
                        </a:solidFill>
                        <a:latin typeface="Comic Sans MS" panose="030F0702030302020204" pitchFamily="66" charset="0"/>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extLst>
                  <a:ext uri="{0D108BD9-81ED-4DB2-BD59-A6C34878D82A}">
                    <a16:rowId xmlns:a16="http://schemas.microsoft.com/office/drawing/2014/main" val="1913285939"/>
                  </a:ext>
                </a:extLst>
              </a:tr>
              <a:tr h="196466">
                <a:tc>
                  <a:txBody>
                    <a:bodyPr/>
                    <a:lstStyle/>
                    <a:p>
                      <a:pPr algn="ctr"/>
                      <a:r>
                        <a:rPr lang="en-US" sz="800" b="0" dirty="0">
                          <a:latin typeface="Comic Sans MS" panose="030F0702030302020204" pitchFamily="66" charset="0"/>
                          <a:cs typeface="Amatic SC" panose="00000500000000000000" pitchFamily="2" charset="-79"/>
                        </a:rPr>
                        <a:t>General Themes </a:t>
                      </a:r>
                      <a:endParaRPr lang="en-GB" sz="800" b="0" dirty="0">
                        <a:latin typeface="Comic Sans MS" panose="030F0702030302020204" pitchFamily="66" charset="0"/>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800" dirty="0" err="1">
                          <a:latin typeface="Comic Sans MS" panose="030F0702030302020204" pitchFamily="66" charset="0"/>
                          <a:cs typeface="Amatic SC" panose="00000500000000000000" pitchFamily="2" charset="-79"/>
                        </a:rPr>
                        <a:t>Colour</a:t>
                      </a:r>
                      <a:r>
                        <a:rPr lang="en-US" sz="800" dirty="0">
                          <a:latin typeface="Comic Sans MS" panose="030F0702030302020204" pitchFamily="66" charset="0"/>
                          <a:cs typeface="Amatic SC" panose="00000500000000000000" pitchFamily="2" charset="-79"/>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dirty="0">
                          <a:latin typeface="Comic Sans MS" panose="030F0702030302020204" pitchFamily="66" charset="0"/>
                          <a:cs typeface="Amatic SC" panose="00000500000000000000" pitchFamily="2" charset="-79"/>
                        </a:rPr>
                        <a:t>Celebrations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algn="ctr"/>
                      <a:r>
                        <a:rPr lang="en-US" sz="800" dirty="0">
                          <a:solidFill>
                            <a:schemeClr val="tx1"/>
                          </a:solidFill>
                          <a:latin typeface="Comic Sans MS" panose="030F0702030302020204" pitchFamily="66" charset="0"/>
                          <a:cs typeface="Amatic SC" panose="00000500000000000000" pitchFamily="2" charset="-79"/>
                        </a:rPr>
                        <a:t>Amazing Animals around the world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algn="ctr"/>
                      <a:r>
                        <a:rPr lang="en-US" sz="800" dirty="0">
                          <a:latin typeface="Comic Sans MS" panose="030F0702030302020204" pitchFamily="66" charset="0"/>
                          <a:cs typeface="Amatic SC" panose="00000500000000000000" pitchFamily="2" charset="-79"/>
                        </a:rPr>
                        <a:t>Amazing animals &amp; Growing !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algn="ctr"/>
                      <a:r>
                        <a:rPr lang="en-US" sz="800" dirty="0">
                          <a:latin typeface="Comic Sans MS" panose="030F0702030302020204" pitchFamily="66" charset="0"/>
                          <a:cs typeface="Amatic SC" panose="00000500000000000000" pitchFamily="2" charset="-79"/>
                        </a:rPr>
                        <a:t>Water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dirty="0">
                          <a:latin typeface="Comic Sans MS" panose="030F0702030302020204" pitchFamily="66" charset="0"/>
                          <a:cs typeface="Amatic SC" panose="00000500000000000000" pitchFamily="2" charset="-79"/>
                        </a:rPr>
                        <a:t>Familiar Stories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extLst>
                  <a:ext uri="{0D108BD9-81ED-4DB2-BD59-A6C34878D82A}">
                    <a16:rowId xmlns:a16="http://schemas.microsoft.com/office/drawing/2014/main" val="2272033691"/>
                  </a:ext>
                </a:extLst>
              </a:tr>
              <a:tr h="2911914">
                <a:tc rowSpan="2">
                  <a:txBody>
                    <a:bodyPr/>
                    <a:lstStyle/>
                    <a:p>
                      <a:pPr algn="ctr"/>
                      <a:r>
                        <a:rPr lang="en-US" sz="800" b="1" dirty="0">
                          <a:latin typeface="Comic Sans MS" panose="030F0702030302020204" pitchFamily="66" charset="0"/>
                          <a:cs typeface="Amatic SC" panose="00000500000000000000" pitchFamily="2" charset="-79"/>
                        </a:rPr>
                        <a:t>Understanding the world</a:t>
                      </a:r>
                    </a:p>
                    <a:p>
                      <a:pPr algn="ctr"/>
                      <a:r>
                        <a:rPr lang="en-US" sz="800" b="1" dirty="0">
                          <a:latin typeface="Comic Sans MS" panose="030F0702030302020204" pitchFamily="66" charset="0"/>
                          <a:cs typeface="Amatic SC" panose="00000500000000000000" pitchFamily="2" charset="-79"/>
                        </a:rPr>
                        <a:t>RE / Festivals </a:t>
                      </a:r>
                    </a:p>
                    <a:p>
                      <a:pPr algn="ctr"/>
                      <a:endParaRPr lang="en-US" sz="800" b="1" dirty="0">
                        <a:latin typeface="Comic Sans MS" panose="030F0702030302020204" pitchFamily="66" charset="0"/>
                        <a:cs typeface="Amatic SC" panose="00000500000000000000" pitchFamily="2" charset="-79"/>
                      </a:endParaRPr>
                    </a:p>
                    <a:p>
                      <a:pPr algn="ctr"/>
                      <a:endParaRPr lang="en-US" sz="800" dirty="0">
                        <a:latin typeface="Comic Sans MS" panose="030F0702030302020204" pitchFamily="66" charset="0"/>
                      </a:endParaRPr>
                    </a:p>
                    <a:p>
                      <a:pPr algn="ctr"/>
                      <a:r>
                        <a:rPr lang="en-US" sz="800" dirty="0">
                          <a:latin typeface="Comic Sans MS" panose="030F0702030302020204" pitchFamily="66" charset="0"/>
                        </a:rPr>
                        <a:t> </a:t>
                      </a:r>
                    </a:p>
                    <a:p>
                      <a:pPr algn="ctr"/>
                      <a:endParaRPr lang="en-US" sz="800" dirty="0">
                        <a:latin typeface="Comic Sans MS" panose="030F0702030302020204" pitchFamily="66" charset="0"/>
                      </a:endParaRPr>
                    </a:p>
                    <a:p>
                      <a:pPr algn="ctr"/>
                      <a:r>
                        <a:rPr lang="en-US" sz="800" dirty="0">
                          <a:latin typeface="Comic Sans MS" panose="030F0702030302020204" pitchFamily="66" charset="0"/>
                        </a:rPr>
                        <a:t>Children will have opportunity to develop their emerging moral and cultural awareness.</a:t>
                      </a:r>
                      <a:endParaRPr lang="en-US" sz="800" b="1" dirty="0">
                        <a:latin typeface="Comic Sans MS" panose="030F0702030302020204" pitchFamily="66" charset="0"/>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r>
                        <a:rPr lang="en-GB" sz="1050" kern="1200" dirty="0">
                          <a:solidFill>
                            <a:schemeClr val="dk1"/>
                          </a:solidFill>
                          <a:effectLst/>
                          <a:latin typeface="+mn-lt"/>
                          <a:ea typeface="+mn-ea"/>
                          <a:cs typeface="+mn-cs"/>
                        </a:rPr>
                        <a:t>Talk about members of their immediate family and community</a:t>
                      </a:r>
                    </a:p>
                    <a:p>
                      <a:r>
                        <a:rPr lang="en-GB" sz="1050" kern="1200" dirty="0">
                          <a:solidFill>
                            <a:schemeClr val="dk1"/>
                          </a:solidFill>
                          <a:effectLst/>
                          <a:latin typeface="+mn-lt"/>
                          <a:ea typeface="+mn-ea"/>
                          <a:cs typeface="+mn-cs"/>
                        </a:rPr>
                        <a:t> </a:t>
                      </a:r>
                    </a:p>
                    <a:p>
                      <a:r>
                        <a:rPr lang="en-GB" sz="1050" kern="1200" dirty="0">
                          <a:solidFill>
                            <a:schemeClr val="dk1"/>
                          </a:solidFill>
                          <a:effectLst/>
                          <a:latin typeface="+mn-lt"/>
                          <a:ea typeface="+mn-ea"/>
                          <a:cs typeface="+mn-cs"/>
                        </a:rPr>
                        <a:t>Name and describe people who are familiar to them.</a:t>
                      </a:r>
                    </a:p>
                    <a:p>
                      <a:r>
                        <a:rPr lang="en-GB" sz="1050" kern="1200" dirty="0">
                          <a:solidFill>
                            <a:schemeClr val="dk1"/>
                          </a:solidFill>
                          <a:effectLst/>
                          <a:latin typeface="+mn-lt"/>
                          <a:ea typeface="+mn-ea"/>
                          <a:cs typeface="+mn-cs"/>
                        </a:rPr>
                        <a:t> </a:t>
                      </a:r>
                    </a:p>
                    <a:p>
                      <a:r>
                        <a:rPr lang="en-GB" sz="1050" kern="1200" dirty="0">
                          <a:solidFill>
                            <a:schemeClr val="dk1"/>
                          </a:solidFill>
                          <a:effectLst/>
                          <a:latin typeface="+mn-lt"/>
                          <a:ea typeface="+mn-ea"/>
                          <a:cs typeface="+mn-cs"/>
                        </a:rPr>
                        <a:t>Explore the natural world around them.</a:t>
                      </a:r>
                    </a:p>
                    <a:p>
                      <a:r>
                        <a:rPr lang="en-GB" sz="1050" kern="1200" dirty="0">
                          <a:solidFill>
                            <a:schemeClr val="dk1"/>
                          </a:solidFill>
                          <a:effectLst/>
                          <a:latin typeface="+mn-lt"/>
                          <a:ea typeface="+mn-ea"/>
                          <a:cs typeface="+mn-cs"/>
                        </a:rPr>
                        <a:t> </a:t>
                      </a:r>
                    </a:p>
                    <a:p>
                      <a:r>
                        <a:rPr lang="en-GB" sz="1050" kern="1200" dirty="0">
                          <a:solidFill>
                            <a:schemeClr val="dk1"/>
                          </a:solidFill>
                          <a:effectLst/>
                          <a:latin typeface="+mn-lt"/>
                          <a:ea typeface="+mn-ea"/>
                          <a:cs typeface="+mn-cs"/>
                        </a:rPr>
                        <a:t>Describe what they see, hear and feel whilst outside.</a:t>
                      </a:r>
                    </a:p>
                    <a:p>
                      <a:r>
                        <a:rPr lang="en-GB" sz="1050" kern="1200" dirty="0">
                          <a:solidFill>
                            <a:schemeClr val="dk1"/>
                          </a:solidFill>
                          <a:effectLst/>
                          <a:latin typeface="+mn-lt"/>
                          <a:ea typeface="+mn-ea"/>
                          <a:cs typeface="+mn-cs"/>
                        </a:rPr>
                        <a:t> </a:t>
                      </a:r>
                    </a:p>
                    <a:p>
                      <a:r>
                        <a:rPr lang="en-GB" sz="1050" kern="1200" dirty="0">
                          <a:solidFill>
                            <a:schemeClr val="dk1"/>
                          </a:solidFill>
                          <a:effectLst/>
                          <a:latin typeface="+mn-lt"/>
                          <a:ea typeface="+mn-ea"/>
                          <a:cs typeface="+mn-cs"/>
                        </a:rPr>
                        <a:t>Understand the effect of changing seasons on the natural world around them.</a:t>
                      </a:r>
                    </a:p>
                    <a:p>
                      <a:pPr algn="ctr"/>
                      <a:endParaRPr lang="en-US" sz="200" dirty="0">
                        <a:latin typeface="Comic Sans MS" panose="030F0702030302020204" pitchFamily="66" charset="0"/>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r>
                        <a:rPr lang="en-GB" sz="1050" kern="1200" dirty="0">
                          <a:solidFill>
                            <a:schemeClr val="dk1"/>
                          </a:solidFill>
                          <a:effectLst/>
                          <a:latin typeface="+mn-lt"/>
                          <a:ea typeface="+mn-ea"/>
                          <a:cs typeface="+mn-cs"/>
                        </a:rPr>
                        <a:t>Understand that some places are special to members of their community</a:t>
                      </a:r>
                    </a:p>
                    <a:p>
                      <a:r>
                        <a:rPr lang="en-GB" sz="1050" kern="1200" dirty="0">
                          <a:solidFill>
                            <a:schemeClr val="dk1"/>
                          </a:solidFill>
                          <a:effectLst/>
                          <a:latin typeface="+mn-lt"/>
                          <a:ea typeface="+mn-ea"/>
                          <a:cs typeface="+mn-cs"/>
                        </a:rPr>
                        <a:t> </a:t>
                      </a:r>
                    </a:p>
                    <a:p>
                      <a:r>
                        <a:rPr lang="en-GB" sz="1050" kern="1200" dirty="0">
                          <a:solidFill>
                            <a:schemeClr val="dk1"/>
                          </a:solidFill>
                          <a:effectLst/>
                          <a:latin typeface="+mn-lt"/>
                          <a:ea typeface="+mn-ea"/>
                          <a:cs typeface="+mn-cs"/>
                        </a:rPr>
                        <a:t>Recognise that people have different beliefs and celebrate special times in different ways</a:t>
                      </a:r>
                    </a:p>
                    <a:p>
                      <a:r>
                        <a:rPr lang="en-GB" sz="1050" kern="1200" dirty="0">
                          <a:solidFill>
                            <a:schemeClr val="dk1"/>
                          </a:solidFill>
                          <a:effectLst/>
                          <a:latin typeface="+mn-lt"/>
                          <a:ea typeface="+mn-ea"/>
                          <a:cs typeface="+mn-cs"/>
                        </a:rPr>
                        <a:t> </a:t>
                      </a:r>
                    </a:p>
                    <a:p>
                      <a:r>
                        <a:rPr lang="en-GB" sz="1050" kern="1200" dirty="0">
                          <a:solidFill>
                            <a:schemeClr val="dk1"/>
                          </a:solidFill>
                          <a:effectLst/>
                          <a:latin typeface="+mn-lt"/>
                          <a:ea typeface="+mn-ea"/>
                          <a:cs typeface="+mn-cs"/>
                        </a:rPr>
                        <a:t> </a:t>
                      </a:r>
                    </a:p>
                    <a:p>
                      <a:r>
                        <a:rPr lang="en-GB" sz="1050" kern="1200" dirty="0">
                          <a:solidFill>
                            <a:schemeClr val="dk1"/>
                          </a:solidFill>
                          <a:effectLst/>
                          <a:latin typeface="+mn-lt"/>
                          <a:ea typeface="+mn-ea"/>
                          <a:cs typeface="+mn-cs"/>
                        </a:rPr>
                        <a:t>Comment on images of familiar situations in the past</a:t>
                      </a:r>
                    </a:p>
                    <a:p>
                      <a:r>
                        <a:rPr lang="en-GB" sz="1050" kern="1200" dirty="0">
                          <a:solidFill>
                            <a:schemeClr val="dk1"/>
                          </a:solidFill>
                          <a:effectLst/>
                          <a:latin typeface="+mn-lt"/>
                          <a:ea typeface="+mn-ea"/>
                          <a:cs typeface="+mn-cs"/>
                        </a:rPr>
                        <a:t> </a:t>
                      </a:r>
                    </a:p>
                    <a:p>
                      <a:r>
                        <a:rPr lang="en-GB" sz="1050" kern="1200" dirty="0">
                          <a:solidFill>
                            <a:schemeClr val="dk1"/>
                          </a:solidFill>
                          <a:effectLst/>
                          <a:latin typeface="+mn-lt"/>
                          <a:ea typeface="+mn-ea"/>
                          <a:cs typeface="+mn-cs"/>
                        </a:rPr>
                        <a:t>Comment on images of familiar situations in the past</a:t>
                      </a:r>
                    </a:p>
                    <a:p>
                      <a:pPr algn="ctr"/>
                      <a:endParaRPr lang="en-US" sz="200" dirty="0">
                        <a:latin typeface="Comic Sans MS" panose="030F0702030302020204" pitchFamily="66" charset="0"/>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r>
                        <a:rPr lang="en-GB" sz="1050" kern="1200" dirty="0">
                          <a:solidFill>
                            <a:schemeClr val="dk1"/>
                          </a:solidFill>
                          <a:effectLst/>
                          <a:latin typeface="+mn-lt"/>
                          <a:ea typeface="+mn-ea"/>
                          <a:cs typeface="+mn-cs"/>
                        </a:rPr>
                        <a:t>Understand the effect of changing seasons on the natural world around them.</a:t>
                      </a:r>
                    </a:p>
                    <a:p>
                      <a:r>
                        <a:rPr lang="en-GB" sz="1050" kern="1200" dirty="0">
                          <a:solidFill>
                            <a:schemeClr val="dk1"/>
                          </a:solidFill>
                          <a:effectLst/>
                          <a:latin typeface="+mn-lt"/>
                          <a:ea typeface="+mn-ea"/>
                          <a:cs typeface="+mn-cs"/>
                        </a:rPr>
                        <a:t> </a:t>
                      </a:r>
                    </a:p>
                    <a:p>
                      <a:r>
                        <a:rPr lang="en-GB" sz="1050" kern="1200" dirty="0">
                          <a:solidFill>
                            <a:schemeClr val="dk1"/>
                          </a:solidFill>
                          <a:effectLst/>
                          <a:latin typeface="+mn-lt"/>
                          <a:ea typeface="+mn-ea"/>
                          <a:cs typeface="+mn-cs"/>
                        </a:rPr>
                        <a:t>Describe what they see, hear and feel whilst outside.</a:t>
                      </a:r>
                    </a:p>
                    <a:p>
                      <a:r>
                        <a:rPr lang="en-GB" sz="1050" kern="1200" dirty="0">
                          <a:solidFill>
                            <a:schemeClr val="dk1"/>
                          </a:solidFill>
                          <a:effectLst/>
                          <a:latin typeface="+mn-lt"/>
                          <a:ea typeface="+mn-ea"/>
                          <a:cs typeface="+mn-cs"/>
                        </a:rPr>
                        <a:t> </a:t>
                      </a:r>
                    </a:p>
                    <a:p>
                      <a:r>
                        <a:rPr lang="en-GB" sz="1050" kern="1200" dirty="0">
                          <a:solidFill>
                            <a:schemeClr val="dk1"/>
                          </a:solidFill>
                          <a:effectLst/>
                          <a:latin typeface="+mn-lt"/>
                          <a:ea typeface="+mn-ea"/>
                          <a:cs typeface="+mn-cs"/>
                        </a:rPr>
                        <a:t>Recognise some environments that are different from the one in which they live.</a:t>
                      </a:r>
                    </a:p>
                    <a:p>
                      <a:r>
                        <a:rPr lang="en-GB" sz="1050" kern="1200" dirty="0">
                          <a:solidFill>
                            <a:schemeClr val="dk1"/>
                          </a:solidFill>
                          <a:effectLst/>
                          <a:latin typeface="+mn-lt"/>
                          <a:ea typeface="+mn-ea"/>
                          <a:cs typeface="+mn-cs"/>
                        </a:rPr>
                        <a:t> </a:t>
                      </a:r>
                    </a:p>
                    <a:p>
                      <a:r>
                        <a:rPr lang="en-GB" sz="1050" kern="1200" dirty="0">
                          <a:solidFill>
                            <a:schemeClr val="dk1"/>
                          </a:solidFill>
                          <a:effectLst/>
                          <a:latin typeface="+mn-lt"/>
                          <a:ea typeface="+mn-ea"/>
                          <a:cs typeface="+mn-cs"/>
                        </a:rPr>
                        <a:t>Recognise some similarities and differences between life in this country and life in other countries.</a:t>
                      </a:r>
                    </a:p>
                    <a:p>
                      <a:pPr algn="ctr"/>
                      <a:endParaRPr lang="en-US" sz="200" dirty="0">
                        <a:latin typeface="Comic Sans MS" panose="030F0702030302020204" pitchFamily="66" charset="0"/>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r>
                        <a:rPr lang="en-GB" sz="1050" kern="1200" dirty="0">
                          <a:solidFill>
                            <a:schemeClr val="dk1"/>
                          </a:solidFill>
                          <a:effectLst/>
                          <a:latin typeface="+mn-lt"/>
                          <a:ea typeface="+mn-ea"/>
                          <a:cs typeface="+mn-cs"/>
                        </a:rPr>
                        <a:t>Understand the effect of changing seasons on the natural world around them.</a:t>
                      </a:r>
                    </a:p>
                    <a:p>
                      <a:r>
                        <a:rPr lang="en-GB" sz="1050" kern="1200" dirty="0">
                          <a:solidFill>
                            <a:schemeClr val="dk1"/>
                          </a:solidFill>
                          <a:effectLst/>
                          <a:latin typeface="+mn-lt"/>
                          <a:ea typeface="+mn-ea"/>
                          <a:cs typeface="+mn-cs"/>
                        </a:rPr>
                        <a:t> </a:t>
                      </a:r>
                    </a:p>
                    <a:p>
                      <a:r>
                        <a:rPr lang="en-GB" sz="1050" kern="1200" dirty="0">
                          <a:solidFill>
                            <a:schemeClr val="dk1"/>
                          </a:solidFill>
                          <a:effectLst/>
                          <a:latin typeface="+mn-lt"/>
                          <a:ea typeface="+mn-ea"/>
                          <a:cs typeface="+mn-cs"/>
                        </a:rPr>
                        <a:t>Describe what they see, hear and feel whilst outside.</a:t>
                      </a:r>
                    </a:p>
                    <a:p>
                      <a:r>
                        <a:rPr lang="en-GB" sz="1050" kern="1200" dirty="0">
                          <a:solidFill>
                            <a:schemeClr val="dk1"/>
                          </a:solidFill>
                          <a:effectLst/>
                          <a:latin typeface="+mn-lt"/>
                          <a:ea typeface="+mn-ea"/>
                          <a:cs typeface="+mn-cs"/>
                        </a:rPr>
                        <a:t> </a:t>
                      </a:r>
                    </a:p>
                    <a:p>
                      <a:r>
                        <a:rPr lang="en-GB" sz="1050" kern="1200" dirty="0">
                          <a:solidFill>
                            <a:schemeClr val="dk1"/>
                          </a:solidFill>
                          <a:effectLst/>
                          <a:latin typeface="+mn-lt"/>
                          <a:ea typeface="+mn-ea"/>
                          <a:cs typeface="+mn-cs"/>
                        </a:rPr>
                        <a:t>Recognise some environments that are different from the one in which they live.</a:t>
                      </a:r>
                    </a:p>
                    <a:p>
                      <a:r>
                        <a:rPr lang="en-GB" sz="1050" kern="1200" dirty="0">
                          <a:solidFill>
                            <a:schemeClr val="dk1"/>
                          </a:solidFill>
                          <a:effectLst/>
                          <a:latin typeface="+mn-lt"/>
                          <a:ea typeface="+mn-ea"/>
                          <a:cs typeface="+mn-cs"/>
                        </a:rPr>
                        <a:t> </a:t>
                      </a:r>
                    </a:p>
                    <a:p>
                      <a:r>
                        <a:rPr lang="en-GB" sz="1050" kern="1200" dirty="0">
                          <a:solidFill>
                            <a:schemeClr val="dk1"/>
                          </a:solidFill>
                          <a:effectLst/>
                          <a:latin typeface="+mn-lt"/>
                          <a:ea typeface="+mn-ea"/>
                          <a:cs typeface="+mn-cs"/>
                        </a:rPr>
                        <a:t> </a:t>
                      </a:r>
                    </a:p>
                    <a:p>
                      <a:r>
                        <a:rPr lang="en-GB" sz="1050" kern="1200" dirty="0">
                          <a:solidFill>
                            <a:schemeClr val="dk1"/>
                          </a:solidFill>
                          <a:effectLst/>
                          <a:latin typeface="+mn-lt"/>
                          <a:ea typeface="+mn-ea"/>
                          <a:cs typeface="+mn-cs"/>
                        </a:rPr>
                        <a:t>Compare and contrast characters from stories, including figures from the past.</a:t>
                      </a:r>
                    </a:p>
                    <a:p>
                      <a:endParaRPr lang="en-GB" sz="200" dirty="0">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r>
                        <a:rPr lang="en-GB" sz="1050" kern="1200" dirty="0">
                          <a:solidFill>
                            <a:schemeClr val="dk1"/>
                          </a:solidFill>
                          <a:effectLst/>
                          <a:latin typeface="+mn-lt"/>
                          <a:ea typeface="+mn-ea"/>
                          <a:cs typeface="+mn-cs"/>
                        </a:rPr>
                        <a:t>Draw information from a simple map</a:t>
                      </a:r>
                    </a:p>
                    <a:p>
                      <a:r>
                        <a:rPr lang="en-GB" sz="1050" kern="1200" dirty="0">
                          <a:solidFill>
                            <a:schemeClr val="dk1"/>
                          </a:solidFill>
                          <a:effectLst/>
                          <a:latin typeface="+mn-lt"/>
                          <a:ea typeface="+mn-ea"/>
                          <a:cs typeface="+mn-cs"/>
                        </a:rPr>
                        <a:t> </a:t>
                      </a:r>
                    </a:p>
                    <a:p>
                      <a:r>
                        <a:rPr lang="en-GB" sz="1050" kern="1200" dirty="0">
                          <a:solidFill>
                            <a:schemeClr val="dk1"/>
                          </a:solidFill>
                          <a:effectLst/>
                          <a:latin typeface="+mn-lt"/>
                          <a:ea typeface="+mn-ea"/>
                          <a:cs typeface="+mn-cs"/>
                        </a:rPr>
                        <a:t>Recognise some similarities and differences between life in this country and life in other countries.</a:t>
                      </a:r>
                    </a:p>
                    <a:p>
                      <a:r>
                        <a:rPr lang="en-GB" sz="1050" kern="1200" dirty="0">
                          <a:solidFill>
                            <a:schemeClr val="dk1"/>
                          </a:solidFill>
                          <a:effectLst/>
                          <a:latin typeface="+mn-lt"/>
                          <a:ea typeface="+mn-ea"/>
                          <a:cs typeface="+mn-cs"/>
                        </a:rPr>
                        <a:t> </a:t>
                      </a:r>
                    </a:p>
                    <a:p>
                      <a:r>
                        <a:rPr lang="en-GB" sz="1050" kern="1200" dirty="0">
                          <a:solidFill>
                            <a:schemeClr val="dk1"/>
                          </a:solidFill>
                          <a:effectLst/>
                          <a:latin typeface="+mn-lt"/>
                          <a:ea typeface="+mn-ea"/>
                          <a:cs typeface="+mn-cs"/>
                        </a:rPr>
                        <a:t>Recognise some environments that are different from the one in which they live.</a:t>
                      </a:r>
                    </a:p>
                    <a:p>
                      <a:pPr algn="ctr"/>
                      <a:endParaRPr lang="en-US" sz="200" dirty="0">
                        <a:latin typeface="Comic Sans MS" panose="030F0702030302020204" pitchFamily="66" charset="0"/>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r>
                        <a:rPr lang="en-GB" sz="1050" kern="1200" dirty="0">
                          <a:solidFill>
                            <a:schemeClr val="dk1"/>
                          </a:solidFill>
                          <a:effectLst/>
                          <a:latin typeface="+mn-lt"/>
                          <a:ea typeface="+mn-ea"/>
                          <a:cs typeface="+mn-cs"/>
                        </a:rPr>
                        <a:t>Draw information from a simple map</a:t>
                      </a:r>
                    </a:p>
                    <a:p>
                      <a:r>
                        <a:rPr lang="en-GB" sz="1050" kern="1200" dirty="0">
                          <a:solidFill>
                            <a:schemeClr val="dk1"/>
                          </a:solidFill>
                          <a:effectLst/>
                          <a:latin typeface="+mn-lt"/>
                          <a:ea typeface="+mn-ea"/>
                          <a:cs typeface="+mn-cs"/>
                        </a:rPr>
                        <a:t> </a:t>
                      </a:r>
                    </a:p>
                    <a:p>
                      <a:r>
                        <a:rPr lang="en-GB" sz="1050" kern="1200" dirty="0">
                          <a:solidFill>
                            <a:schemeClr val="dk1"/>
                          </a:solidFill>
                          <a:effectLst/>
                          <a:latin typeface="+mn-lt"/>
                          <a:ea typeface="+mn-ea"/>
                          <a:cs typeface="+mn-cs"/>
                        </a:rPr>
                        <a:t>Compare and contrast characters from stories, including figures from the past.</a:t>
                      </a:r>
                    </a:p>
                    <a:p>
                      <a:r>
                        <a:rPr lang="en-GB" sz="1050" kern="1200" dirty="0">
                          <a:solidFill>
                            <a:schemeClr val="dk1"/>
                          </a:solidFill>
                          <a:effectLst/>
                          <a:latin typeface="+mn-lt"/>
                          <a:ea typeface="+mn-ea"/>
                          <a:cs typeface="+mn-cs"/>
                        </a:rPr>
                        <a:t> </a:t>
                      </a:r>
                    </a:p>
                    <a:p>
                      <a:r>
                        <a:rPr lang="en-GB" sz="1050" kern="1200" dirty="0">
                          <a:solidFill>
                            <a:schemeClr val="dk1"/>
                          </a:solidFill>
                          <a:effectLst/>
                          <a:latin typeface="+mn-lt"/>
                          <a:ea typeface="+mn-ea"/>
                          <a:cs typeface="+mn-cs"/>
                        </a:rPr>
                        <a:t>Recognise some similarities and differences between life in this country and life in other countries.</a:t>
                      </a:r>
                    </a:p>
                    <a:p>
                      <a:r>
                        <a:rPr lang="en-GB" sz="1050" kern="1200" dirty="0">
                          <a:solidFill>
                            <a:schemeClr val="dk1"/>
                          </a:solidFill>
                          <a:effectLst/>
                          <a:latin typeface="+mn-lt"/>
                          <a:ea typeface="+mn-ea"/>
                          <a:cs typeface="+mn-cs"/>
                        </a:rPr>
                        <a:t> </a:t>
                      </a:r>
                    </a:p>
                    <a:p>
                      <a:r>
                        <a:rPr lang="en-GB" sz="1050" kern="1200" dirty="0">
                          <a:solidFill>
                            <a:schemeClr val="dk1"/>
                          </a:solidFill>
                          <a:effectLst/>
                          <a:latin typeface="+mn-lt"/>
                          <a:ea typeface="+mn-ea"/>
                          <a:cs typeface="+mn-cs"/>
                        </a:rPr>
                        <a:t>Recognise some environments that are different from the one in which they </a:t>
                      </a:r>
                      <a:endParaRPr lang="en-US" sz="200" dirty="0">
                        <a:latin typeface="Comic Sans MS" panose="030F0702030302020204" pitchFamily="66" charset="0"/>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extLst>
                  <a:ext uri="{0D108BD9-81ED-4DB2-BD59-A6C34878D82A}">
                    <a16:rowId xmlns:a16="http://schemas.microsoft.com/office/drawing/2014/main" val="879381019"/>
                  </a:ext>
                </a:extLst>
              </a:tr>
              <a:tr h="1255963">
                <a:tc vMerge="1">
                  <a:txBody>
                    <a:bodyPr/>
                    <a:lstStyle/>
                    <a:p>
                      <a:pPr algn="ctr"/>
                      <a:r>
                        <a:rPr lang="en-US" sz="2400" b="1" dirty="0">
                          <a:latin typeface="Amatic SC" panose="00000500000000000000" pitchFamily="2" charset="-79"/>
                          <a:cs typeface="Amatic SC" panose="00000500000000000000" pitchFamily="2" charset="-79"/>
                        </a:rPr>
                        <a:t>Understanding the world</a:t>
                      </a:r>
                    </a:p>
                    <a:p>
                      <a:pPr algn="ctr"/>
                      <a:r>
                        <a:rPr lang="en-US" sz="2400" b="1" dirty="0">
                          <a:latin typeface="Amatic SC" panose="00000500000000000000" pitchFamily="2" charset="-79"/>
                          <a:cs typeface="Amatic SC" panose="00000500000000000000" pitchFamily="2" charset="-79"/>
                        </a:rPr>
                        <a:t>RE / Festivals </a:t>
                      </a:r>
                    </a:p>
                    <a:p>
                      <a:pPr algn="ctr"/>
                      <a:endParaRPr lang="en-US" sz="2400" b="1" dirty="0">
                        <a:latin typeface="Amatic SC" panose="00000500000000000000" pitchFamily="2" charset="-79"/>
                        <a:cs typeface="Amatic SC" panose="00000500000000000000" pitchFamily="2" charset="-79"/>
                      </a:endParaRPr>
                    </a:p>
                    <a:p>
                      <a:pPr algn="ctr"/>
                      <a:r>
                        <a:rPr lang="en-US" sz="800" dirty="0"/>
                        <a:t>Our RE Curriculum enables children to develop a positive sense of themselves and others and learn how to form positive and respectful relationships. </a:t>
                      </a:r>
                    </a:p>
                    <a:p>
                      <a:pPr algn="ctr"/>
                      <a:endParaRPr lang="en-US" sz="800" dirty="0"/>
                    </a:p>
                    <a:p>
                      <a:pPr algn="ctr"/>
                      <a:r>
                        <a:rPr lang="en-US" sz="800" dirty="0"/>
                        <a:t> They will begin to understand and value the differences of individuals and groups within their own community. </a:t>
                      </a:r>
                    </a:p>
                    <a:p>
                      <a:pPr algn="ctr"/>
                      <a:endParaRPr lang="en-US" sz="800" dirty="0"/>
                    </a:p>
                    <a:p>
                      <a:pPr algn="ctr"/>
                      <a:r>
                        <a:rPr lang="en-US" sz="800" dirty="0"/>
                        <a:t>Children will have opportunity to develop their emerging moral and cultural awareness.</a:t>
                      </a:r>
                      <a:endParaRPr lang="en-US" sz="800" b="1"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nSpc>
                          <a:spcPct val="107000"/>
                        </a:lnSpc>
                        <a:spcAft>
                          <a:spcPts val="800"/>
                        </a:spcAft>
                      </a:pPr>
                      <a:r>
                        <a:rPr lang="en-GB" sz="1000" kern="100" dirty="0">
                          <a:solidFill>
                            <a:schemeClr val="tx1"/>
                          </a:solidFill>
                          <a:effectLst/>
                          <a:latin typeface="+mn-lt"/>
                          <a:ea typeface="Aptos" panose="020B0004020202020204" pitchFamily="34" charset="0"/>
                          <a:cs typeface="Times New Roman" panose="02020603050405020304" pitchFamily="18" charset="0"/>
                        </a:rPr>
                        <a:t>The very Beginnings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a:lnSpc>
                          <a:spcPct val="107000"/>
                        </a:lnSpc>
                        <a:spcAft>
                          <a:spcPts val="800"/>
                        </a:spcAft>
                      </a:pPr>
                      <a:r>
                        <a:rPr lang="en-GB" sz="1000" kern="100">
                          <a:solidFill>
                            <a:schemeClr val="tx1"/>
                          </a:solidFill>
                          <a:effectLst/>
                          <a:latin typeface="+mn-lt"/>
                          <a:ea typeface="Aptos" panose="020B0004020202020204" pitchFamily="34" charset="0"/>
                          <a:cs typeface="Times New Roman" panose="02020603050405020304" pitchFamily="18" charset="0"/>
                        </a:rPr>
                        <a:t>Advent to Christmas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a:lnSpc>
                          <a:spcPct val="107000"/>
                        </a:lnSpc>
                        <a:spcAft>
                          <a:spcPts val="800"/>
                        </a:spcAft>
                      </a:pPr>
                      <a:r>
                        <a:rPr lang="en-GB" sz="1000" kern="100" dirty="0">
                          <a:solidFill>
                            <a:schemeClr val="tx1"/>
                          </a:solidFill>
                          <a:effectLst/>
                          <a:latin typeface="+mn-lt"/>
                          <a:ea typeface="Aptos" panose="020B0004020202020204" pitchFamily="34" charset="0"/>
                          <a:cs typeface="Times New Roman" panose="02020603050405020304" pitchFamily="18" charset="0"/>
                        </a:rPr>
                        <a:t>Galilee to Jerusalem.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a:lnSpc>
                          <a:spcPct val="107000"/>
                        </a:lnSpc>
                        <a:spcAft>
                          <a:spcPts val="800"/>
                        </a:spcAft>
                      </a:pPr>
                      <a:r>
                        <a:rPr lang="en-GB" sz="1000" kern="100" dirty="0">
                          <a:solidFill>
                            <a:schemeClr val="tx1"/>
                          </a:solidFill>
                          <a:effectLst/>
                          <a:latin typeface="+mn-lt"/>
                          <a:ea typeface="Aptos" panose="020B0004020202020204" pitchFamily="34" charset="0"/>
                          <a:cs typeface="Times New Roman" panose="02020603050405020304" pitchFamily="18" charset="0"/>
                        </a:rPr>
                        <a:t>Desert to Garden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000" b="0" dirty="0">
                          <a:solidFill>
                            <a:schemeClr val="tx1"/>
                          </a:solidFill>
                          <a:effectLst/>
                          <a:latin typeface="+mn-lt"/>
                          <a:ea typeface="Calibri" panose="020F0502020204030204" pitchFamily="34" charset="0"/>
                          <a:cs typeface="Amatic SC" panose="00000500000000000000" pitchFamily="2" charset="-79"/>
                        </a:rPr>
                        <a:t>To the Ends of the Earth </a:t>
                      </a:r>
                      <a:endParaRPr lang="en-GB" sz="1000" b="0" dirty="0">
                        <a:solidFill>
                          <a:schemeClr val="tx1"/>
                        </a:solidFill>
                        <a:effectLst/>
                        <a:latin typeface="+mn-lt"/>
                        <a:ea typeface="Calibri" panose="020F0502020204030204" pitchFamily="34" charset="0"/>
                        <a:cs typeface="Amatic SC" panose="00000500000000000000" pitchFamily="2"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a:txBody>
                    <a:bodyPr/>
                    <a:lstStyle/>
                    <a:p>
                      <a:pPr algn="ctr">
                        <a:lnSpc>
                          <a:spcPct val="107000"/>
                        </a:lnSpc>
                        <a:spcAft>
                          <a:spcPts val="800"/>
                        </a:spcAft>
                      </a:pPr>
                      <a:r>
                        <a:rPr lang="en-US" sz="1000" b="0" dirty="0">
                          <a:solidFill>
                            <a:schemeClr val="tx1"/>
                          </a:solidFill>
                          <a:effectLst/>
                          <a:latin typeface="+mn-lt"/>
                          <a:ea typeface="Calibri" panose="020F0502020204030204" pitchFamily="34" charset="0"/>
                          <a:cs typeface="Amatic SC" panose="00000500000000000000" pitchFamily="2" charset="-79"/>
                        </a:rPr>
                        <a:t>Sacramental People </a:t>
                      </a:r>
                    </a:p>
                    <a:p>
                      <a:pPr algn="ctr">
                        <a:lnSpc>
                          <a:spcPct val="107000"/>
                        </a:lnSpc>
                        <a:spcAft>
                          <a:spcPts val="800"/>
                        </a:spcAft>
                      </a:pPr>
                      <a:r>
                        <a:rPr lang="en-US" sz="1000" b="0" dirty="0">
                          <a:solidFill>
                            <a:schemeClr val="tx1"/>
                          </a:solidFill>
                          <a:effectLst/>
                          <a:latin typeface="+mn-lt"/>
                          <a:ea typeface="Calibri" panose="020F0502020204030204" pitchFamily="34" charset="0"/>
                          <a:cs typeface="Amatic SC" panose="00000500000000000000" pitchFamily="2" charset="-79"/>
                        </a:rPr>
                        <a:t>The Lord’s Prayer </a:t>
                      </a:r>
                      <a:endParaRPr lang="en-GB" sz="1000" b="0" dirty="0">
                        <a:solidFill>
                          <a:schemeClr val="tx1"/>
                        </a:solidFill>
                        <a:effectLst/>
                        <a:latin typeface="+mn-lt"/>
                        <a:ea typeface="Calibri" panose="020F0502020204030204" pitchFamily="34" charset="0"/>
                        <a:cs typeface="Amatic SC" panose="00000500000000000000" pitchFamily="2"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extLst>
                  <a:ext uri="{0D108BD9-81ED-4DB2-BD59-A6C34878D82A}">
                    <a16:rowId xmlns:a16="http://schemas.microsoft.com/office/drawing/2014/main" val="663662612"/>
                  </a:ext>
                </a:extLst>
              </a:tr>
            </a:tbl>
          </a:graphicData>
        </a:graphic>
      </p:graphicFrame>
      <p:pic>
        <p:nvPicPr>
          <p:cNvPr id="7" name="Picture 6">
            <a:extLst>
              <a:ext uri="{FF2B5EF4-FFF2-40B4-BE49-F238E27FC236}">
                <a16:creationId xmlns:a16="http://schemas.microsoft.com/office/drawing/2014/main" id="{6A4A8A9C-972D-46D6-8C37-C4CB58E0C0AE}"/>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523996" y="178029"/>
            <a:ext cx="521034" cy="521034"/>
          </a:xfrm>
          <a:prstGeom prst="rect">
            <a:avLst/>
          </a:prstGeom>
        </p:spPr>
      </p:pic>
      <p:pic>
        <p:nvPicPr>
          <p:cNvPr id="8" name="Picture 7"/>
          <p:cNvPicPr/>
          <p:nvPr/>
        </p:nvPicPr>
        <p:blipFill>
          <a:blip r:embed="rId3">
            <a:extLst>
              <a:ext uri="{28A0092B-C50C-407E-A947-70E740481C1C}">
                <a14:useLocalDpi xmlns:a14="http://schemas.microsoft.com/office/drawing/2010/main" val="0"/>
              </a:ext>
            </a:extLst>
          </a:blip>
          <a:stretch>
            <a:fillRect/>
          </a:stretch>
        </p:blipFill>
        <p:spPr>
          <a:xfrm>
            <a:off x="11066419" y="5586512"/>
            <a:ext cx="574762" cy="554237"/>
          </a:xfrm>
          <a:prstGeom prst="rect">
            <a:avLst/>
          </a:prstGeom>
        </p:spPr>
      </p:pic>
    </p:spTree>
    <p:extLst>
      <p:ext uri="{BB962C8B-B14F-4D97-AF65-F5344CB8AC3E}">
        <p14:creationId xmlns:p14="http://schemas.microsoft.com/office/powerpoint/2010/main" val="23159998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See the source image">
            <a:extLst>
              <a:ext uri="{FF2B5EF4-FFF2-40B4-BE49-F238E27FC236}">
                <a16:creationId xmlns:a16="http://schemas.microsoft.com/office/drawing/2014/main" id="{500BA135-2A8E-4816-AC4A-715A44382BC0}"/>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2600" b="96200" l="3165" r="97046">
                        <a14:foregroundMark x1="11814" y1="28200" x2="11814" y2="28200"/>
                        <a14:foregroundMark x1="8228" y1="45200" x2="8228" y2="45200"/>
                        <a14:foregroundMark x1="3165" y1="54000" x2="3165" y2="55200"/>
                        <a14:foregroundMark x1="17722" y1="84200" x2="17722" y2="84200"/>
                        <a14:foregroundMark x1="49578" y1="96200" x2="49578" y2="96200"/>
                        <a14:foregroundMark x1="68987" y1="89200" x2="70042" y2="88800"/>
                        <a14:foregroundMark x1="93038" y1="76200" x2="93038" y2="74200"/>
                        <a14:foregroundMark x1="90295" y1="54800" x2="90295" y2="54800"/>
                        <a14:foregroundMark x1="61181" y1="6600" x2="61181" y2="6600"/>
                        <a14:foregroundMark x1="77215" y1="14800" x2="77215" y2="14800"/>
                        <a14:foregroundMark x1="55907" y1="2600" x2="55907" y2="2600"/>
                        <a14:foregroundMark x1="97046" y1="25800" x2="97046" y2="25800"/>
                      </a14:backgroundRemoval>
                    </a14:imgEffect>
                  </a14:imgLayer>
                </a14:imgProps>
              </a:ext>
              <a:ext uri="{28A0092B-C50C-407E-A947-70E740481C1C}">
                <a14:useLocalDpi xmlns:a14="http://schemas.microsoft.com/office/drawing/2010/main" val="0"/>
              </a:ext>
            </a:extLst>
          </a:blip>
          <a:srcRect/>
          <a:stretch>
            <a:fillRect/>
          </a:stretch>
        </p:blipFill>
        <p:spPr bwMode="auto">
          <a:xfrm>
            <a:off x="5472744" y="3884179"/>
            <a:ext cx="2483207" cy="2619416"/>
          </a:xfrm>
          <a:prstGeom prst="rect">
            <a:avLst/>
          </a:prstGeom>
          <a:noFill/>
          <a:extLst>
            <a:ext uri="{909E8E84-426E-40DD-AFC4-6F175D3DCCD1}">
              <a14:hiddenFill xmlns:a14="http://schemas.microsoft.com/office/drawing/2010/main">
                <a:solidFill>
                  <a:srgbClr val="FFFFFF"/>
                </a:solidFill>
              </a14:hiddenFill>
            </a:ext>
          </a:extLst>
        </p:spPr>
      </p:pic>
      <p:sp>
        <p:nvSpPr>
          <p:cNvPr id="4" name="Title 1">
            <a:extLst>
              <a:ext uri="{FF2B5EF4-FFF2-40B4-BE49-F238E27FC236}">
                <a16:creationId xmlns:a16="http://schemas.microsoft.com/office/drawing/2014/main" id="{53FE212D-BFC9-4D6B-BB25-2170A4F1783E}"/>
              </a:ext>
            </a:extLst>
          </p:cNvPr>
          <p:cNvSpPr txBox="1">
            <a:spLocks/>
          </p:cNvSpPr>
          <p:nvPr/>
        </p:nvSpPr>
        <p:spPr>
          <a:xfrm>
            <a:off x="838200" y="-729843"/>
            <a:ext cx="10515600"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n-GB" sz="3600" dirty="0">
              <a:latin typeface="Amatic SC" panose="00000500000000000000" pitchFamily="2" charset="-79"/>
              <a:cs typeface="Amatic SC" panose="00000500000000000000" pitchFamily="2" charset="-79"/>
            </a:endParaRPr>
          </a:p>
        </p:txBody>
      </p:sp>
      <p:graphicFrame>
        <p:nvGraphicFramePr>
          <p:cNvPr id="3" name="Table 4">
            <a:extLst>
              <a:ext uri="{FF2B5EF4-FFF2-40B4-BE49-F238E27FC236}">
                <a16:creationId xmlns:a16="http://schemas.microsoft.com/office/drawing/2014/main" id="{C309D6EC-D8CA-42E0-9877-E82797564D7C}"/>
              </a:ext>
            </a:extLst>
          </p:cNvPr>
          <p:cNvGraphicFramePr>
            <a:graphicFrameLocks noGrp="1"/>
          </p:cNvGraphicFramePr>
          <p:nvPr>
            <p:extLst>
              <p:ext uri="{D42A27DB-BD31-4B8C-83A1-F6EECF244321}">
                <p14:modId xmlns:p14="http://schemas.microsoft.com/office/powerpoint/2010/main" val="1431273867"/>
              </p:ext>
            </p:extLst>
          </p:nvPr>
        </p:nvGraphicFramePr>
        <p:xfrm>
          <a:off x="366318" y="698770"/>
          <a:ext cx="11459364" cy="5688229"/>
        </p:xfrm>
        <a:graphic>
          <a:graphicData uri="http://schemas.openxmlformats.org/drawingml/2006/table">
            <a:tbl>
              <a:tblPr firstRow="1" bandRow="1">
                <a:tableStyleId>{5C22544A-7EE6-4342-B048-85BDC9FD1C3A}</a:tableStyleId>
              </a:tblPr>
              <a:tblGrid>
                <a:gridCol w="1637052">
                  <a:extLst>
                    <a:ext uri="{9D8B030D-6E8A-4147-A177-3AD203B41FA5}">
                      <a16:colId xmlns:a16="http://schemas.microsoft.com/office/drawing/2014/main" val="385991600"/>
                    </a:ext>
                  </a:extLst>
                </a:gridCol>
                <a:gridCol w="1637052">
                  <a:extLst>
                    <a:ext uri="{9D8B030D-6E8A-4147-A177-3AD203B41FA5}">
                      <a16:colId xmlns:a16="http://schemas.microsoft.com/office/drawing/2014/main" val="2865123548"/>
                    </a:ext>
                  </a:extLst>
                </a:gridCol>
                <a:gridCol w="1637052">
                  <a:extLst>
                    <a:ext uri="{9D8B030D-6E8A-4147-A177-3AD203B41FA5}">
                      <a16:colId xmlns:a16="http://schemas.microsoft.com/office/drawing/2014/main" val="872926247"/>
                    </a:ext>
                  </a:extLst>
                </a:gridCol>
                <a:gridCol w="1637052">
                  <a:extLst>
                    <a:ext uri="{9D8B030D-6E8A-4147-A177-3AD203B41FA5}">
                      <a16:colId xmlns:a16="http://schemas.microsoft.com/office/drawing/2014/main" val="1315738151"/>
                    </a:ext>
                  </a:extLst>
                </a:gridCol>
                <a:gridCol w="1637052">
                  <a:extLst>
                    <a:ext uri="{9D8B030D-6E8A-4147-A177-3AD203B41FA5}">
                      <a16:colId xmlns:a16="http://schemas.microsoft.com/office/drawing/2014/main" val="2709165749"/>
                    </a:ext>
                  </a:extLst>
                </a:gridCol>
                <a:gridCol w="1637052">
                  <a:extLst>
                    <a:ext uri="{9D8B030D-6E8A-4147-A177-3AD203B41FA5}">
                      <a16:colId xmlns:a16="http://schemas.microsoft.com/office/drawing/2014/main" val="2335150482"/>
                    </a:ext>
                  </a:extLst>
                </a:gridCol>
                <a:gridCol w="1637052">
                  <a:extLst>
                    <a:ext uri="{9D8B030D-6E8A-4147-A177-3AD203B41FA5}">
                      <a16:colId xmlns:a16="http://schemas.microsoft.com/office/drawing/2014/main" val="4046203905"/>
                    </a:ext>
                  </a:extLst>
                </a:gridCol>
              </a:tblGrid>
              <a:tr h="571432">
                <a:tc>
                  <a:txBody>
                    <a:bodyPr/>
                    <a:lstStyle/>
                    <a:p>
                      <a:pPr algn="ctr"/>
                      <a:endParaRPr lang="en-GB"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800" dirty="0">
                          <a:solidFill>
                            <a:schemeClr val="bg1">
                              <a:lumMod val="50000"/>
                            </a:schemeClr>
                          </a:solidFill>
                          <a:latin typeface="Comic Sans MS" panose="030F0702030302020204" pitchFamily="66" charset="0"/>
                          <a:cs typeface="Amatic SC" panose="00000500000000000000" pitchFamily="2" charset="-79"/>
                        </a:rPr>
                        <a:t>Autumn 1</a:t>
                      </a:r>
                      <a:endParaRPr lang="en-GB" sz="800" dirty="0">
                        <a:solidFill>
                          <a:schemeClr val="bg1">
                            <a:lumMod val="50000"/>
                          </a:schemeClr>
                        </a:solidFill>
                        <a:latin typeface="Comic Sans MS" panose="030F0702030302020204" pitchFamily="66" charset="0"/>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dirty="0">
                          <a:solidFill>
                            <a:schemeClr val="bg1">
                              <a:lumMod val="50000"/>
                            </a:schemeClr>
                          </a:solidFill>
                          <a:latin typeface="Comic Sans MS" panose="030F0702030302020204" pitchFamily="66" charset="0"/>
                          <a:cs typeface="Amatic SC" panose="00000500000000000000" pitchFamily="2" charset="-79"/>
                        </a:rPr>
                        <a:t>Autumn 2</a:t>
                      </a:r>
                      <a:endParaRPr lang="en-GB" sz="800" dirty="0">
                        <a:solidFill>
                          <a:schemeClr val="bg1">
                            <a:lumMod val="50000"/>
                          </a:schemeClr>
                        </a:solidFill>
                        <a:latin typeface="Comic Sans MS" panose="030F0702030302020204" pitchFamily="66" charset="0"/>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algn="ctr"/>
                      <a:r>
                        <a:rPr lang="en-US" sz="800" dirty="0">
                          <a:solidFill>
                            <a:schemeClr val="bg1">
                              <a:lumMod val="50000"/>
                            </a:schemeClr>
                          </a:solidFill>
                          <a:latin typeface="Comic Sans MS" panose="030F0702030302020204" pitchFamily="66" charset="0"/>
                          <a:cs typeface="Amatic SC" panose="00000500000000000000" pitchFamily="2" charset="-79"/>
                        </a:rPr>
                        <a:t>Spring 1</a:t>
                      </a:r>
                      <a:endParaRPr lang="en-GB" sz="800" dirty="0">
                        <a:solidFill>
                          <a:schemeClr val="bg1">
                            <a:lumMod val="50000"/>
                          </a:schemeClr>
                        </a:solidFill>
                        <a:latin typeface="Comic Sans MS" panose="030F0702030302020204" pitchFamily="66" charset="0"/>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algn="ctr"/>
                      <a:r>
                        <a:rPr lang="en-US" sz="800" dirty="0">
                          <a:solidFill>
                            <a:schemeClr val="bg1">
                              <a:lumMod val="50000"/>
                            </a:schemeClr>
                          </a:solidFill>
                          <a:latin typeface="Comic Sans MS" panose="030F0702030302020204" pitchFamily="66" charset="0"/>
                          <a:cs typeface="Amatic SC" panose="00000500000000000000" pitchFamily="2" charset="-79"/>
                        </a:rPr>
                        <a:t>Spring 2</a:t>
                      </a:r>
                      <a:endParaRPr lang="en-GB" sz="800" dirty="0">
                        <a:solidFill>
                          <a:schemeClr val="bg1">
                            <a:lumMod val="50000"/>
                          </a:schemeClr>
                        </a:solidFill>
                        <a:latin typeface="Comic Sans MS" panose="030F0702030302020204" pitchFamily="66" charset="0"/>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algn="ctr"/>
                      <a:r>
                        <a:rPr lang="en-US" sz="800" dirty="0">
                          <a:solidFill>
                            <a:schemeClr val="bg1">
                              <a:lumMod val="50000"/>
                            </a:schemeClr>
                          </a:solidFill>
                          <a:latin typeface="Comic Sans MS" panose="030F0702030302020204" pitchFamily="66" charset="0"/>
                          <a:cs typeface="Amatic SC" panose="00000500000000000000" pitchFamily="2" charset="-79"/>
                        </a:rPr>
                        <a:t>Summer 1</a:t>
                      </a:r>
                      <a:endParaRPr lang="en-GB" sz="800" dirty="0">
                        <a:solidFill>
                          <a:schemeClr val="bg1">
                            <a:lumMod val="50000"/>
                          </a:schemeClr>
                        </a:solidFill>
                        <a:latin typeface="Comic Sans MS" panose="030F0702030302020204" pitchFamily="66" charset="0"/>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a:txBody>
                    <a:bodyPr/>
                    <a:lstStyle/>
                    <a:p>
                      <a:pPr algn="ctr"/>
                      <a:r>
                        <a:rPr lang="en-US" sz="800" dirty="0">
                          <a:solidFill>
                            <a:schemeClr val="bg1">
                              <a:lumMod val="50000"/>
                            </a:schemeClr>
                          </a:solidFill>
                          <a:latin typeface="Comic Sans MS" panose="030F0702030302020204" pitchFamily="66" charset="0"/>
                          <a:cs typeface="Amatic SC" panose="00000500000000000000" pitchFamily="2" charset="-79"/>
                        </a:rPr>
                        <a:t>Summer 2</a:t>
                      </a:r>
                      <a:endParaRPr lang="en-GB" sz="800" dirty="0">
                        <a:solidFill>
                          <a:schemeClr val="bg1">
                            <a:lumMod val="50000"/>
                          </a:schemeClr>
                        </a:solidFill>
                        <a:latin typeface="Comic Sans MS" panose="030F0702030302020204" pitchFamily="66" charset="0"/>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extLst>
                  <a:ext uri="{0D108BD9-81ED-4DB2-BD59-A6C34878D82A}">
                    <a16:rowId xmlns:a16="http://schemas.microsoft.com/office/drawing/2014/main" val="1913285939"/>
                  </a:ext>
                </a:extLst>
              </a:tr>
              <a:tr h="437300">
                <a:tc>
                  <a:txBody>
                    <a:bodyPr/>
                    <a:lstStyle/>
                    <a:p>
                      <a:pPr algn="ctr"/>
                      <a:r>
                        <a:rPr lang="en-US" sz="800" b="0" dirty="0">
                          <a:latin typeface="Comic Sans MS" panose="030F0702030302020204" pitchFamily="66" charset="0"/>
                          <a:cs typeface="Amatic SC" panose="00000500000000000000" pitchFamily="2" charset="-79"/>
                        </a:rPr>
                        <a:t>General Themes </a:t>
                      </a:r>
                      <a:endParaRPr lang="en-GB" sz="800" b="0" dirty="0">
                        <a:latin typeface="Comic Sans MS" panose="030F0702030302020204" pitchFamily="66" charset="0"/>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800" dirty="0" err="1">
                          <a:latin typeface="Comic Sans MS" panose="030F0702030302020204" pitchFamily="66" charset="0"/>
                          <a:cs typeface="Amatic SC" panose="00000500000000000000" pitchFamily="2" charset="-79"/>
                        </a:rPr>
                        <a:t>Colour</a:t>
                      </a:r>
                      <a:r>
                        <a:rPr lang="en-US" sz="800" dirty="0">
                          <a:latin typeface="Comic Sans MS" panose="030F0702030302020204" pitchFamily="66" charset="0"/>
                          <a:cs typeface="Amatic SC" panose="00000500000000000000" pitchFamily="2" charset="-79"/>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dirty="0">
                          <a:latin typeface="Comic Sans MS" panose="030F0702030302020204" pitchFamily="66" charset="0"/>
                          <a:cs typeface="Amatic SC" panose="00000500000000000000" pitchFamily="2" charset="-79"/>
                        </a:rPr>
                        <a:t>Celebrations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algn="ctr"/>
                      <a:r>
                        <a:rPr lang="en-US" sz="800" dirty="0">
                          <a:solidFill>
                            <a:schemeClr val="tx1"/>
                          </a:solidFill>
                          <a:latin typeface="Comic Sans MS" panose="030F0702030302020204" pitchFamily="66" charset="0"/>
                          <a:cs typeface="Amatic SC" panose="00000500000000000000" pitchFamily="2" charset="-79"/>
                        </a:rPr>
                        <a:t>Amazing Animals around the world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dirty="0">
                          <a:latin typeface="Comic Sans MS" panose="030F0702030302020204" pitchFamily="66" charset="0"/>
                          <a:cs typeface="Amatic SC" panose="00000500000000000000" pitchFamily="2" charset="-79"/>
                        </a:rPr>
                        <a:t>Amazing animals &amp; Growing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algn="ctr"/>
                      <a:r>
                        <a:rPr lang="en-US" sz="800" dirty="0">
                          <a:latin typeface="Comic Sans MS" panose="030F0702030302020204" pitchFamily="66" charset="0"/>
                          <a:cs typeface="Amatic SC" panose="00000500000000000000" pitchFamily="2" charset="-79"/>
                        </a:rPr>
                        <a:t>Water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dirty="0">
                          <a:latin typeface="Comic Sans MS" panose="030F0702030302020204" pitchFamily="66" charset="0"/>
                          <a:cs typeface="Amatic SC" panose="00000500000000000000" pitchFamily="2" charset="-79"/>
                        </a:rPr>
                        <a:t>Familiar Stories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extLst>
                  <a:ext uri="{0D108BD9-81ED-4DB2-BD59-A6C34878D82A}">
                    <a16:rowId xmlns:a16="http://schemas.microsoft.com/office/drawing/2014/main" val="2272033691"/>
                  </a:ext>
                </a:extLst>
              </a:tr>
              <a:tr h="869497">
                <a:tc rowSpan="2">
                  <a:txBody>
                    <a:bodyPr/>
                    <a:lstStyle/>
                    <a:p>
                      <a:pPr algn="ctr"/>
                      <a:r>
                        <a:rPr lang="en-US" sz="800" b="1" dirty="0">
                          <a:latin typeface="Comic Sans MS" panose="030F0702030302020204" pitchFamily="66" charset="0"/>
                          <a:cs typeface="Amatic SC" panose="00000500000000000000" pitchFamily="2" charset="-79"/>
                        </a:rPr>
                        <a:t>Expressive Arts and Design </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800" dirty="0">
                        <a:solidFill>
                          <a:schemeClr val="tx1"/>
                        </a:solidFill>
                        <a:latin typeface="Comic Sans MS" panose="030F0702030302020204" pitchFamily="66"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GB" sz="800" i="1" dirty="0">
                          <a:solidFill>
                            <a:schemeClr val="tx1"/>
                          </a:solidFill>
                          <a:latin typeface="Comic Sans MS" panose="030F0702030302020204" pitchFamily="66" charset="0"/>
                        </a:rPr>
                        <a:t>Painting, 3D modelling, messy play, collage, cutting, drama, role play, threading, moving to music, clay sculptures, following music patterns with instruments, singing songs linked to topics, making instruments, percussion.</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800" i="1" dirty="0">
                        <a:solidFill>
                          <a:schemeClr val="tx1"/>
                        </a:solidFill>
                        <a:latin typeface="Comic Sans MS" panose="030F0702030302020204" pitchFamily="66"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800" i="1" dirty="0">
                          <a:latin typeface="Comic Sans MS" panose="030F0702030302020204" pitchFamily="66" charset="0"/>
                        </a:rPr>
                        <a:t>Children to produce a piece of art work each half term to be displayed for ‘Celebration wall’ for school / parents  to show how drawings have developed  - lots of  links to Fine Motor Skills. Children to explain their work to others. Children will have opportunities to learn and perform songs, nursery rhymes and poetry linked to their work / interests and passions. </a:t>
                      </a:r>
                      <a:endParaRPr lang="en-GB" sz="800" b="0" i="1" dirty="0">
                        <a:latin typeface="Comic Sans MS" panose="030F0702030302020204" pitchFamily="66" charset="0"/>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gridSpan="6">
                  <a:txBody>
                    <a:bodyPr/>
                    <a:lstStyle/>
                    <a:p>
                      <a:pPr algn="ctr"/>
                      <a:r>
                        <a:rPr lang="en-US" sz="800" dirty="0">
                          <a:latin typeface="Comic Sans MS" panose="030F0702030302020204" pitchFamily="66" charset="0"/>
                        </a:rPr>
                        <a:t>The development of children’s artistic and cultural awareness supports </a:t>
                      </a:r>
                      <a:r>
                        <a:rPr lang="en-US" sz="800" b="1" dirty="0">
                          <a:latin typeface="Comic Sans MS" panose="030F0702030302020204" pitchFamily="66" charset="0"/>
                        </a:rPr>
                        <a:t>their imagination and creativity</a:t>
                      </a:r>
                      <a:r>
                        <a:rPr lang="en-US" sz="800" dirty="0">
                          <a:latin typeface="Comic Sans MS" panose="030F0702030302020204" pitchFamily="66" charset="0"/>
                        </a:rPr>
                        <a:t>. It is important that children have regular opportunities to </a:t>
                      </a:r>
                      <a:r>
                        <a:rPr lang="en-US" sz="800" b="1" dirty="0">
                          <a:latin typeface="Comic Sans MS" panose="030F0702030302020204" pitchFamily="66" charset="0"/>
                        </a:rPr>
                        <a:t>engage with the arts</a:t>
                      </a:r>
                      <a:r>
                        <a:rPr lang="en-US" sz="800" dirty="0">
                          <a:latin typeface="Comic Sans MS" panose="030F0702030302020204" pitchFamily="66" charset="0"/>
                        </a:rPr>
                        <a:t>, enabling them to explore and play with a wide range of </a:t>
                      </a:r>
                      <a:r>
                        <a:rPr lang="en-US" sz="800" b="1" dirty="0">
                          <a:latin typeface="Comic Sans MS" panose="030F0702030302020204" pitchFamily="66" charset="0"/>
                        </a:rPr>
                        <a:t>media and materials</a:t>
                      </a:r>
                      <a:r>
                        <a:rPr lang="en-US" sz="800" dirty="0">
                          <a:latin typeface="Comic Sans MS" panose="030F0702030302020204" pitchFamily="66" charset="0"/>
                        </a:rPr>
                        <a:t>. The quality and variety of what children see, hear and participate in is crucial for developing their understanding, </a:t>
                      </a:r>
                      <a:r>
                        <a:rPr lang="en-US" sz="800" b="1" dirty="0">
                          <a:latin typeface="Comic Sans MS" panose="030F0702030302020204" pitchFamily="66" charset="0"/>
                        </a:rPr>
                        <a:t>self-expression, vocabulary and ability to communicate through the arts</a:t>
                      </a:r>
                      <a:r>
                        <a:rPr lang="en-US" sz="800" dirty="0">
                          <a:latin typeface="Comic Sans MS" panose="030F0702030302020204" pitchFamily="66" charset="0"/>
                        </a:rPr>
                        <a:t>. The frequency, repetition and depth of their experiences are fundamental to their progress in interpreting and appreciating what they hear, respond to and observe.</a:t>
                      </a:r>
                    </a:p>
                    <a:p>
                      <a:pPr algn="ctr"/>
                      <a:r>
                        <a:rPr lang="en-US" sz="800" dirty="0">
                          <a:latin typeface="Comic Sans MS" panose="030F0702030302020204" pitchFamily="66" charset="0"/>
                        </a:rPr>
                        <a:t>Give children an insight into new musical worlds. Invite musicians in to play music to children and talk about it. Encourage children to listen attentively to music. Discuss changes and patterns as a piece of music develops. </a:t>
                      </a:r>
                      <a:endParaRPr lang="en-US" sz="800" dirty="0">
                        <a:latin typeface="Comic Sans MS" panose="030F0702030302020204" pitchFamily="66" charset="0"/>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0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hMerge="1">
                  <a:txBody>
                    <a:bodyPr/>
                    <a:lstStyle/>
                    <a:p>
                      <a:pPr algn="ctr"/>
                      <a:endParaRPr lang="en-US" sz="20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0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hMerge="1">
                  <a:txBody>
                    <a:bodyPr/>
                    <a:lstStyle/>
                    <a:p>
                      <a:pPr algn="ctr"/>
                      <a:endParaRPr lang="en-US" sz="20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0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extLst>
                  <a:ext uri="{0D108BD9-81ED-4DB2-BD59-A6C34878D82A}">
                    <a16:rowId xmlns:a16="http://schemas.microsoft.com/office/drawing/2014/main" val="3049813326"/>
                  </a:ext>
                </a:extLst>
              </a:tr>
              <a:tr h="3009693">
                <a:tc vMerge="1">
                  <a:txBody>
                    <a:bodyPr/>
                    <a:lstStyle/>
                    <a:p>
                      <a:pPr algn="ctr"/>
                      <a:r>
                        <a:rPr lang="en-US" sz="2400" b="1" dirty="0">
                          <a:latin typeface="Amatic SC" panose="00000500000000000000" pitchFamily="2" charset="-79"/>
                          <a:cs typeface="Amatic SC" panose="00000500000000000000" pitchFamily="2" charset="-79"/>
                        </a:rPr>
                        <a:t>Expressive Arts and Design </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800" dirty="0">
                        <a:solidFill>
                          <a:schemeClr val="tx1"/>
                        </a:solidFill>
                        <a:latin typeface="+mn-lt"/>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GB" sz="800" i="1" dirty="0">
                          <a:solidFill>
                            <a:schemeClr val="tx1"/>
                          </a:solidFill>
                          <a:latin typeface="+mn-lt"/>
                        </a:rPr>
                        <a:t>Painting, 3D modelling, messy play, collage, cutting, drama, role play, threading, moving to music, clay sculptures, following music patterns with instruments, singing songs linked to topics, making instruments, percussion.</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800" i="1" dirty="0">
                        <a:solidFill>
                          <a:schemeClr val="tx1"/>
                        </a:solidFill>
                        <a:latin typeface="+mn-lt"/>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800" i="1" dirty="0"/>
                        <a:t>Children to produce a piece of art work each half term to be displayed for ‘Celebration wall’ for school / parents  to show how drawings have developed  - lots of  links to Fine Motor Skills. Children to explain their work to others. Children will have opportunities to learn and perform songs, nursery rhymes and poetry linked to their work / interests and passions. </a:t>
                      </a:r>
                      <a:endParaRPr lang="en-GB" sz="800" b="0" i="1"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r>
                        <a:rPr lang="en-GB" sz="1000" kern="1200" dirty="0">
                          <a:solidFill>
                            <a:schemeClr val="dk1"/>
                          </a:solidFill>
                          <a:effectLst/>
                          <a:latin typeface="+mn-lt"/>
                          <a:ea typeface="+mn-ea"/>
                          <a:cs typeface="+mn-cs"/>
                        </a:rPr>
                        <a:t>Return to and build on their previous learning, refining ideas and developing their ability to represent them. </a:t>
                      </a:r>
                    </a:p>
                    <a:p>
                      <a:r>
                        <a:rPr lang="en-GB" sz="1000" kern="1200" dirty="0">
                          <a:solidFill>
                            <a:schemeClr val="dk1"/>
                          </a:solidFill>
                          <a:effectLst/>
                          <a:latin typeface="+mn-lt"/>
                          <a:ea typeface="+mn-ea"/>
                          <a:cs typeface="+mn-cs"/>
                        </a:rPr>
                        <a:t> </a:t>
                      </a:r>
                    </a:p>
                    <a:p>
                      <a:r>
                        <a:rPr lang="en-GB" sz="1000" kern="1200" dirty="0">
                          <a:solidFill>
                            <a:schemeClr val="dk1"/>
                          </a:solidFill>
                          <a:effectLst/>
                          <a:latin typeface="+mn-lt"/>
                          <a:ea typeface="+mn-ea"/>
                          <a:cs typeface="+mn-cs"/>
                        </a:rPr>
                        <a:t>Sing in a group or on their own, increasingly matching the pitch and following the melody.</a:t>
                      </a:r>
                    </a:p>
                    <a:p>
                      <a:r>
                        <a:rPr lang="en-GB" sz="1000" kern="1200" dirty="0">
                          <a:solidFill>
                            <a:schemeClr val="dk1"/>
                          </a:solidFill>
                          <a:effectLst/>
                          <a:latin typeface="+mn-lt"/>
                          <a:ea typeface="+mn-ea"/>
                          <a:cs typeface="+mn-cs"/>
                        </a:rPr>
                        <a:t>.</a:t>
                      </a:r>
                    </a:p>
                    <a:p>
                      <a:pPr algn="ctr"/>
                      <a:endParaRPr lang="en-US" sz="200" dirty="0">
                        <a:latin typeface="Comic Sans MS" panose="030F0702030302020204" pitchFamily="66"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r>
                        <a:rPr lang="en-GB" sz="1000" kern="1200" dirty="0">
                          <a:solidFill>
                            <a:schemeClr val="dk1"/>
                          </a:solidFill>
                          <a:effectLst/>
                          <a:latin typeface="+mn-lt"/>
                          <a:ea typeface="+mn-ea"/>
                          <a:cs typeface="+mn-cs"/>
                        </a:rPr>
                        <a:t>Return to and build on their previous learning, refining ideas and developing their ability to represent them. </a:t>
                      </a:r>
                    </a:p>
                    <a:p>
                      <a:r>
                        <a:rPr lang="en-GB" sz="1000" kern="1200" dirty="0">
                          <a:solidFill>
                            <a:schemeClr val="dk1"/>
                          </a:solidFill>
                          <a:effectLst/>
                          <a:latin typeface="+mn-lt"/>
                          <a:ea typeface="+mn-ea"/>
                          <a:cs typeface="+mn-cs"/>
                        </a:rPr>
                        <a:t> </a:t>
                      </a:r>
                    </a:p>
                    <a:p>
                      <a:r>
                        <a:rPr lang="en-GB" sz="1000" kern="1200" dirty="0">
                          <a:solidFill>
                            <a:schemeClr val="dk1"/>
                          </a:solidFill>
                          <a:effectLst/>
                          <a:latin typeface="+mn-lt"/>
                          <a:ea typeface="+mn-ea"/>
                          <a:cs typeface="+mn-cs"/>
                        </a:rPr>
                        <a:t>Sing in a group or on their own, increasingly matching the pitch and following the melody.</a:t>
                      </a:r>
                    </a:p>
                    <a:p>
                      <a:r>
                        <a:rPr lang="en-GB" sz="1000" kern="1200" dirty="0">
                          <a:solidFill>
                            <a:schemeClr val="dk1"/>
                          </a:solidFill>
                          <a:effectLst/>
                          <a:latin typeface="+mn-lt"/>
                          <a:ea typeface="+mn-ea"/>
                          <a:cs typeface="+mn-cs"/>
                        </a:rPr>
                        <a:t>.</a:t>
                      </a:r>
                    </a:p>
                    <a:p>
                      <a:pPr marL="0" marR="0" lvl="0" indent="0" algn="ctr" defTabSz="914400" rtl="0" eaLnBrk="1" fontAlgn="auto" latinLnBrk="0" hangingPunct="1">
                        <a:lnSpc>
                          <a:spcPct val="107000"/>
                        </a:lnSpc>
                        <a:spcBef>
                          <a:spcPts val="0"/>
                        </a:spcBef>
                        <a:spcAft>
                          <a:spcPts val="800"/>
                        </a:spcAft>
                        <a:buClrTx/>
                        <a:buSzTx/>
                        <a:buFontTx/>
                        <a:buNone/>
                        <a:tabLst/>
                        <a:defRPr/>
                      </a:pPr>
                      <a:endParaRPr lang="en-US" sz="200" dirty="0">
                        <a:latin typeface="Comic Sans MS" panose="030F0702030302020204" pitchFamily="66"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r>
                        <a:rPr lang="en-GB" sz="1000" kern="1200" dirty="0">
                          <a:solidFill>
                            <a:schemeClr val="dk1"/>
                          </a:solidFill>
                          <a:effectLst/>
                          <a:latin typeface="+mn-lt"/>
                          <a:ea typeface="+mn-ea"/>
                          <a:cs typeface="+mn-cs"/>
                        </a:rPr>
                        <a:t>Return to and build on their previous learning, refining ideas and developing their ability to represent them</a:t>
                      </a:r>
                    </a:p>
                    <a:p>
                      <a:r>
                        <a:rPr lang="en-GB" sz="1000" kern="1200" dirty="0">
                          <a:solidFill>
                            <a:schemeClr val="dk1"/>
                          </a:solidFill>
                          <a:effectLst/>
                          <a:latin typeface="+mn-lt"/>
                          <a:ea typeface="+mn-ea"/>
                          <a:cs typeface="+mn-cs"/>
                        </a:rPr>
                        <a:t> </a:t>
                      </a:r>
                    </a:p>
                    <a:p>
                      <a:r>
                        <a:rPr lang="en-GB" sz="1000" kern="1200" dirty="0">
                          <a:solidFill>
                            <a:schemeClr val="dk1"/>
                          </a:solidFill>
                          <a:effectLst/>
                          <a:latin typeface="+mn-lt"/>
                          <a:ea typeface="+mn-ea"/>
                          <a:cs typeface="+mn-cs"/>
                        </a:rPr>
                        <a:t>Create collaboratively, sharing ideas, resources and skills.</a:t>
                      </a:r>
                    </a:p>
                    <a:p>
                      <a:pPr algn="ctr">
                        <a:lnSpc>
                          <a:spcPct val="107000"/>
                        </a:lnSpc>
                        <a:spcAft>
                          <a:spcPts val="800"/>
                        </a:spcAft>
                      </a:pPr>
                      <a:endParaRPr lang="en-GB" sz="200" dirty="0">
                        <a:solidFill>
                          <a:schemeClr val="tx1"/>
                        </a:solidFill>
                        <a:latin typeface="Comic Sans MS" panose="030F0702030302020204" pitchFamily="66"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r>
                        <a:rPr lang="en-GB" sz="1000" kern="1200" dirty="0">
                          <a:solidFill>
                            <a:schemeClr val="dk1"/>
                          </a:solidFill>
                          <a:effectLst/>
                          <a:latin typeface="+mn-lt"/>
                          <a:ea typeface="+mn-ea"/>
                          <a:cs typeface="+mn-cs"/>
                        </a:rPr>
                        <a:t>Express their ideas and feelings. </a:t>
                      </a:r>
                    </a:p>
                    <a:p>
                      <a:r>
                        <a:rPr lang="en-GB" sz="1000" kern="1200" dirty="0">
                          <a:solidFill>
                            <a:schemeClr val="dk1"/>
                          </a:solidFill>
                          <a:effectLst/>
                          <a:latin typeface="+mn-lt"/>
                          <a:ea typeface="+mn-ea"/>
                          <a:cs typeface="+mn-cs"/>
                        </a:rPr>
                        <a:t> </a:t>
                      </a:r>
                    </a:p>
                    <a:p>
                      <a:r>
                        <a:rPr lang="en-GB" sz="1000" kern="1200" dirty="0">
                          <a:solidFill>
                            <a:schemeClr val="dk1"/>
                          </a:solidFill>
                          <a:effectLst/>
                          <a:latin typeface="+mn-lt"/>
                          <a:ea typeface="+mn-ea"/>
                          <a:cs typeface="+mn-cs"/>
                        </a:rPr>
                        <a:t>Return to and build on their previous learning, refining ideas and developing their ability to represent them</a:t>
                      </a:r>
                    </a:p>
                    <a:p>
                      <a:r>
                        <a:rPr lang="en-GB" sz="1000" kern="1200" dirty="0">
                          <a:solidFill>
                            <a:schemeClr val="dk1"/>
                          </a:solidFill>
                          <a:effectLst/>
                          <a:latin typeface="+mn-lt"/>
                          <a:ea typeface="+mn-ea"/>
                          <a:cs typeface="+mn-cs"/>
                        </a:rPr>
                        <a:t> </a:t>
                      </a:r>
                    </a:p>
                    <a:p>
                      <a:r>
                        <a:rPr lang="en-GB" sz="1000" kern="1200" dirty="0">
                          <a:solidFill>
                            <a:schemeClr val="dk1"/>
                          </a:solidFill>
                          <a:effectLst/>
                          <a:latin typeface="+mn-lt"/>
                          <a:ea typeface="+mn-ea"/>
                          <a:cs typeface="+mn-cs"/>
                        </a:rPr>
                        <a:t>Create collaboratively, sharing ideas, resources and skills.</a:t>
                      </a:r>
                    </a:p>
                    <a:p>
                      <a:r>
                        <a:rPr lang="en-GB" sz="1000" kern="1200" dirty="0">
                          <a:solidFill>
                            <a:schemeClr val="dk1"/>
                          </a:solidFill>
                          <a:effectLst/>
                          <a:latin typeface="+mn-lt"/>
                          <a:ea typeface="+mn-ea"/>
                          <a:cs typeface="+mn-cs"/>
                        </a:rPr>
                        <a:t> </a:t>
                      </a:r>
                    </a:p>
                    <a:p>
                      <a:r>
                        <a:rPr lang="en-GB" sz="1000" kern="1200" dirty="0">
                          <a:solidFill>
                            <a:schemeClr val="dk1"/>
                          </a:solidFill>
                          <a:effectLst/>
                          <a:latin typeface="+mn-lt"/>
                          <a:ea typeface="+mn-ea"/>
                          <a:cs typeface="+mn-cs"/>
                        </a:rPr>
                        <a:t>Develop storylines in their pretend play.</a:t>
                      </a:r>
                    </a:p>
                    <a:p>
                      <a:pPr algn="ctr">
                        <a:lnSpc>
                          <a:spcPct val="107000"/>
                        </a:lnSpc>
                        <a:spcAft>
                          <a:spcPts val="800"/>
                        </a:spcAft>
                      </a:pPr>
                      <a:endParaRPr lang="en-GB" sz="200" dirty="0">
                        <a:solidFill>
                          <a:schemeClr val="tx1"/>
                        </a:solidFill>
                        <a:latin typeface="Comic Sans MS" panose="030F0702030302020204" pitchFamily="66"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r>
                        <a:rPr lang="en-GB" sz="1000" kern="1200" dirty="0">
                          <a:solidFill>
                            <a:schemeClr val="dk1"/>
                          </a:solidFill>
                          <a:effectLst/>
                          <a:latin typeface="+mn-lt"/>
                          <a:ea typeface="+mn-ea"/>
                          <a:cs typeface="+mn-cs"/>
                        </a:rPr>
                        <a:t>Express their ideas and feelings. </a:t>
                      </a:r>
                    </a:p>
                    <a:p>
                      <a:r>
                        <a:rPr lang="en-GB" sz="1000" kern="1200" dirty="0">
                          <a:solidFill>
                            <a:schemeClr val="dk1"/>
                          </a:solidFill>
                          <a:effectLst/>
                          <a:latin typeface="+mn-lt"/>
                          <a:ea typeface="+mn-ea"/>
                          <a:cs typeface="+mn-cs"/>
                        </a:rPr>
                        <a:t> </a:t>
                      </a:r>
                    </a:p>
                    <a:p>
                      <a:r>
                        <a:rPr lang="en-GB" sz="1000" kern="1200" dirty="0">
                          <a:solidFill>
                            <a:schemeClr val="dk1"/>
                          </a:solidFill>
                          <a:effectLst/>
                          <a:latin typeface="+mn-lt"/>
                          <a:ea typeface="+mn-ea"/>
                          <a:cs typeface="+mn-cs"/>
                        </a:rPr>
                        <a:t>Return to and build on their previous learning, refining ideas and developing their ability to represent them</a:t>
                      </a:r>
                    </a:p>
                    <a:p>
                      <a:r>
                        <a:rPr lang="en-GB" sz="1000" kern="1200" dirty="0">
                          <a:solidFill>
                            <a:schemeClr val="dk1"/>
                          </a:solidFill>
                          <a:effectLst/>
                          <a:latin typeface="+mn-lt"/>
                          <a:ea typeface="+mn-ea"/>
                          <a:cs typeface="+mn-cs"/>
                        </a:rPr>
                        <a:t> </a:t>
                      </a:r>
                    </a:p>
                    <a:p>
                      <a:r>
                        <a:rPr lang="en-GB" sz="1000" kern="1200" dirty="0">
                          <a:solidFill>
                            <a:schemeClr val="dk1"/>
                          </a:solidFill>
                          <a:effectLst/>
                          <a:latin typeface="+mn-lt"/>
                          <a:ea typeface="+mn-ea"/>
                          <a:cs typeface="+mn-cs"/>
                        </a:rPr>
                        <a:t>Listen attentively, move to and talk about music, expressing their feelings and responses.</a:t>
                      </a:r>
                    </a:p>
                    <a:p>
                      <a:r>
                        <a:rPr lang="en-GB" sz="1000" kern="1200" dirty="0">
                          <a:solidFill>
                            <a:schemeClr val="dk1"/>
                          </a:solidFill>
                          <a:effectLst/>
                          <a:latin typeface="+mn-lt"/>
                          <a:ea typeface="+mn-ea"/>
                          <a:cs typeface="+mn-cs"/>
                        </a:rPr>
                        <a:t> </a:t>
                      </a:r>
                    </a:p>
                    <a:p>
                      <a:r>
                        <a:rPr lang="en-GB" sz="1000" kern="1200" dirty="0">
                          <a:solidFill>
                            <a:schemeClr val="dk1"/>
                          </a:solidFill>
                          <a:effectLst/>
                          <a:latin typeface="+mn-lt"/>
                          <a:ea typeface="+mn-ea"/>
                          <a:cs typeface="+mn-cs"/>
                        </a:rPr>
                        <a:t>Watch and talk about dance and performance art, expressing their feelings and responses. (dances from other countries) </a:t>
                      </a:r>
                    </a:p>
                    <a:p>
                      <a:r>
                        <a:rPr lang="en-GB" sz="1000" kern="1200" dirty="0">
                          <a:solidFill>
                            <a:schemeClr val="dk1"/>
                          </a:solidFill>
                          <a:effectLst/>
                          <a:latin typeface="+mn-lt"/>
                          <a:ea typeface="+mn-ea"/>
                          <a:cs typeface="+mn-cs"/>
                        </a:rPr>
                        <a:t> </a:t>
                      </a:r>
                    </a:p>
                    <a:p>
                      <a:r>
                        <a:rPr lang="en-GB" sz="1000" kern="1200" dirty="0">
                          <a:solidFill>
                            <a:schemeClr val="dk1"/>
                          </a:solidFill>
                          <a:effectLst/>
                          <a:latin typeface="+mn-lt"/>
                          <a:ea typeface="+mn-ea"/>
                          <a:cs typeface="+mn-cs"/>
                        </a:rPr>
                        <a:t>Develop storylines in their pretend play.</a:t>
                      </a:r>
                    </a:p>
                    <a:p>
                      <a:r>
                        <a:rPr lang="en-GB" sz="1000" kern="1200" dirty="0">
                          <a:solidFill>
                            <a:schemeClr val="dk1"/>
                          </a:solidFill>
                          <a:effectLst/>
                          <a:latin typeface="+mn-lt"/>
                          <a:ea typeface="+mn-ea"/>
                          <a:cs typeface="+mn-cs"/>
                        </a:rPr>
                        <a:t> </a:t>
                      </a:r>
                    </a:p>
                    <a:p>
                      <a:r>
                        <a:rPr lang="en-GB" sz="1000" kern="1200" dirty="0">
                          <a:solidFill>
                            <a:schemeClr val="dk1"/>
                          </a:solidFill>
                          <a:effectLst/>
                          <a:latin typeface="+mn-lt"/>
                          <a:ea typeface="+mn-ea"/>
                          <a:cs typeface="+mn-cs"/>
                        </a:rPr>
                        <a:t>Explore and engage in music making and dance, performing solo or in groups</a:t>
                      </a:r>
                      <a:endParaRPr lang="en-GB" sz="200" dirty="0">
                        <a:solidFill>
                          <a:schemeClr val="tx1"/>
                        </a:solidFill>
                        <a:latin typeface="Comic Sans MS" panose="030F0702030302020204" pitchFamily="66"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a:txBody>
                    <a:bodyPr/>
                    <a:lstStyle/>
                    <a:p>
                      <a:r>
                        <a:rPr lang="en-GB" sz="1000" kern="1200" dirty="0">
                          <a:solidFill>
                            <a:schemeClr val="dk1"/>
                          </a:solidFill>
                          <a:effectLst/>
                          <a:latin typeface="+mn-lt"/>
                          <a:ea typeface="+mn-ea"/>
                          <a:cs typeface="+mn-cs"/>
                        </a:rPr>
                        <a:t>Express their ideas and feelings. </a:t>
                      </a:r>
                    </a:p>
                    <a:p>
                      <a:r>
                        <a:rPr lang="en-GB" sz="1000" kern="1200" dirty="0">
                          <a:solidFill>
                            <a:schemeClr val="dk1"/>
                          </a:solidFill>
                          <a:effectLst/>
                          <a:latin typeface="+mn-lt"/>
                          <a:ea typeface="+mn-ea"/>
                          <a:cs typeface="+mn-cs"/>
                        </a:rPr>
                        <a:t> </a:t>
                      </a:r>
                    </a:p>
                    <a:p>
                      <a:r>
                        <a:rPr lang="en-GB" sz="1000" kern="1200" dirty="0">
                          <a:solidFill>
                            <a:schemeClr val="dk1"/>
                          </a:solidFill>
                          <a:effectLst/>
                          <a:latin typeface="+mn-lt"/>
                          <a:ea typeface="+mn-ea"/>
                          <a:cs typeface="+mn-cs"/>
                        </a:rPr>
                        <a:t>Return to and build on their previous learning, refining ideas and developing their ability to represent them</a:t>
                      </a:r>
                    </a:p>
                    <a:p>
                      <a:r>
                        <a:rPr lang="en-GB" sz="1000" kern="1200" dirty="0">
                          <a:solidFill>
                            <a:schemeClr val="dk1"/>
                          </a:solidFill>
                          <a:effectLst/>
                          <a:latin typeface="+mn-lt"/>
                          <a:ea typeface="+mn-ea"/>
                          <a:cs typeface="+mn-cs"/>
                        </a:rPr>
                        <a:t> </a:t>
                      </a:r>
                    </a:p>
                    <a:p>
                      <a:r>
                        <a:rPr lang="en-GB" sz="1000" kern="1200" dirty="0">
                          <a:solidFill>
                            <a:schemeClr val="dk1"/>
                          </a:solidFill>
                          <a:effectLst/>
                          <a:latin typeface="+mn-lt"/>
                          <a:ea typeface="+mn-ea"/>
                          <a:cs typeface="+mn-cs"/>
                        </a:rPr>
                        <a:t>Listen attentively, move to and talk about music, expressing their feelings and responses.</a:t>
                      </a:r>
                    </a:p>
                    <a:p>
                      <a:r>
                        <a:rPr lang="en-GB" sz="1000" kern="1200" dirty="0">
                          <a:solidFill>
                            <a:schemeClr val="dk1"/>
                          </a:solidFill>
                          <a:effectLst/>
                          <a:latin typeface="+mn-lt"/>
                          <a:ea typeface="+mn-ea"/>
                          <a:cs typeface="+mn-cs"/>
                        </a:rPr>
                        <a:t> </a:t>
                      </a:r>
                    </a:p>
                    <a:p>
                      <a:r>
                        <a:rPr lang="en-GB" sz="1000" kern="1200" dirty="0">
                          <a:solidFill>
                            <a:schemeClr val="dk1"/>
                          </a:solidFill>
                          <a:effectLst/>
                          <a:latin typeface="+mn-lt"/>
                          <a:ea typeface="+mn-ea"/>
                          <a:cs typeface="+mn-cs"/>
                        </a:rPr>
                        <a:t>Develop storylines in their pretend play.</a:t>
                      </a:r>
                    </a:p>
                    <a:p>
                      <a:r>
                        <a:rPr lang="en-GB" sz="1000" kern="1200" dirty="0">
                          <a:solidFill>
                            <a:schemeClr val="dk1"/>
                          </a:solidFill>
                          <a:effectLst/>
                          <a:latin typeface="+mn-lt"/>
                          <a:ea typeface="+mn-ea"/>
                          <a:cs typeface="+mn-cs"/>
                        </a:rPr>
                        <a:t> </a:t>
                      </a:r>
                    </a:p>
                    <a:p>
                      <a:r>
                        <a:rPr lang="en-GB" sz="1000" kern="1200" dirty="0">
                          <a:solidFill>
                            <a:schemeClr val="dk1"/>
                          </a:solidFill>
                          <a:effectLst/>
                          <a:latin typeface="+mn-lt"/>
                          <a:ea typeface="+mn-ea"/>
                          <a:cs typeface="+mn-cs"/>
                        </a:rPr>
                        <a:t>Explore and engage in music making and dance, performing solo or in groups</a:t>
                      </a:r>
                    </a:p>
                    <a:p>
                      <a:pPr algn="ctr"/>
                      <a:endParaRPr lang="en-GB" sz="200" dirty="0">
                        <a:solidFill>
                          <a:schemeClr val="tx1"/>
                        </a:solidFill>
                        <a:latin typeface="Comic Sans MS" panose="030F0702030302020204" pitchFamily="66"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extLst>
                  <a:ext uri="{0D108BD9-81ED-4DB2-BD59-A6C34878D82A}">
                    <a16:rowId xmlns:a16="http://schemas.microsoft.com/office/drawing/2014/main" val="663662612"/>
                  </a:ext>
                </a:extLst>
              </a:tr>
            </a:tbl>
          </a:graphicData>
        </a:graphic>
      </p:graphicFrame>
      <p:pic>
        <p:nvPicPr>
          <p:cNvPr id="3076" name="Picture 4" descr="See the source image">
            <a:extLst>
              <a:ext uri="{FF2B5EF4-FFF2-40B4-BE49-F238E27FC236}">
                <a16:creationId xmlns:a16="http://schemas.microsoft.com/office/drawing/2014/main" id="{706D85D1-16BB-4B06-B2CA-7F9990E63E84}"/>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384421" y="4898863"/>
            <a:ext cx="1408922" cy="140892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See the source image">
            <a:extLst>
              <a:ext uri="{FF2B5EF4-FFF2-40B4-BE49-F238E27FC236}">
                <a16:creationId xmlns:a16="http://schemas.microsoft.com/office/drawing/2014/main" id="{FDFD0639-DD35-4F11-8CAD-68D61E05E5AF}"/>
              </a:ext>
            </a:extLst>
          </p:cNvPr>
          <p:cNvPicPr>
            <a:picLocks noChangeAspect="1" noChangeArrowheads="1"/>
          </p:cNvPicPr>
          <p:nvPr/>
        </p:nvPicPr>
        <p:blipFill>
          <a:blip r:embed="rId2" cstate="hqprint">
            <a:extLst>
              <a:ext uri="{BEBA8EAE-BF5A-486C-A8C5-ECC9F3942E4B}">
                <a14:imgProps xmlns:a14="http://schemas.microsoft.com/office/drawing/2010/main">
                  <a14:imgLayer r:embed="rId3">
                    <a14:imgEffect>
                      <a14:backgroundRemoval t="2600" b="96200" l="3165" r="97046">
                        <a14:foregroundMark x1="11814" y1="28200" x2="11814" y2="28200"/>
                        <a14:foregroundMark x1="8228" y1="45200" x2="8228" y2="45200"/>
                        <a14:foregroundMark x1="3165" y1="54000" x2="3165" y2="55200"/>
                        <a14:foregroundMark x1="17722" y1="84200" x2="17722" y2="84200"/>
                        <a14:foregroundMark x1="49578" y1="96200" x2="49578" y2="96200"/>
                        <a14:foregroundMark x1="68987" y1="89200" x2="70042" y2="88800"/>
                        <a14:foregroundMark x1="93038" y1="76200" x2="93038" y2="74200"/>
                        <a14:foregroundMark x1="90295" y1="54800" x2="90295" y2="54800"/>
                        <a14:foregroundMark x1="61181" y1="6600" x2="61181" y2="6600"/>
                        <a14:foregroundMark x1="77215" y1="14800" x2="77215" y2="14800"/>
                        <a14:foregroundMark x1="55907" y1="2600" x2="55907" y2="2600"/>
                        <a14:foregroundMark x1="97046" y1="25800" x2="97046" y2="25800"/>
                      </a14:backgroundRemoval>
                    </a14:imgEffect>
                  </a14:imgLayer>
                </a14:imgProps>
              </a:ext>
              <a:ext uri="{28A0092B-C50C-407E-A947-70E740481C1C}">
                <a14:useLocalDpi xmlns:a14="http://schemas.microsoft.com/office/drawing/2010/main" val="0"/>
              </a:ext>
            </a:extLst>
          </a:blip>
          <a:srcRect/>
          <a:stretch>
            <a:fillRect/>
          </a:stretch>
        </p:blipFill>
        <p:spPr bwMode="auto">
          <a:xfrm>
            <a:off x="10659567" y="5421087"/>
            <a:ext cx="863739" cy="91111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8E86068C-E4F3-4063-B847-D2FC77DC8B12}"/>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1099452" y="425035"/>
            <a:ext cx="614034" cy="614034"/>
          </a:xfrm>
          <a:prstGeom prst="rect">
            <a:avLst/>
          </a:prstGeom>
        </p:spPr>
      </p:pic>
      <p:pic>
        <p:nvPicPr>
          <p:cNvPr id="5" name="Picture 4">
            <a:extLst>
              <a:ext uri="{FF2B5EF4-FFF2-40B4-BE49-F238E27FC236}">
                <a16:creationId xmlns:a16="http://schemas.microsoft.com/office/drawing/2014/main" id="{3F4432A0-F523-4F37-9145-061956227A8B}"/>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rot="20786153">
            <a:off x="255274" y="568231"/>
            <a:ext cx="423530" cy="423530"/>
          </a:xfrm>
          <a:prstGeom prst="rect">
            <a:avLst/>
          </a:prstGeom>
        </p:spPr>
      </p:pic>
      <p:pic>
        <p:nvPicPr>
          <p:cNvPr id="13" name="Picture 12"/>
          <p:cNvPicPr/>
          <p:nvPr/>
        </p:nvPicPr>
        <p:blipFill>
          <a:blip r:embed="rId7">
            <a:extLst>
              <a:ext uri="{28A0092B-C50C-407E-A947-70E740481C1C}">
                <a14:useLocalDpi xmlns:a14="http://schemas.microsoft.com/office/drawing/2010/main" val="0"/>
              </a:ext>
            </a:extLst>
          </a:blip>
          <a:stretch>
            <a:fillRect/>
          </a:stretch>
        </p:blipFill>
        <p:spPr>
          <a:xfrm>
            <a:off x="11070211" y="165427"/>
            <a:ext cx="507522" cy="430293"/>
          </a:xfrm>
          <a:prstGeom prst="rect">
            <a:avLst/>
          </a:prstGeom>
        </p:spPr>
      </p:pic>
    </p:spTree>
    <p:extLst>
      <p:ext uri="{BB962C8B-B14F-4D97-AF65-F5344CB8AC3E}">
        <p14:creationId xmlns:p14="http://schemas.microsoft.com/office/powerpoint/2010/main" val="15830675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3FE212D-BFC9-4D6B-BB25-2170A4F1783E}"/>
              </a:ext>
            </a:extLst>
          </p:cNvPr>
          <p:cNvSpPr txBox="1">
            <a:spLocks/>
          </p:cNvSpPr>
          <p:nvPr/>
        </p:nvSpPr>
        <p:spPr>
          <a:xfrm>
            <a:off x="838200" y="-762372"/>
            <a:ext cx="10515600"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n-GB" sz="3600" dirty="0">
              <a:latin typeface="Amatic SC" panose="00000500000000000000" pitchFamily="2" charset="-79"/>
              <a:cs typeface="Amatic SC" panose="00000500000000000000" pitchFamily="2" charset="-79"/>
            </a:endParaRPr>
          </a:p>
        </p:txBody>
      </p:sp>
      <p:graphicFrame>
        <p:nvGraphicFramePr>
          <p:cNvPr id="3" name="Table 4">
            <a:extLst>
              <a:ext uri="{FF2B5EF4-FFF2-40B4-BE49-F238E27FC236}">
                <a16:creationId xmlns:a16="http://schemas.microsoft.com/office/drawing/2014/main" id="{C309D6EC-D8CA-42E0-9877-E82797564D7C}"/>
              </a:ext>
            </a:extLst>
          </p:cNvPr>
          <p:cNvGraphicFramePr>
            <a:graphicFrameLocks noGrp="1"/>
          </p:cNvGraphicFramePr>
          <p:nvPr>
            <p:extLst>
              <p:ext uri="{D42A27DB-BD31-4B8C-83A1-F6EECF244321}">
                <p14:modId xmlns:p14="http://schemas.microsoft.com/office/powerpoint/2010/main" val="1026864977"/>
              </p:ext>
            </p:extLst>
          </p:nvPr>
        </p:nvGraphicFramePr>
        <p:xfrm>
          <a:off x="368216" y="381132"/>
          <a:ext cx="11455568" cy="6197432"/>
        </p:xfrm>
        <a:graphic>
          <a:graphicData uri="http://schemas.openxmlformats.org/drawingml/2006/table">
            <a:tbl>
              <a:tblPr firstRow="1" bandRow="1">
                <a:tableStyleId>{5C22544A-7EE6-4342-B048-85BDC9FD1C3A}</a:tableStyleId>
              </a:tblPr>
              <a:tblGrid>
                <a:gridCol w="1682046">
                  <a:extLst>
                    <a:ext uri="{9D8B030D-6E8A-4147-A177-3AD203B41FA5}">
                      <a16:colId xmlns:a16="http://schemas.microsoft.com/office/drawing/2014/main" val="385991600"/>
                    </a:ext>
                  </a:extLst>
                </a:gridCol>
                <a:gridCol w="1590974">
                  <a:extLst>
                    <a:ext uri="{9D8B030D-6E8A-4147-A177-3AD203B41FA5}">
                      <a16:colId xmlns:a16="http://schemas.microsoft.com/office/drawing/2014/main" val="2865123548"/>
                    </a:ext>
                  </a:extLst>
                </a:gridCol>
                <a:gridCol w="1206386">
                  <a:extLst>
                    <a:ext uri="{9D8B030D-6E8A-4147-A177-3AD203B41FA5}">
                      <a16:colId xmlns:a16="http://schemas.microsoft.com/office/drawing/2014/main" val="872926247"/>
                    </a:ext>
                  </a:extLst>
                </a:gridCol>
                <a:gridCol w="2067812">
                  <a:extLst>
                    <a:ext uri="{9D8B030D-6E8A-4147-A177-3AD203B41FA5}">
                      <a16:colId xmlns:a16="http://schemas.microsoft.com/office/drawing/2014/main" val="1315738151"/>
                    </a:ext>
                  </a:extLst>
                </a:gridCol>
                <a:gridCol w="1384457">
                  <a:extLst>
                    <a:ext uri="{9D8B030D-6E8A-4147-A177-3AD203B41FA5}">
                      <a16:colId xmlns:a16="http://schemas.microsoft.com/office/drawing/2014/main" val="2709165749"/>
                    </a:ext>
                  </a:extLst>
                </a:gridCol>
                <a:gridCol w="2147684">
                  <a:extLst>
                    <a:ext uri="{9D8B030D-6E8A-4147-A177-3AD203B41FA5}">
                      <a16:colId xmlns:a16="http://schemas.microsoft.com/office/drawing/2014/main" val="2335150482"/>
                    </a:ext>
                  </a:extLst>
                </a:gridCol>
                <a:gridCol w="1376209">
                  <a:extLst>
                    <a:ext uri="{9D8B030D-6E8A-4147-A177-3AD203B41FA5}">
                      <a16:colId xmlns:a16="http://schemas.microsoft.com/office/drawing/2014/main" val="4046203905"/>
                    </a:ext>
                  </a:extLst>
                </a:gridCol>
              </a:tblGrid>
              <a:tr h="0">
                <a:tc gridSpan="7">
                  <a:txBody>
                    <a:bodyPr/>
                    <a:lstStyle/>
                    <a:p>
                      <a:pPr algn="ctr"/>
                      <a:endParaRPr lang="en-GB" sz="800" dirty="0">
                        <a:solidFill>
                          <a:schemeClr val="bg1">
                            <a:lumMod val="50000"/>
                          </a:schemeClr>
                        </a:solidFill>
                        <a:latin typeface="Comic Sans MS" panose="030F0702030302020204" pitchFamily="66" charset="0"/>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r>
                        <a:rPr lang="en-US" sz="3600" dirty="0">
                          <a:solidFill>
                            <a:schemeClr val="bg1">
                              <a:lumMod val="50000"/>
                            </a:schemeClr>
                          </a:solidFill>
                          <a:latin typeface="Amatic SC" panose="00000500000000000000" pitchFamily="2" charset="-79"/>
                          <a:cs typeface="Amatic SC" panose="00000500000000000000" pitchFamily="2" charset="-79"/>
                        </a:rPr>
                        <a:t>Early Learning Goals </a:t>
                      </a:r>
                      <a:endParaRPr lang="en-GB" sz="36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600" dirty="0">
                          <a:solidFill>
                            <a:schemeClr val="bg1">
                              <a:lumMod val="50000"/>
                            </a:schemeClr>
                          </a:solidFill>
                          <a:latin typeface="Amatic SC" panose="00000500000000000000" pitchFamily="2" charset="-79"/>
                          <a:cs typeface="Amatic SC" panose="00000500000000000000" pitchFamily="2" charset="-79"/>
                        </a:rPr>
                        <a:t>Autumn 2</a:t>
                      </a:r>
                      <a:endParaRPr lang="en-GB" sz="36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hMerge="1">
                  <a:txBody>
                    <a:bodyPr/>
                    <a:lstStyle/>
                    <a:p>
                      <a:pPr algn="ctr"/>
                      <a:r>
                        <a:rPr lang="en-US" sz="3600" dirty="0">
                          <a:solidFill>
                            <a:schemeClr val="bg1">
                              <a:lumMod val="50000"/>
                            </a:schemeClr>
                          </a:solidFill>
                          <a:latin typeface="Amatic SC" panose="00000500000000000000" pitchFamily="2" charset="-79"/>
                          <a:cs typeface="Amatic SC" panose="00000500000000000000" pitchFamily="2" charset="-79"/>
                        </a:rPr>
                        <a:t>Spring 1</a:t>
                      </a:r>
                      <a:endParaRPr lang="en-GB" sz="36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hMerge="1">
                  <a:txBody>
                    <a:bodyPr/>
                    <a:lstStyle/>
                    <a:p>
                      <a:pPr algn="ctr"/>
                      <a:r>
                        <a:rPr lang="en-US" sz="3600" dirty="0">
                          <a:solidFill>
                            <a:schemeClr val="bg1">
                              <a:lumMod val="50000"/>
                            </a:schemeClr>
                          </a:solidFill>
                          <a:latin typeface="Amatic SC" panose="00000500000000000000" pitchFamily="2" charset="-79"/>
                          <a:cs typeface="Amatic SC" panose="00000500000000000000" pitchFamily="2" charset="-79"/>
                        </a:rPr>
                        <a:t>Spring 2</a:t>
                      </a:r>
                      <a:endParaRPr lang="en-GB" sz="36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hMerge="1">
                  <a:txBody>
                    <a:bodyPr/>
                    <a:lstStyle/>
                    <a:p>
                      <a:pPr algn="ctr"/>
                      <a:r>
                        <a:rPr lang="en-US" sz="3600" dirty="0">
                          <a:solidFill>
                            <a:schemeClr val="bg1">
                              <a:lumMod val="50000"/>
                            </a:schemeClr>
                          </a:solidFill>
                          <a:latin typeface="Amatic SC" panose="00000500000000000000" pitchFamily="2" charset="-79"/>
                          <a:cs typeface="Amatic SC" panose="00000500000000000000" pitchFamily="2" charset="-79"/>
                        </a:rPr>
                        <a:t>Summer 1</a:t>
                      </a:r>
                      <a:endParaRPr lang="en-GB" sz="36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hMerge="1">
                  <a:txBody>
                    <a:bodyPr/>
                    <a:lstStyle/>
                    <a:p>
                      <a:pPr algn="ctr"/>
                      <a:r>
                        <a:rPr lang="en-US" sz="3600" dirty="0">
                          <a:solidFill>
                            <a:schemeClr val="bg1">
                              <a:lumMod val="50000"/>
                            </a:schemeClr>
                          </a:solidFill>
                          <a:latin typeface="Amatic SC" panose="00000500000000000000" pitchFamily="2" charset="-79"/>
                          <a:cs typeface="Amatic SC" panose="00000500000000000000" pitchFamily="2" charset="-79"/>
                        </a:rPr>
                        <a:t>Summer 2</a:t>
                      </a:r>
                      <a:endParaRPr lang="en-GB" sz="36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extLst>
                  <a:ext uri="{0D108BD9-81ED-4DB2-BD59-A6C34878D82A}">
                    <a16:rowId xmlns:a16="http://schemas.microsoft.com/office/drawing/2014/main" val="1913285939"/>
                  </a:ext>
                </a:extLst>
              </a:tr>
              <a:tr h="366561">
                <a:tc>
                  <a:txBody>
                    <a:bodyPr/>
                    <a:lstStyle/>
                    <a:p>
                      <a:pPr algn="ctr"/>
                      <a:r>
                        <a:rPr lang="en-US" sz="800" b="1" dirty="0">
                          <a:latin typeface="Comic Sans MS" panose="030F0702030302020204" pitchFamily="66" charset="0"/>
                          <a:cs typeface="Amatic SC" panose="00000500000000000000" pitchFamily="2" charset="-79"/>
                        </a:rPr>
                        <a:t>Communication and Language </a:t>
                      </a:r>
                      <a:endParaRPr lang="en-GB" sz="800" b="1" dirty="0">
                        <a:latin typeface="Comic Sans MS" panose="030F0702030302020204" pitchFamily="66" charset="0"/>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FF"/>
                    </a:solidFill>
                  </a:tcPr>
                </a:tc>
                <a:tc>
                  <a:txBody>
                    <a:bodyPr/>
                    <a:lstStyle/>
                    <a:p>
                      <a:pPr algn="ctr"/>
                      <a:r>
                        <a:rPr lang="en-US" sz="800" b="1" dirty="0">
                          <a:latin typeface="Comic Sans MS" panose="030F0702030302020204" pitchFamily="66" charset="0"/>
                          <a:cs typeface="Amatic SC" panose="00000500000000000000" pitchFamily="2" charset="-79"/>
                        </a:rPr>
                        <a:t>Personal, social, emotional development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b="1" dirty="0">
                          <a:latin typeface="Comic Sans MS" panose="030F0702030302020204" pitchFamily="66" charset="0"/>
                          <a:cs typeface="Amatic SC" panose="00000500000000000000" pitchFamily="2" charset="-79"/>
                        </a:rPr>
                        <a:t>Physical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800" b="1" dirty="0">
                          <a:latin typeface="Comic Sans MS" panose="030F0702030302020204" pitchFamily="66" charset="0"/>
                          <a:cs typeface="Amatic SC" panose="00000500000000000000" pitchFamily="2" charset="-79"/>
                        </a:rPr>
                        <a:t>Development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algn="ctr"/>
                      <a:r>
                        <a:rPr lang="en-US" sz="800" b="1" dirty="0">
                          <a:latin typeface="Comic Sans MS" panose="030F0702030302020204" pitchFamily="66" charset="0"/>
                          <a:cs typeface="Amatic SC" panose="00000500000000000000" pitchFamily="2" charset="-79"/>
                        </a:rPr>
                        <a:t>Literacy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b="1" dirty="0" err="1">
                          <a:latin typeface="Comic Sans MS" panose="030F0702030302020204" pitchFamily="66" charset="0"/>
                          <a:cs typeface="Amatic SC" panose="00000500000000000000" pitchFamily="2" charset="-79"/>
                        </a:rPr>
                        <a:t>Maths</a:t>
                      </a:r>
                      <a:r>
                        <a:rPr lang="en-US" sz="800" b="1" dirty="0">
                          <a:latin typeface="Comic Sans MS" panose="030F0702030302020204" pitchFamily="66" charset="0"/>
                          <a:cs typeface="Amatic SC" panose="00000500000000000000" pitchFamily="2" charset="-79"/>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r>
                        <a:rPr lang="en-US" sz="800" b="1" dirty="0">
                          <a:latin typeface="Comic Sans MS" panose="030F0702030302020204" pitchFamily="66" charset="0"/>
                          <a:cs typeface="Amatic SC" panose="00000500000000000000" pitchFamily="2" charset="-79"/>
                        </a:rPr>
                        <a:t>Understanding the World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b="1" dirty="0">
                          <a:latin typeface="Comic Sans MS" panose="030F0702030302020204" pitchFamily="66" charset="0"/>
                          <a:cs typeface="Amatic SC" panose="00000500000000000000" pitchFamily="2" charset="-79"/>
                        </a:rPr>
                        <a:t>Expressive arts and design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extLst>
                  <a:ext uri="{0D108BD9-81ED-4DB2-BD59-A6C34878D82A}">
                    <a16:rowId xmlns:a16="http://schemas.microsoft.com/office/drawing/2014/main" val="2272033691"/>
                  </a:ext>
                </a:extLst>
              </a:tr>
              <a:tr h="5617511">
                <a:tc>
                  <a:txBody>
                    <a:bodyPr/>
                    <a:lstStyle/>
                    <a:p>
                      <a:pPr algn="ctr"/>
                      <a:r>
                        <a:rPr lang="en-US" sz="700" b="1" dirty="0">
                          <a:latin typeface="Comic Sans MS" panose="030F0702030302020204" pitchFamily="66" charset="0"/>
                        </a:rPr>
                        <a:t>ELG: Listening, Attention and Understanding</a:t>
                      </a:r>
                    </a:p>
                    <a:p>
                      <a:pPr algn="ctr"/>
                      <a:endParaRPr lang="en-US" sz="700" dirty="0">
                        <a:latin typeface="Comic Sans MS" panose="030F0702030302020204" pitchFamily="66" charset="0"/>
                      </a:endParaRPr>
                    </a:p>
                    <a:p>
                      <a:pPr algn="ctr"/>
                      <a:r>
                        <a:rPr lang="en-US" sz="700" dirty="0">
                          <a:latin typeface="Comic Sans MS" panose="030F0702030302020204" pitchFamily="66" charset="0"/>
                        </a:rPr>
                        <a:t> Listen attentively and respond to what they hear with relevant questions, comments and actions when being read to and during whole class discussions and small group interactions</a:t>
                      </a:r>
                    </a:p>
                    <a:p>
                      <a:pPr algn="ctr"/>
                      <a:endParaRPr lang="en-US" sz="700" dirty="0">
                        <a:latin typeface="Comic Sans MS" panose="030F0702030302020204" pitchFamily="66" charset="0"/>
                      </a:endParaRPr>
                    </a:p>
                    <a:p>
                      <a:pPr algn="ctr"/>
                      <a:r>
                        <a:rPr lang="en-US" sz="700" dirty="0">
                          <a:latin typeface="Comic Sans MS" panose="030F0702030302020204" pitchFamily="66" charset="0"/>
                        </a:rPr>
                        <a:t> Make comments about what they have heard and ask questions to clarify their understanding</a:t>
                      </a:r>
                    </a:p>
                    <a:p>
                      <a:pPr algn="ctr"/>
                      <a:endParaRPr lang="en-US" sz="700" dirty="0">
                        <a:latin typeface="Comic Sans MS" panose="030F0702030302020204" pitchFamily="66" charset="0"/>
                      </a:endParaRPr>
                    </a:p>
                    <a:p>
                      <a:pPr algn="ctr"/>
                      <a:r>
                        <a:rPr lang="en-US" sz="700" dirty="0">
                          <a:latin typeface="Comic Sans MS" panose="030F0702030302020204" pitchFamily="66" charset="0"/>
                        </a:rPr>
                        <a:t> Hold conversation when engaged in back-and-forth exchanges with their teacher and peers</a:t>
                      </a:r>
                    </a:p>
                    <a:p>
                      <a:pPr algn="ctr"/>
                      <a:endParaRPr lang="en-US" sz="700" b="0" dirty="0">
                        <a:latin typeface="Comic Sans MS" panose="030F0702030302020204" pitchFamily="66" charset="0"/>
                        <a:cs typeface="Amatic SC" panose="00000500000000000000" pitchFamily="2" charset="-79"/>
                      </a:endParaRPr>
                    </a:p>
                    <a:p>
                      <a:pPr algn="ctr"/>
                      <a:r>
                        <a:rPr lang="en-US" sz="700" b="1" dirty="0">
                          <a:latin typeface="Comic Sans MS" panose="030F0702030302020204" pitchFamily="66" charset="0"/>
                        </a:rPr>
                        <a:t>ELG: Speaking</a:t>
                      </a:r>
                    </a:p>
                    <a:p>
                      <a:pPr algn="ctr"/>
                      <a:endParaRPr lang="en-US" sz="700" dirty="0">
                        <a:latin typeface="Comic Sans MS" panose="030F0702030302020204" pitchFamily="66" charset="0"/>
                      </a:endParaRPr>
                    </a:p>
                    <a:p>
                      <a:pPr algn="ctr"/>
                      <a:r>
                        <a:rPr lang="en-US" sz="700" dirty="0">
                          <a:latin typeface="Comic Sans MS" panose="030F0702030302020204" pitchFamily="66" charset="0"/>
                        </a:rPr>
                        <a:t>Participate in small group, class and one-to-one discussions, offering their own ideas, using recently introduced vocabulary. </a:t>
                      </a:r>
                    </a:p>
                    <a:p>
                      <a:pPr algn="ctr"/>
                      <a:endParaRPr lang="en-US" sz="700" dirty="0">
                        <a:latin typeface="Comic Sans MS" panose="030F0702030302020204" pitchFamily="66" charset="0"/>
                      </a:endParaRPr>
                    </a:p>
                    <a:p>
                      <a:pPr algn="ctr"/>
                      <a:r>
                        <a:rPr lang="en-US" sz="700" dirty="0">
                          <a:latin typeface="Comic Sans MS" panose="030F0702030302020204" pitchFamily="66" charset="0"/>
                        </a:rPr>
                        <a:t>Offer explanations for why things might happen, making use of recently introduced vocabulary from stories, non-fiction, rhymes and poems when appropriate. </a:t>
                      </a:r>
                    </a:p>
                    <a:p>
                      <a:pPr algn="ctr"/>
                      <a:endParaRPr lang="en-US" sz="700" dirty="0">
                        <a:latin typeface="Comic Sans MS" panose="030F0702030302020204" pitchFamily="66" charset="0"/>
                      </a:endParaRPr>
                    </a:p>
                    <a:p>
                      <a:pPr algn="ctr"/>
                      <a:r>
                        <a:rPr lang="en-US" sz="700" dirty="0">
                          <a:latin typeface="Comic Sans MS" panose="030F0702030302020204" pitchFamily="66" charset="0"/>
                        </a:rPr>
                        <a:t> Express their ideas and feelings about their experiences using full sentences, including use of past, present and future tenses and making use of conjunctions, with modelling and support from their teacher. </a:t>
                      </a:r>
                      <a:endParaRPr lang="en-US" sz="700" b="0" dirty="0">
                        <a:latin typeface="Comic Sans MS" panose="030F0702030302020204" pitchFamily="66" charset="0"/>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FF"/>
                    </a:solidFill>
                  </a:tcPr>
                </a:tc>
                <a:tc>
                  <a:txBody>
                    <a:bodyPr/>
                    <a:lstStyle/>
                    <a:p>
                      <a:pPr algn="ctr"/>
                      <a:r>
                        <a:rPr lang="en-US" sz="700" b="1" dirty="0">
                          <a:latin typeface="Comic Sans MS" panose="030F0702030302020204" pitchFamily="66" charset="0"/>
                        </a:rPr>
                        <a:t>ELG: Self-Regulation </a:t>
                      </a:r>
                    </a:p>
                    <a:p>
                      <a:pPr algn="ctr"/>
                      <a:endParaRPr lang="en-US" sz="700" dirty="0">
                        <a:latin typeface="Comic Sans MS" panose="030F0702030302020204" pitchFamily="66" charset="0"/>
                      </a:endParaRPr>
                    </a:p>
                    <a:p>
                      <a:pPr algn="ctr"/>
                      <a:r>
                        <a:rPr lang="en-US" sz="700" dirty="0">
                          <a:latin typeface="Comic Sans MS" panose="030F0702030302020204" pitchFamily="66" charset="0"/>
                        </a:rPr>
                        <a:t>Show an understanding of their own feelings and those of others, and begin to regulate their behaviour accordingly. </a:t>
                      </a:r>
                    </a:p>
                    <a:p>
                      <a:pPr algn="ctr"/>
                      <a:endParaRPr lang="en-US" sz="700" dirty="0">
                        <a:latin typeface="Comic Sans MS" panose="030F0702030302020204" pitchFamily="66" charset="0"/>
                      </a:endParaRPr>
                    </a:p>
                    <a:p>
                      <a:pPr algn="ctr"/>
                      <a:r>
                        <a:rPr lang="en-US" sz="700" dirty="0">
                          <a:latin typeface="Comic Sans MS" panose="030F0702030302020204" pitchFamily="66" charset="0"/>
                        </a:rPr>
                        <a:t> Set and work towards simple goals, being able to wait for what they want and control their immediate impulses when appropriate. </a:t>
                      </a:r>
                    </a:p>
                    <a:p>
                      <a:pPr algn="ctr"/>
                      <a:endParaRPr lang="en-US" sz="700" dirty="0">
                        <a:latin typeface="Comic Sans MS" panose="030F0702030302020204" pitchFamily="66" charset="0"/>
                      </a:endParaRPr>
                    </a:p>
                    <a:p>
                      <a:pPr algn="ctr"/>
                      <a:r>
                        <a:rPr lang="en-US" sz="700" dirty="0">
                          <a:latin typeface="Comic Sans MS" panose="030F0702030302020204" pitchFamily="66" charset="0"/>
                        </a:rPr>
                        <a:t>Give focused attention to what the teacher says, responding appropriately even when engaged in activity, and show an ability to follow instructions involving several ideas or actions.</a:t>
                      </a:r>
                    </a:p>
                    <a:p>
                      <a:pPr algn="ctr"/>
                      <a:endParaRPr lang="en-US" sz="700" b="1" dirty="0">
                        <a:latin typeface="Comic Sans MS" panose="030F0702030302020204" pitchFamily="66" charset="0"/>
                      </a:endParaRPr>
                    </a:p>
                    <a:p>
                      <a:pPr algn="ctr"/>
                      <a:r>
                        <a:rPr lang="en-US" sz="700" b="1" dirty="0">
                          <a:latin typeface="Comic Sans MS" panose="030F0702030302020204" pitchFamily="66" charset="0"/>
                        </a:rPr>
                        <a:t> ELG: Managing Self </a:t>
                      </a:r>
                    </a:p>
                    <a:p>
                      <a:pPr algn="ctr"/>
                      <a:endParaRPr lang="en-US" sz="700" dirty="0">
                        <a:latin typeface="Comic Sans MS" panose="030F0702030302020204" pitchFamily="66" charset="0"/>
                      </a:endParaRPr>
                    </a:p>
                    <a:p>
                      <a:pPr algn="ctr"/>
                      <a:r>
                        <a:rPr lang="en-US" sz="700" dirty="0">
                          <a:latin typeface="Comic Sans MS" panose="030F0702030302020204" pitchFamily="66" charset="0"/>
                        </a:rPr>
                        <a:t>Be confident to try new activities and show independence, resilience and perseverance in the face of challenge. </a:t>
                      </a:r>
                    </a:p>
                    <a:p>
                      <a:pPr algn="ctr"/>
                      <a:endParaRPr lang="en-US" sz="700" dirty="0">
                        <a:latin typeface="Comic Sans MS" panose="030F0702030302020204" pitchFamily="66" charset="0"/>
                      </a:endParaRPr>
                    </a:p>
                    <a:p>
                      <a:pPr algn="ctr"/>
                      <a:r>
                        <a:rPr lang="en-US" sz="700" dirty="0">
                          <a:latin typeface="Comic Sans MS" panose="030F0702030302020204" pitchFamily="66" charset="0"/>
                        </a:rPr>
                        <a:t>Explain the reasons for rules, know right from wrong and try to behave accordingly. </a:t>
                      </a:r>
                    </a:p>
                    <a:p>
                      <a:pPr algn="ctr"/>
                      <a:endParaRPr lang="en-US" sz="700" dirty="0">
                        <a:latin typeface="Comic Sans MS" panose="030F0702030302020204" pitchFamily="66" charset="0"/>
                      </a:endParaRPr>
                    </a:p>
                    <a:p>
                      <a:pPr algn="ctr"/>
                      <a:r>
                        <a:rPr lang="en-US" sz="700" dirty="0">
                          <a:latin typeface="Comic Sans MS" panose="030F0702030302020204" pitchFamily="66" charset="0"/>
                        </a:rPr>
                        <a:t>Manage their own basic hygiene and personal needs, including dressing, going to the toilet and understanding the importance of healthy food choices. </a:t>
                      </a:r>
                    </a:p>
                    <a:p>
                      <a:pPr algn="ctr"/>
                      <a:endParaRPr lang="en-US" sz="700" dirty="0">
                        <a:latin typeface="Comic Sans MS" panose="030F0702030302020204" pitchFamily="66" charset="0"/>
                      </a:endParaRPr>
                    </a:p>
                    <a:p>
                      <a:pPr algn="ctr"/>
                      <a:endParaRPr lang="en-US" sz="700" dirty="0">
                        <a:latin typeface="Comic Sans MS" panose="030F0702030302020204" pitchFamily="66" charset="0"/>
                      </a:endParaRPr>
                    </a:p>
                    <a:p>
                      <a:pPr algn="ctr"/>
                      <a:r>
                        <a:rPr lang="en-US" sz="700" b="1" dirty="0">
                          <a:latin typeface="Comic Sans MS" panose="030F0702030302020204" pitchFamily="66" charset="0"/>
                        </a:rPr>
                        <a:t>ELG: Building Relationships </a:t>
                      </a:r>
                    </a:p>
                    <a:p>
                      <a:pPr algn="ctr"/>
                      <a:endParaRPr lang="en-US" sz="700" dirty="0">
                        <a:latin typeface="Comic Sans MS" panose="030F0702030302020204" pitchFamily="66" charset="0"/>
                      </a:endParaRPr>
                    </a:p>
                    <a:p>
                      <a:pPr algn="ctr"/>
                      <a:endParaRPr lang="en-US" sz="700" dirty="0">
                        <a:latin typeface="Comic Sans MS" panose="030F0702030302020204" pitchFamily="66" charset="0"/>
                      </a:endParaRPr>
                    </a:p>
                    <a:p>
                      <a:pPr algn="ctr"/>
                      <a:r>
                        <a:rPr lang="en-US" sz="700" dirty="0">
                          <a:latin typeface="Comic Sans MS" panose="030F0702030302020204" pitchFamily="66" charset="0"/>
                        </a:rPr>
                        <a:t>Work and play cooperatively and take turns with others.</a:t>
                      </a:r>
                    </a:p>
                    <a:p>
                      <a:pPr algn="ctr"/>
                      <a:endParaRPr lang="en-US" sz="700" dirty="0">
                        <a:latin typeface="Comic Sans MS" panose="030F0702030302020204" pitchFamily="66" charset="0"/>
                      </a:endParaRPr>
                    </a:p>
                    <a:p>
                      <a:pPr algn="ctr"/>
                      <a:r>
                        <a:rPr lang="en-US" sz="700" dirty="0">
                          <a:latin typeface="Comic Sans MS" panose="030F0702030302020204" pitchFamily="66" charset="0"/>
                        </a:rPr>
                        <a:t>Form positive attachments to adults and friendships with peers;. </a:t>
                      </a:r>
                    </a:p>
                    <a:p>
                      <a:pPr algn="ctr"/>
                      <a:endParaRPr lang="en-US" sz="700" dirty="0">
                        <a:latin typeface="Comic Sans MS" panose="030F0702030302020204" pitchFamily="66" charset="0"/>
                      </a:endParaRPr>
                    </a:p>
                    <a:p>
                      <a:pPr algn="ctr"/>
                      <a:r>
                        <a:rPr lang="en-US" sz="700" dirty="0">
                          <a:latin typeface="Comic Sans MS" panose="030F0702030302020204" pitchFamily="66" charset="0"/>
                        </a:rPr>
                        <a:t>Show sensitivity to their own and to others’ needs. </a:t>
                      </a:r>
                      <a:endParaRPr lang="en-GB" sz="700" dirty="0">
                        <a:solidFill>
                          <a:schemeClr val="tx1"/>
                        </a:solidFill>
                        <a:latin typeface="Comic Sans MS" panose="030F0702030302020204" pitchFamily="66"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en-US" sz="700" b="1" dirty="0">
                          <a:latin typeface="Comic Sans MS" panose="030F0702030302020204" pitchFamily="66" charset="0"/>
                        </a:rPr>
                        <a:t>ELG: Gross Motor Skills </a:t>
                      </a:r>
                    </a:p>
                    <a:p>
                      <a:pPr marL="0" marR="0" lvl="0" indent="0" algn="ctr" defTabSz="914400" rtl="0" eaLnBrk="1" fontAlgn="auto" latinLnBrk="0" hangingPunct="1">
                        <a:lnSpc>
                          <a:spcPct val="107000"/>
                        </a:lnSpc>
                        <a:spcBef>
                          <a:spcPts val="0"/>
                        </a:spcBef>
                        <a:spcAft>
                          <a:spcPts val="800"/>
                        </a:spcAft>
                        <a:buClrTx/>
                        <a:buSzTx/>
                        <a:buFontTx/>
                        <a:buNone/>
                        <a:tabLst/>
                        <a:defRPr/>
                      </a:pPr>
                      <a:r>
                        <a:rPr lang="en-US" sz="700" dirty="0">
                          <a:latin typeface="Comic Sans MS" panose="030F0702030302020204" pitchFamily="66" charset="0"/>
                        </a:rPr>
                        <a:t>Negotiate space and obstacles safely, with consideration for themselves and others. </a:t>
                      </a:r>
                    </a:p>
                    <a:p>
                      <a:pPr marL="0" marR="0" lvl="0" indent="0" algn="ctr" defTabSz="914400" rtl="0" eaLnBrk="1" fontAlgn="auto" latinLnBrk="0" hangingPunct="1">
                        <a:lnSpc>
                          <a:spcPct val="107000"/>
                        </a:lnSpc>
                        <a:spcBef>
                          <a:spcPts val="0"/>
                        </a:spcBef>
                        <a:spcAft>
                          <a:spcPts val="800"/>
                        </a:spcAft>
                        <a:buClrTx/>
                        <a:buSzTx/>
                        <a:buFontTx/>
                        <a:buNone/>
                        <a:tabLst/>
                        <a:defRPr/>
                      </a:pPr>
                      <a:r>
                        <a:rPr lang="en-US" sz="700" dirty="0">
                          <a:latin typeface="Comic Sans MS" panose="030F0702030302020204" pitchFamily="66" charset="0"/>
                        </a:rPr>
                        <a:t> Demonstrate strength, balance and coordination when playing. </a:t>
                      </a:r>
                    </a:p>
                    <a:p>
                      <a:pPr marL="0" marR="0" lvl="0" indent="0" algn="ctr" defTabSz="914400" rtl="0" eaLnBrk="1" fontAlgn="auto" latinLnBrk="0" hangingPunct="1">
                        <a:lnSpc>
                          <a:spcPct val="107000"/>
                        </a:lnSpc>
                        <a:spcBef>
                          <a:spcPts val="0"/>
                        </a:spcBef>
                        <a:spcAft>
                          <a:spcPts val="800"/>
                        </a:spcAft>
                        <a:buClrTx/>
                        <a:buSzTx/>
                        <a:buFontTx/>
                        <a:buNone/>
                        <a:tabLst/>
                        <a:defRPr/>
                      </a:pPr>
                      <a:endParaRPr lang="en-US" sz="700" dirty="0">
                        <a:latin typeface="Comic Sans MS" panose="030F0702030302020204" pitchFamily="66" charset="0"/>
                      </a:endParaRPr>
                    </a:p>
                    <a:p>
                      <a:pPr marL="0" marR="0" lvl="0" indent="0" algn="ctr" defTabSz="914400" rtl="0" eaLnBrk="1" fontAlgn="auto" latinLnBrk="0" hangingPunct="1">
                        <a:lnSpc>
                          <a:spcPct val="107000"/>
                        </a:lnSpc>
                        <a:spcBef>
                          <a:spcPts val="0"/>
                        </a:spcBef>
                        <a:spcAft>
                          <a:spcPts val="800"/>
                        </a:spcAft>
                        <a:buClrTx/>
                        <a:buSzTx/>
                        <a:buFontTx/>
                        <a:buNone/>
                        <a:tabLst/>
                        <a:defRPr/>
                      </a:pPr>
                      <a:r>
                        <a:rPr lang="en-US" sz="700" dirty="0">
                          <a:latin typeface="Comic Sans MS" panose="030F0702030302020204" pitchFamily="66" charset="0"/>
                        </a:rPr>
                        <a:t>Move energetically, such as running, jumping, dancing, hopping, skipping and climbing. </a:t>
                      </a:r>
                    </a:p>
                    <a:p>
                      <a:pPr marL="0" marR="0" lvl="0" indent="0" algn="ctr" defTabSz="914400" rtl="0" eaLnBrk="1" fontAlgn="auto" latinLnBrk="0" hangingPunct="1">
                        <a:lnSpc>
                          <a:spcPct val="107000"/>
                        </a:lnSpc>
                        <a:spcBef>
                          <a:spcPts val="0"/>
                        </a:spcBef>
                        <a:spcAft>
                          <a:spcPts val="800"/>
                        </a:spcAft>
                        <a:buClrTx/>
                        <a:buSzTx/>
                        <a:buFontTx/>
                        <a:buNone/>
                        <a:tabLst/>
                        <a:defRPr/>
                      </a:pPr>
                      <a:r>
                        <a:rPr lang="en-US" sz="700" b="1" dirty="0">
                          <a:latin typeface="Comic Sans MS" panose="030F0702030302020204" pitchFamily="66" charset="0"/>
                        </a:rPr>
                        <a:t>ELG: Fine Motor Skills </a:t>
                      </a:r>
                    </a:p>
                    <a:p>
                      <a:pPr marL="0" marR="0" lvl="0" indent="0" algn="ctr" defTabSz="914400" rtl="0" eaLnBrk="1" fontAlgn="auto" latinLnBrk="0" hangingPunct="1">
                        <a:lnSpc>
                          <a:spcPct val="107000"/>
                        </a:lnSpc>
                        <a:spcBef>
                          <a:spcPts val="0"/>
                        </a:spcBef>
                        <a:spcAft>
                          <a:spcPts val="800"/>
                        </a:spcAft>
                        <a:buClrTx/>
                        <a:buSzTx/>
                        <a:buFontTx/>
                        <a:buNone/>
                        <a:tabLst/>
                        <a:defRPr/>
                      </a:pPr>
                      <a:r>
                        <a:rPr lang="en-US" sz="700" dirty="0">
                          <a:latin typeface="Comic Sans MS" panose="030F0702030302020204" pitchFamily="66" charset="0"/>
                        </a:rPr>
                        <a:t>Hold a pencil effectively in preparation for fluent writing – using the tripod grip in almost all cases. </a:t>
                      </a:r>
                    </a:p>
                    <a:p>
                      <a:pPr marL="0" marR="0" lvl="0" indent="0" algn="ctr" defTabSz="914400" rtl="0" eaLnBrk="1" fontAlgn="auto" latinLnBrk="0" hangingPunct="1">
                        <a:lnSpc>
                          <a:spcPct val="107000"/>
                        </a:lnSpc>
                        <a:spcBef>
                          <a:spcPts val="0"/>
                        </a:spcBef>
                        <a:spcAft>
                          <a:spcPts val="800"/>
                        </a:spcAft>
                        <a:buClrTx/>
                        <a:buSzTx/>
                        <a:buFontTx/>
                        <a:buNone/>
                        <a:tabLst/>
                        <a:defRPr/>
                      </a:pPr>
                      <a:r>
                        <a:rPr lang="en-US" sz="700" dirty="0">
                          <a:latin typeface="Comic Sans MS" panose="030F0702030302020204" pitchFamily="66" charset="0"/>
                        </a:rPr>
                        <a:t>Use a range of small tools, including scissors, paint brushes and cutlery. </a:t>
                      </a:r>
                    </a:p>
                    <a:p>
                      <a:pPr marL="0" marR="0" lvl="0" indent="0" algn="ctr" defTabSz="914400" rtl="0" eaLnBrk="1" fontAlgn="auto" latinLnBrk="0" hangingPunct="1">
                        <a:lnSpc>
                          <a:spcPct val="107000"/>
                        </a:lnSpc>
                        <a:spcBef>
                          <a:spcPts val="0"/>
                        </a:spcBef>
                        <a:spcAft>
                          <a:spcPts val="800"/>
                        </a:spcAft>
                        <a:buClrTx/>
                        <a:buSzTx/>
                        <a:buFontTx/>
                        <a:buNone/>
                        <a:tabLst/>
                        <a:defRPr/>
                      </a:pPr>
                      <a:r>
                        <a:rPr lang="en-US" sz="700" dirty="0">
                          <a:latin typeface="Comic Sans MS" panose="030F0702030302020204" pitchFamily="66" charset="0"/>
                        </a:rPr>
                        <a:t>Begin to show accuracy and care when drawing. </a:t>
                      </a:r>
                      <a:endParaRPr lang="en-GB" sz="700" dirty="0">
                        <a:solidFill>
                          <a:schemeClr val="tx1"/>
                        </a:solidFill>
                        <a:latin typeface="Comic Sans MS" panose="030F0702030302020204" pitchFamily="66"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en-US" sz="700" b="1" dirty="0">
                          <a:latin typeface="Comic Sans MS" panose="030F0702030302020204" pitchFamily="66" charset="0"/>
                        </a:rPr>
                        <a:t>ELG: Comprehension </a:t>
                      </a:r>
                    </a:p>
                    <a:p>
                      <a:pPr marL="0" marR="0" lvl="0" indent="0" algn="ctr" defTabSz="914400" rtl="0" eaLnBrk="1" fontAlgn="auto" latinLnBrk="0" hangingPunct="1">
                        <a:lnSpc>
                          <a:spcPct val="107000"/>
                        </a:lnSpc>
                        <a:spcBef>
                          <a:spcPts val="0"/>
                        </a:spcBef>
                        <a:spcAft>
                          <a:spcPts val="800"/>
                        </a:spcAft>
                        <a:buClrTx/>
                        <a:buSzTx/>
                        <a:buFontTx/>
                        <a:buNone/>
                        <a:tabLst/>
                        <a:defRPr/>
                      </a:pPr>
                      <a:r>
                        <a:rPr lang="en-US" sz="700" dirty="0">
                          <a:latin typeface="Comic Sans MS" panose="030F0702030302020204" pitchFamily="66" charset="0"/>
                        </a:rPr>
                        <a:t> Demonstrate understanding of what has been read to them by retelling stories and narratives using their own words and recently introduced vocabulary.</a:t>
                      </a:r>
                    </a:p>
                    <a:p>
                      <a:pPr marL="0" marR="0" lvl="0" indent="0" algn="ctr" defTabSz="914400" rtl="0" eaLnBrk="1" fontAlgn="auto" latinLnBrk="0" hangingPunct="1">
                        <a:lnSpc>
                          <a:spcPct val="107000"/>
                        </a:lnSpc>
                        <a:spcBef>
                          <a:spcPts val="0"/>
                        </a:spcBef>
                        <a:spcAft>
                          <a:spcPts val="800"/>
                        </a:spcAft>
                        <a:buClrTx/>
                        <a:buSzTx/>
                        <a:buFontTx/>
                        <a:buNone/>
                        <a:tabLst/>
                        <a:defRPr/>
                      </a:pPr>
                      <a:r>
                        <a:rPr lang="en-US" sz="700" dirty="0">
                          <a:latin typeface="Comic Sans MS" panose="030F0702030302020204" pitchFamily="66" charset="0"/>
                        </a:rPr>
                        <a:t> Anticipate – where appropriate – key events in stories. </a:t>
                      </a:r>
                    </a:p>
                    <a:p>
                      <a:pPr marL="0" marR="0" lvl="0" indent="0" algn="ctr" defTabSz="914400" rtl="0" eaLnBrk="1" fontAlgn="auto" latinLnBrk="0" hangingPunct="1">
                        <a:lnSpc>
                          <a:spcPct val="107000"/>
                        </a:lnSpc>
                        <a:spcBef>
                          <a:spcPts val="0"/>
                        </a:spcBef>
                        <a:spcAft>
                          <a:spcPts val="800"/>
                        </a:spcAft>
                        <a:buClrTx/>
                        <a:buSzTx/>
                        <a:buFontTx/>
                        <a:buNone/>
                        <a:tabLst/>
                        <a:defRPr/>
                      </a:pPr>
                      <a:r>
                        <a:rPr lang="en-US" sz="700" dirty="0">
                          <a:latin typeface="Comic Sans MS" panose="030F0702030302020204" pitchFamily="66" charset="0"/>
                        </a:rPr>
                        <a:t>Use and understand recently introduced vocabulary during discussions about stories, non-fiction, rhymes and poems and during role-play. </a:t>
                      </a:r>
                    </a:p>
                    <a:p>
                      <a:pPr marL="0" marR="0" lvl="0" indent="0" algn="ctr" defTabSz="914400" rtl="0" eaLnBrk="1" fontAlgn="auto" latinLnBrk="0" hangingPunct="1">
                        <a:lnSpc>
                          <a:spcPct val="107000"/>
                        </a:lnSpc>
                        <a:spcBef>
                          <a:spcPts val="0"/>
                        </a:spcBef>
                        <a:spcAft>
                          <a:spcPts val="800"/>
                        </a:spcAft>
                        <a:buClrTx/>
                        <a:buSzTx/>
                        <a:buFontTx/>
                        <a:buNone/>
                        <a:tabLst/>
                        <a:defRPr/>
                      </a:pPr>
                      <a:r>
                        <a:rPr lang="en-US" sz="700" b="1" dirty="0">
                          <a:latin typeface="Comic Sans MS" panose="030F0702030302020204" pitchFamily="66" charset="0"/>
                        </a:rPr>
                        <a:t>ELG: Word Reading </a:t>
                      </a:r>
                    </a:p>
                    <a:p>
                      <a:pPr marL="0" marR="0" lvl="0" indent="0" algn="ctr" defTabSz="914400" rtl="0" eaLnBrk="1" fontAlgn="auto" latinLnBrk="0" hangingPunct="1">
                        <a:lnSpc>
                          <a:spcPct val="107000"/>
                        </a:lnSpc>
                        <a:spcBef>
                          <a:spcPts val="0"/>
                        </a:spcBef>
                        <a:spcAft>
                          <a:spcPts val="800"/>
                        </a:spcAft>
                        <a:buClrTx/>
                        <a:buSzTx/>
                        <a:buFontTx/>
                        <a:buNone/>
                        <a:tabLst/>
                        <a:defRPr/>
                      </a:pPr>
                      <a:r>
                        <a:rPr lang="en-US" sz="700" dirty="0">
                          <a:latin typeface="Comic Sans MS" panose="030F0702030302020204" pitchFamily="66" charset="0"/>
                        </a:rPr>
                        <a:t>Say a sound for each letter in the alphabet and at least 10 digraphs.</a:t>
                      </a:r>
                    </a:p>
                    <a:p>
                      <a:pPr marL="0" marR="0" lvl="0" indent="0" algn="ctr" defTabSz="914400" rtl="0" eaLnBrk="1" fontAlgn="auto" latinLnBrk="0" hangingPunct="1">
                        <a:lnSpc>
                          <a:spcPct val="107000"/>
                        </a:lnSpc>
                        <a:spcBef>
                          <a:spcPts val="0"/>
                        </a:spcBef>
                        <a:spcAft>
                          <a:spcPts val="800"/>
                        </a:spcAft>
                        <a:buClrTx/>
                        <a:buSzTx/>
                        <a:buFontTx/>
                        <a:buNone/>
                        <a:tabLst/>
                        <a:defRPr/>
                      </a:pPr>
                      <a:r>
                        <a:rPr lang="en-US" sz="700" dirty="0">
                          <a:latin typeface="Comic Sans MS" panose="030F0702030302020204" pitchFamily="66" charset="0"/>
                        </a:rPr>
                        <a:t>Read words consistent with their phonic knowledge by sound-blending.</a:t>
                      </a:r>
                    </a:p>
                    <a:p>
                      <a:pPr marL="0" marR="0" lvl="0" indent="0" algn="ctr" defTabSz="914400" rtl="0" eaLnBrk="1" fontAlgn="auto" latinLnBrk="0" hangingPunct="1">
                        <a:lnSpc>
                          <a:spcPct val="107000"/>
                        </a:lnSpc>
                        <a:spcBef>
                          <a:spcPts val="0"/>
                        </a:spcBef>
                        <a:spcAft>
                          <a:spcPts val="800"/>
                        </a:spcAft>
                        <a:buClrTx/>
                        <a:buSzTx/>
                        <a:buFontTx/>
                        <a:buNone/>
                        <a:tabLst/>
                        <a:defRPr/>
                      </a:pPr>
                      <a:r>
                        <a:rPr lang="en-US" sz="700" dirty="0">
                          <a:latin typeface="Comic Sans MS" panose="030F0702030302020204" pitchFamily="66" charset="0"/>
                        </a:rPr>
                        <a:t>Read aloud simple sentences and books that are consistent with their phonic knowledge, including some common exception words.</a:t>
                      </a:r>
                    </a:p>
                    <a:p>
                      <a:pPr marL="0" marR="0" lvl="0" indent="0" algn="ctr" defTabSz="914400" rtl="0" eaLnBrk="1" fontAlgn="auto" latinLnBrk="0" hangingPunct="1">
                        <a:lnSpc>
                          <a:spcPct val="107000"/>
                        </a:lnSpc>
                        <a:spcBef>
                          <a:spcPts val="0"/>
                        </a:spcBef>
                        <a:spcAft>
                          <a:spcPts val="800"/>
                        </a:spcAft>
                        <a:buClrTx/>
                        <a:buSzTx/>
                        <a:buFontTx/>
                        <a:buNone/>
                        <a:tabLst/>
                        <a:defRPr/>
                      </a:pPr>
                      <a:r>
                        <a:rPr lang="en-US" sz="700" b="1" dirty="0">
                          <a:latin typeface="Comic Sans MS" panose="030F0702030302020204" pitchFamily="66" charset="0"/>
                        </a:rPr>
                        <a:t> ELG: Writing </a:t>
                      </a:r>
                    </a:p>
                    <a:p>
                      <a:pPr marL="0" marR="0" lvl="0" indent="0" algn="ctr" defTabSz="914400" rtl="0" eaLnBrk="1" fontAlgn="auto" latinLnBrk="0" hangingPunct="1">
                        <a:lnSpc>
                          <a:spcPct val="107000"/>
                        </a:lnSpc>
                        <a:spcBef>
                          <a:spcPts val="0"/>
                        </a:spcBef>
                        <a:spcAft>
                          <a:spcPts val="800"/>
                        </a:spcAft>
                        <a:buClrTx/>
                        <a:buSzTx/>
                        <a:buFontTx/>
                        <a:buNone/>
                        <a:tabLst/>
                        <a:defRPr/>
                      </a:pPr>
                      <a:r>
                        <a:rPr lang="en-US" sz="700" dirty="0">
                          <a:latin typeface="Comic Sans MS" panose="030F0702030302020204" pitchFamily="66" charset="0"/>
                        </a:rPr>
                        <a:t>Write recognisable letters, most of which are correctly formed. </a:t>
                      </a:r>
                    </a:p>
                    <a:p>
                      <a:pPr marL="0" marR="0" lvl="0" indent="0" algn="ctr" defTabSz="914400" rtl="0" eaLnBrk="1" fontAlgn="auto" latinLnBrk="0" hangingPunct="1">
                        <a:lnSpc>
                          <a:spcPct val="107000"/>
                        </a:lnSpc>
                        <a:spcBef>
                          <a:spcPts val="0"/>
                        </a:spcBef>
                        <a:spcAft>
                          <a:spcPts val="800"/>
                        </a:spcAft>
                        <a:buClrTx/>
                        <a:buSzTx/>
                        <a:buFontTx/>
                        <a:buNone/>
                        <a:tabLst/>
                        <a:defRPr/>
                      </a:pPr>
                      <a:r>
                        <a:rPr lang="en-US" sz="700" dirty="0">
                          <a:latin typeface="Comic Sans MS" panose="030F0702030302020204" pitchFamily="66" charset="0"/>
                        </a:rPr>
                        <a:t>Spell words by identifying sounds in them and representing the sounds with a letter or letters. </a:t>
                      </a:r>
                    </a:p>
                    <a:p>
                      <a:pPr marL="0" marR="0" lvl="0" indent="0" algn="ctr" defTabSz="914400" rtl="0" eaLnBrk="1" fontAlgn="auto" latinLnBrk="0" hangingPunct="1">
                        <a:lnSpc>
                          <a:spcPct val="107000"/>
                        </a:lnSpc>
                        <a:spcBef>
                          <a:spcPts val="0"/>
                        </a:spcBef>
                        <a:spcAft>
                          <a:spcPts val="800"/>
                        </a:spcAft>
                        <a:buClrTx/>
                        <a:buSzTx/>
                        <a:buFontTx/>
                        <a:buNone/>
                        <a:tabLst/>
                        <a:defRPr/>
                      </a:pPr>
                      <a:r>
                        <a:rPr lang="en-US" sz="700" dirty="0">
                          <a:latin typeface="Comic Sans MS" panose="030F0702030302020204" pitchFamily="66" charset="0"/>
                        </a:rPr>
                        <a:t> Write simple phrases and sentences that can be read by others.</a:t>
                      </a:r>
                      <a:endParaRPr lang="en-GB" sz="700" dirty="0">
                        <a:solidFill>
                          <a:schemeClr val="tx1"/>
                        </a:solidFill>
                        <a:latin typeface="Comic Sans MS" panose="030F0702030302020204" pitchFamily="66"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lnSpc>
                          <a:spcPct val="107000"/>
                        </a:lnSpc>
                        <a:spcAft>
                          <a:spcPts val="800"/>
                        </a:spcAft>
                      </a:pPr>
                      <a:r>
                        <a:rPr lang="en-US" sz="700" b="1" dirty="0">
                          <a:latin typeface="Comic Sans MS" panose="030F0702030302020204" pitchFamily="66" charset="0"/>
                        </a:rPr>
                        <a:t>ELG: Number </a:t>
                      </a:r>
                    </a:p>
                    <a:p>
                      <a:pPr algn="ctr">
                        <a:lnSpc>
                          <a:spcPct val="107000"/>
                        </a:lnSpc>
                        <a:spcAft>
                          <a:spcPts val="800"/>
                        </a:spcAft>
                      </a:pPr>
                      <a:r>
                        <a:rPr lang="en-US" sz="700" dirty="0">
                          <a:latin typeface="Comic Sans MS" panose="030F0702030302020204" pitchFamily="66" charset="0"/>
                        </a:rPr>
                        <a:t>Have a deep understanding of number to 10, including the composition of each number; </a:t>
                      </a:r>
                    </a:p>
                    <a:p>
                      <a:pPr algn="ctr">
                        <a:lnSpc>
                          <a:spcPct val="107000"/>
                        </a:lnSpc>
                        <a:spcAft>
                          <a:spcPts val="800"/>
                        </a:spcAft>
                      </a:pPr>
                      <a:r>
                        <a:rPr lang="en-US" sz="700" dirty="0" err="1">
                          <a:latin typeface="Comic Sans MS" panose="030F0702030302020204" pitchFamily="66" charset="0"/>
                        </a:rPr>
                        <a:t>Subitise</a:t>
                      </a:r>
                      <a:r>
                        <a:rPr lang="en-US" sz="700" dirty="0">
                          <a:latin typeface="Comic Sans MS" panose="030F0702030302020204" pitchFamily="66" charset="0"/>
                        </a:rPr>
                        <a:t> (recognise quantities without counting) up to 5; - Automatically recall (without reference to rhymes, counting or other aids) number bonds up to 5 (including subtraction facts) and some number bonds to 10, including double facts. </a:t>
                      </a:r>
                    </a:p>
                    <a:p>
                      <a:pPr algn="ctr">
                        <a:lnSpc>
                          <a:spcPct val="107000"/>
                        </a:lnSpc>
                        <a:spcAft>
                          <a:spcPts val="800"/>
                        </a:spcAft>
                      </a:pPr>
                      <a:r>
                        <a:rPr lang="en-US" sz="700" b="1" dirty="0">
                          <a:latin typeface="Comic Sans MS" panose="030F0702030302020204" pitchFamily="66" charset="0"/>
                        </a:rPr>
                        <a:t>ELG: Numerical Patterns </a:t>
                      </a:r>
                    </a:p>
                    <a:p>
                      <a:pPr algn="ctr">
                        <a:lnSpc>
                          <a:spcPct val="107000"/>
                        </a:lnSpc>
                        <a:spcAft>
                          <a:spcPts val="800"/>
                        </a:spcAft>
                      </a:pPr>
                      <a:r>
                        <a:rPr lang="en-US" sz="700" dirty="0">
                          <a:latin typeface="Comic Sans MS" panose="030F0702030302020204" pitchFamily="66" charset="0"/>
                        </a:rPr>
                        <a:t>Verbally count beyond 20, recognising the pattern of the counting system; - Compare quantities up to 10 in different contexts, recognising when one quantity is greater than, less than or the same as the other quantity. </a:t>
                      </a:r>
                    </a:p>
                    <a:p>
                      <a:pPr algn="ctr">
                        <a:lnSpc>
                          <a:spcPct val="107000"/>
                        </a:lnSpc>
                        <a:spcAft>
                          <a:spcPts val="800"/>
                        </a:spcAft>
                      </a:pPr>
                      <a:r>
                        <a:rPr lang="en-US" sz="700" dirty="0">
                          <a:latin typeface="Comic Sans MS" panose="030F0702030302020204" pitchFamily="66" charset="0"/>
                        </a:rPr>
                        <a:t> Explore and represent patterns within numbers up to 10, including evens and odds, double facts and how quantities can be distributed equally.</a:t>
                      </a:r>
                      <a:endParaRPr lang="en-GB" sz="700" dirty="0">
                        <a:solidFill>
                          <a:schemeClr val="tx1"/>
                        </a:solidFill>
                        <a:latin typeface="Comic Sans MS" panose="030F0702030302020204" pitchFamily="66"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r>
                        <a:rPr lang="en-US" sz="700" b="1" dirty="0">
                          <a:latin typeface="Comic Sans MS" panose="030F0702030302020204" pitchFamily="66" charset="0"/>
                        </a:rPr>
                        <a:t>ELG: Past and Present </a:t>
                      </a:r>
                    </a:p>
                    <a:p>
                      <a:pPr algn="ctr"/>
                      <a:endParaRPr lang="en-US" sz="700" dirty="0">
                        <a:latin typeface="Comic Sans MS" panose="030F0702030302020204" pitchFamily="66" charset="0"/>
                      </a:endParaRPr>
                    </a:p>
                    <a:p>
                      <a:pPr algn="ctr"/>
                      <a:r>
                        <a:rPr lang="en-US" sz="700" dirty="0">
                          <a:latin typeface="Comic Sans MS" panose="030F0702030302020204" pitchFamily="66" charset="0"/>
                        </a:rPr>
                        <a:t>Talk about the lives of the people around them and their roles in society.</a:t>
                      </a:r>
                    </a:p>
                    <a:p>
                      <a:pPr algn="ctr"/>
                      <a:endParaRPr lang="en-US" sz="700" dirty="0">
                        <a:latin typeface="Comic Sans MS" panose="030F0702030302020204" pitchFamily="66" charset="0"/>
                      </a:endParaRPr>
                    </a:p>
                    <a:p>
                      <a:pPr algn="ctr"/>
                      <a:r>
                        <a:rPr lang="en-US" sz="700" dirty="0">
                          <a:latin typeface="Comic Sans MS" panose="030F0702030302020204" pitchFamily="66" charset="0"/>
                        </a:rPr>
                        <a:t>Know some similarities and differences between things in the past and now, drawing on their experiences and what has been read in class. </a:t>
                      </a:r>
                    </a:p>
                    <a:p>
                      <a:pPr algn="ctr"/>
                      <a:endParaRPr lang="en-US" sz="700" dirty="0">
                        <a:latin typeface="Comic Sans MS" panose="030F0702030302020204" pitchFamily="66" charset="0"/>
                      </a:endParaRPr>
                    </a:p>
                    <a:p>
                      <a:pPr algn="ctr"/>
                      <a:r>
                        <a:rPr lang="en-US" sz="700" dirty="0">
                          <a:latin typeface="Comic Sans MS" panose="030F0702030302020204" pitchFamily="66" charset="0"/>
                        </a:rPr>
                        <a:t>Understand the past through settings, characters and events encountered in books read in class and storytelling.</a:t>
                      </a:r>
                    </a:p>
                    <a:p>
                      <a:pPr algn="ctr"/>
                      <a:endParaRPr lang="en-US" sz="700" dirty="0">
                        <a:latin typeface="Comic Sans MS" panose="030F0702030302020204" pitchFamily="66" charset="0"/>
                      </a:endParaRPr>
                    </a:p>
                    <a:p>
                      <a:pPr algn="ctr"/>
                      <a:r>
                        <a:rPr lang="en-US" sz="700" b="1" dirty="0">
                          <a:latin typeface="Comic Sans MS" panose="030F0702030302020204" pitchFamily="66" charset="0"/>
                        </a:rPr>
                        <a:t> ELG: People, Culture and Communities </a:t>
                      </a:r>
                    </a:p>
                    <a:p>
                      <a:pPr algn="ctr"/>
                      <a:endParaRPr lang="en-US" sz="700" dirty="0">
                        <a:latin typeface="Comic Sans MS" panose="030F0702030302020204" pitchFamily="66" charset="0"/>
                      </a:endParaRPr>
                    </a:p>
                    <a:p>
                      <a:pPr algn="ctr"/>
                      <a:r>
                        <a:rPr lang="en-US" sz="700" dirty="0">
                          <a:latin typeface="Comic Sans MS" panose="030F0702030302020204" pitchFamily="66" charset="0"/>
                        </a:rPr>
                        <a:t>Describe their immediate environment using knowledge from observation, discussion, stories, non-fiction texts and maps. </a:t>
                      </a:r>
                    </a:p>
                    <a:p>
                      <a:pPr algn="ctr"/>
                      <a:endParaRPr lang="en-US" sz="700" dirty="0">
                        <a:latin typeface="Comic Sans MS" panose="030F0702030302020204" pitchFamily="66" charset="0"/>
                      </a:endParaRPr>
                    </a:p>
                    <a:p>
                      <a:pPr algn="ctr"/>
                      <a:r>
                        <a:rPr lang="en-US" sz="700" dirty="0">
                          <a:latin typeface="Comic Sans MS" panose="030F0702030302020204" pitchFamily="66" charset="0"/>
                        </a:rPr>
                        <a:t>Know some similarities and differences between different religious and cultural communities in this country, drawing on their experiences and what has been read in class. </a:t>
                      </a:r>
                    </a:p>
                    <a:p>
                      <a:pPr algn="ctr"/>
                      <a:endParaRPr lang="en-US" sz="700" dirty="0">
                        <a:latin typeface="Comic Sans MS" panose="030F0702030302020204" pitchFamily="66" charset="0"/>
                      </a:endParaRPr>
                    </a:p>
                    <a:p>
                      <a:pPr algn="ctr"/>
                      <a:r>
                        <a:rPr lang="en-US" sz="700" dirty="0">
                          <a:latin typeface="Comic Sans MS" panose="030F0702030302020204" pitchFamily="66" charset="0"/>
                        </a:rPr>
                        <a:t>Explain some similarities and differences between life in this country and life in other countries, drawing on knowledge from stories, non-fiction texts and – when appropriate – maps.</a:t>
                      </a:r>
                    </a:p>
                    <a:p>
                      <a:pPr algn="ctr"/>
                      <a:endParaRPr lang="en-US" sz="700" dirty="0">
                        <a:solidFill>
                          <a:schemeClr val="tx1"/>
                        </a:solidFill>
                        <a:latin typeface="Comic Sans MS" panose="030F0702030302020204" pitchFamily="66" charset="0"/>
                      </a:endParaRPr>
                    </a:p>
                    <a:p>
                      <a:pPr algn="ctr"/>
                      <a:r>
                        <a:rPr lang="en-US" sz="700" b="1" dirty="0">
                          <a:latin typeface="Comic Sans MS" panose="030F0702030302020204" pitchFamily="66" charset="0"/>
                        </a:rPr>
                        <a:t>ELG: The Natural World </a:t>
                      </a:r>
                    </a:p>
                    <a:p>
                      <a:pPr algn="ctr"/>
                      <a:endParaRPr lang="en-US" sz="700" dirty="0">
                        <a:latin typeface="Comic Sans MS" panose="030F0702030302020204" pitchFamily="66" charset="0"/>
                      </a:endParaRPr>
                    </a:p>
                    <a:p>
                      <a:pPr algn="ctr"/>
                      <a:r>
                        <a:rPr lang="en-US" sz="700" dirty="0">
                          <a:latin typeface="Comic Sans MS" panose="030F0702030302020204" pitchFamily="66" charset="0"/>
                        </a:rPr>
                        <a:t>Explore the natural world around them, making observations and drawing pictures of animals and plants.</a:t>
                      </a:r>
                    </a:p>
                    <a:p>
                      <a:pPr algn="ctr"/>
                      <a:endParaRPr lang="en-US" sz="700" dirty="0">
                        <a:latin typeface="Comic Sans MS" panose="030F0702030302020204" pitchFamily="66" charset="0"/>
                      </a:endParaRPr>
                    </a:p>
                    <a:p>
                      <a:pPr algn="ctr"/>
                      <a:r>
                        <a:rPr lang="en-US" sz="700" dirty="0">
                          <a:latin typeface="Comic Sans MS" panose="030F0702030302020204" pitchFamily="66" charset="0"/>
                        </a:rPr>
                        <a:t>Know some similarities and differences between the natural world around them and contrasting environments, drawing on their experiences and what has been read in class.</a:t>
                      </a:r>
                    </a:p>
                    <a:p>
                      <a:pPr algn="ctr"/>
                      <a:endParaRPr lang="en-US" sz="700" dirty="0">
                        <a:latin typeface="Comic Sans MS" panose="030F0702030302020204" pitchFamily="66" charset="0"/>
                      </a:endParaRPr>
                    </a:p>
                    <a:p>
                      <a:pPr algn="ctr"/>
                      <a:r>
                        <a:rPr lang="en-US" sz="700" dirty="0">
                          <a:latin typeface="Comic Sans MS" panose="030F0702030302020204" pitchFamily="66" charset="0"/>
                        </a:rPr>
                        <a:t>Understand some important processes and changes in the natural world around them, including the seasons and changing states of matter.</a:t>
                      </a:r>
                      <a:endParaRPr lang="en-GB" sz="700" dirty="0">
                        <a:solidFill>
                          <a:schemeClr val="tx1"/>
                        </a:solidFill>
                        <a:latin typeface="Comic Sans MS" panose="030F0702030302020204" pitchFamily="66"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a:r>
                        <a:rPr lang="en-US" sz="700" b="1" dirty="0">
                          <a:latin typeface="Comic Sans MS" panose="030F0702030302020204" pitchFamily="66" charset="0"/>
                        </a:rPr>
                        <a:t>ELG: Creating with Materials </a:t>
                      </a:r>
                    </a:p>
                    <a:p>
                      <a:pPr algn="ctr"/>
                      <a:endParaRPr lang="en-US" sz="700" b="1" dirty="0">
                        <a:latin typeface="Comic Sans MS" panose="030F0702030302020204" pitchFamily="66" charset="0"/>
                      </a:endParaRPr>
                    </a:p>
                    <a:p>
                      <a:pPr algn="ctr"/>
                      <a:r>
                        <a:rPr lang="en-US" sz="700" dirty="0">
                          <a:latin typeface="Comic Sans MS" panose="030F0702030302020204" pitchFamily="66" charset="0"/>
                        </a:rPr>
                        <a:t>Safely use and explore a variety of materials, tools and techniques, experimenting with colour, design, texture, form and function. </a:t>
                      </a:r>
                    </a:p>
                    <a:p>
                      <a:pPr algn="ctr"/>
                      <a:endParaRPr lang="en-US" sz="700" dirty="0">
                        <a:latin typeface="Comic Sans MS" panose="030F0702030302020204" pitchFamily="66" charset="0"/>
                      </a:endParaRPr>
                    </a:p>
                    <a:p>
                      <a:pPr algn="ctr"/>
                      <a:r>
                        <a:rPr lang="en-US" sz="700" dirty="0">
                          <a:latin typeface="Comic Sans MS" panose="030F0702030302020204" pitchFamily="66" charset="0"/>
                        </a:rPr>
                        <a:t>Share their creations, explaining the process they have used; - Make use of props and materials when role playing characters in narratives and stories.</a:t>
                      </a:r>
                    </a:p>
                    <a:p>
                      <a:pPr algn="ctr"/>
                      <a:endParaRPr lang="en-US" sz="700" dirty="0">
                        <a:latin typeface="Comic Sans MS" panose="030F0702030302020204" pitchFamily="66" charset="0"/>
                      </a:endParaRPr>
                    </a:p>
                    <a:p>
                      <a:pPr algn="ctr"/>
                      <a:r>
                        <a:rPr lang="en-US" sz="700" dirty="0">
                          <a:latin typeface="Comic Sans MS" panose="030F0702030302020204" pitchFamily="66" charset="0"/>
                        </a:rPr>
                        <a:t> </a:t>
                      </a:r>
                      <a:r>
                        <a:rPr lang="en-US" sz="700" b="1" dirty="0">
                          <a:latin typeface="Comic Sans MS" panose="030F0702030302020204" pitchFamily="66" charset="0"/>
                        </a:rPr>
                        <a:t>ELG: Being Imaginative and Expressive </a:t>
                      </a:r>
                    </a:p>
                    <a:p>
                      <a:pPr algn="ctr"/>
                      <a:endParaRPr lang="en-US" sz="700" dirty="0">
                        <a:latin typeface="Comic Sans MS" panose="030F0702030302020204" pitchFamily="66" charset="0"/>
                      </a:endParaRPr>
                    </a:p>
                    <a:p>
                      <a:pPr algn="ctr"/>
                      <a:r>
                        <a:rPr lang="en-US" sz="700" dirty="0">
                          <a:latin typeface="Comic Sans MS" panose="030F0702030302020204" pitchFamily="66" charset="0"/>
                        </a:rPr>
                        <a:t>Invent, adapt and recount narratives and stories with peers and their teacher. </a:t>
                      </a:r>
                    </a:p>
                    <a:p>
                      <a:pPr algn="ctr"/>
                      <a:endParaRPr lang="en-US" sz="700" dirty="0">
                        <a:latin typeface="Comic Sans MS" panose="030F0702030302020204" pitchFamily="66" charset="0"/>
                      </a:endParaRPr>
                    </a:p>
                    <a:p>
                      <a:pPr algn="ctr"/>
                      <a:r>
                        <a:rPr lang="en-US" sz="700" dirty="0">
                          <a:latin typeface="Comic Sans MS" panose="030F0702030302020204" pitchFamily="66" charset="0"/>
                        </a:rPr>
                        <a:t> Sing a range of well-known nursery rhymes and songs; Perform songs, rhymes, poems and stories with others, and – when appropriate – try to move in time with music. </a:t>
                      </a:r>
                      <a:endParaRPr lang="en-GB" sz="700" dirty="0">
                        <a:solidFill>
                          <a:schemeClr val="tx1"/>
                        </a:solidFill>
                        <a:latin typeface="Comic Sans MS" panose="030F0702030302020204" pitchFamily="66"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extLst>
                  <a:ext uri="{0D108BD9-81ED-4DB2-BD59-A6C34878D82A}">
                    <a16:rowId xmlns:a16="http://schemas.microsoft.com/office/drawing/2014/main" val="663662612"/>
                  </a:ext>
                </a:extLst>
              </a:tr>
            </a:tbl>
          </a:graphicData>
        </a:graphic>
      </p:graphicFrame>
      <p:pic>
        <p:nvPicPr>
          <p:cNvPr id="8" name="Picture 7">
            <a:extLst>
              <a:ext uri="{FF2B5EF4-FFF2-40B4-BE49-F238E27FC236}">
                <a16:creationId xmlns:a16="http://schemas.microsoft.com/office/drawing/2014/main" id="{115F40D6-CFA8-4566-9890-A489E988177B}"/>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1067698" y="4509129"/>
            <a:ext cx="363194" cy="363194"/>
          </a:xfrm>
          <a:prstGeom prst="rect">
            <a:avLst/>
          </a:prstGeom>
        </p:spPr>
      </p:pic>
      <p:pic>
        <p:nvPicPr>
          <p:cNvPr id="9" name="Picture 8">
            <a:extLst>
              <a:ext uri="{FF2B5EF4-FFF2-40B4-BE49-F238E27FC236}">
                <a16:creationId xmlns:a16="http://schemas.microsoft.com/office/drawing/2014/main" id="{0A0B5B12-8D4D-4712-8431-41086A8AC33E}"/>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7423038" y="5386440"/>
            <a:ext cx="451999" cy="451999"/>
          </a:xfrm>
          <a:prstGeom prst="rect">
            <a:avLst/>
          </a:prstGeom>
        </p:spPr>
      </p:pic>
      <p:pic>
        <p:nvPicPr>
          <p:cNvPr id="10" name="Picture 9">
            <a:extLst>
              <a:ext uri="{FF2B5EF4-FFF2-40B4-BE49-F238E27FC236}">
                <a16:creationId xmlns:a16="http://schemas.microsoft.com/office/drawing/2014/main" id="{AC1E81BA-2249-4FAC-88E8-19E565C0D223}"/>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10111519" y="258889"/>
            <a:ext cx="466695" cy="466695"/>
          </a:xfrm>
          <a:prstGeom prst="rect">
            <a:avLst/>
          </a:prstGeom>
        </p:spPr>
      </p:pic>
      <p:pic>
        <p:nvPicPr>
          <p:cNvPr id="11" name="Picture 10">
            <a:extLst>
              <a:ext uri="{FF2B5EF4-FFF2-40B4-BE49-F238E27FC236}">
                <a16:creationId xmlns:a16="http://schemas.microsoft.com/office/drawing/2014/main" id="{46936493-4B19-4961-877B-8975158800A6}"/>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5630169" y="5386440"/>
            <a:ext cx="546696" cy="546696"/>
          </a:xfrm>
          <a:prstGeom prst="rect">
            <a:avLst/>
          </a:prstGeom>
        </p:spPr>
      </p:pic>
      <p:pic>
        <p:nvPicPr>
          <p:cNvPr id="12" name="Picture 11">
            <a:extLst>
              <a:ext uri="{FF2B5EF4-FFF2-40B4-BE49-F238E27FC236}">
                <a16:creationId xmlns:a16="http://schemas.microsoft.com/office/drawing/2014/main" id="{128822E2-39EF-4679-81F8-C43940C418C2}"/>
              </a:ext>
            </a:extLst>
          </p:cNvPr>
          <p:cNvPicPr>
            <a:picLocks noChangeAspect="1"/>
          </p:cNvPicPr>
          <p:nvPr/>
        </p:nvPicPr>
        <p:blipFill>
          <a:blip r:embed="rId6" cstate="hqprint">
            <a:extLst>
              <a:ext uri="{BEBA8EAE-BF5A-486C-A8C5-ECC9F3942E4B}">
                <a14:imgProps xmlns:a14="http://schemas.microsoft.com/office/drawing/2010/main">
                  <a14:imgLayer r:embed="rId7">
                    <a14:imgEffect>
                      <a14:backgroundRemoval t="3125" b="98633" l="9961" r="89844">
                        <a14:foregroundMark x1="64063" y1="9961" x2="55664" y2="6250"/>
                        <a14:foregroundMark x1="51563" y1="3125" x2="51563" y2="3125"/>
                        <a14:foregroundMark x1="46484" y1="96484" x2="46484" y2="96484"/>
                        <a14:foregroundMark x1="64648" y1="98633" x2="64648" y2="98633"/>
                        <a14:foregroundMark x1="78516" y1="48633" x2="78516" y2="48633"/>
                        <a14:backgroundMark x1="59570" y1="50781" x2="59570" y2="50781"/>
                        <a14:backgroundMark x1="59570" y1="50781" x2="59570" y2="50781"/>
                        <a14:backgroundMark x1="58594" y1="49609" x2="40820" y2="48242"/>
                        <a14:backgroundMark x1="65039" y1="48242" x2="49609" y2="53125"/>
                      </a14:backgroundRemoval>
                    </a14:imgEffect>
                  </a14:imgLayer>
                </a14:imgProps>
              </a:ext>
              <a:ext uri="{28A0092B-C50C-407E-A947-70E740481C1C}">
                <a14:useLocalDpi xmlns:a14="http://schemas.microsoft.com/office/drawing/2010/main" val="0"/>
              </a:ext>
            </a:extLst>
          </a:blip>
          <a:stretch>
            <a:fillRect/>
          </a:stretch>
        </p:blipFill>
        <p:spPr>
          <a:xfrm rot="20385759">
            <a:off x="3904071" y="5095901"/>
            <a:ext cx="581079" cy="581079"/>
          </a:xfrm>
          <a:prstGeom prst="rect">
            <a:avLst/>
          </a:prstGeom>
        </p:spPr>
      </p:pic>
      <p:pic>
        <p:nvPicPr>
          <p:cNvPr id="13" name="Picture 12">
            <a:extLst>
              <a:ext uri="{FF2B5EF4-FFF2-40B4-BE49-F238E27FC236}">
                <a16:creationId xmlns:a16="http://schemas.microsoft.com/office/drawing/2014/main" id="{39401746-DFF5-45B3-B458-DEB981D97B09}"/>
              </a:ext>
            </a:extLst>
          </p:cNvPr>
          <p:cNvPicPr>
            <a:picLocks noChangeAspect="1"/>
          </p:cNvPicPr>
          <p:nvPr/>
        </p:nvPicPr>
        <p:blipFill>
          <a:blip r:embed="rId8" cstate="hqprint">
            <a:extLst>
              <a:ext uri="{28A0092B-C50C-407E-A947-70E740481C1C}">
                <a14:useLocalDpi xmlns:a14="http://schemas.microsoft.com/office/drawing/2010/main" val="0"/>
              </a:ext>
            </a:extLst>
          </a:blip>
          <a:stretch>
            <a:fillRect/>
          </a:stretch>
        </p:blipFill>
        <p:spPr>
          <a:xfrm>
            <a:off x="838200" y="5218765"/>
            <a:ext cx="540780" cy="540780"/>
          </a:xfrm>
          <a:prstGeom prst="rect">
            <a:avLst/>
          </a:prstGeom>
        </p:spPr>
      </p:pic>
      <p:pic>
        <p:nvPicPr>
          <p:cNvPr id="14" name="Picture 13">
            <a:extLst>
              <a:ext uri="{FF2B5EF4-FFF2-40B4-BE49-F238E27FC236}">
                <a16:creationId xmlns:a16="http://schemas.microsoft.com/office/drawing/2014/main" id="{52E055B6-F448-4C08-B24C-A9523B238E55}"/>
              </a:ext>
            </a:extLst>
          </p:cNvPr>
          <p:cNvPicPr>
            <a:picLocks noChangeAspect="1"/>
          </p:cNvPicPr>
          <p:nvPr/>
        </p:nvPicPr>
        <p:blipFill>
          <a:blip r:embed="rId9" cstate="hqprint">
            <a:extLst>
              <a:ext uri="{28A0092B-C50C-407E-A947-70E740481C1C}">
                <a14:useLocalDpi xmlns:a14="http://schemas.microsoft.com/office/drawing/2010/main" val="0"/>
              </a:ext>
            </a:extLst>
          </a:blip>
          <a:stretch>
            <a:fillRect/>
          </a:stretch>
        </p:blipFill>
        <p:spPr>
          <a:xfrm>
            <a:off x="1853841" y="81457"/>
            <a:ext cx="417124" cy="417124"/>
          </a:xfrm>
          <a:prstGeom prst="rect">
            <a:avLst/>
          </a:prstGeom>
        </p:spPr>
      </p:pic>
      <p:pic>
        <p:nvPicPr>
          <p:cNvPr id="15" name="Picture 14"/>
          <p:cNvPicPr/>
          <p:nvPr/>
        </p:nvPicPr>
        <p:blipFill>
          <a:blip r:embed="rId10">
            <a:extLst>
              <a:ext uri="{28A0092B-C50C-407E-A947-70E740481C1C}">
                <a14:useLocalDpi xmlns:a14="http://schemas.microsoft.com/office/drawing/2010/main" val="0"/>
              </a:ext>
            </a:extLst>
          </a:blip>
          <a:stretch>
            <a:fillRect/>
          </a:stretch>
        </p:blipFill>
        <p:spPr>
          <a:xfrm>
            <a:off x="11103465" y="5838439"/>
            <a:ext cx="574762" cy="554237"/>
          </a:xfrm>
          <a:prstGeom prst="rect">
            <a:avLst/>
          </a:prstGeom>
        </p:spPr>
      </p:pic>
      <p:sp>
        <p:nvSpPr>
          <p:cNvPr id="6" name="Rectangle 5"/>
          <p:cNvSpPr/>
          <p:nvPr/>
        </p:nvSpPr>
        <p:spPr>
          <a:xfrm>
            <a:off x="1143871" y="13020"/>
            <a:ext cx="9671842" cy="276999"/>
          </a:xfrm>
          <a:prstGeom prst="rect">
            <a:avLst/>
          </a:prstGeom>
        </p:spPr>
        <p:txBody>
          <a:bodyPr wrap="square">
            <a:spAutoFit/>
          </a:bodyPr>
          <a:lstStyle/>
          <a:p>
            <a:pPr algn="ctr"/>
            <a:r>
              <a:rPr lang="en-US" sz="1200" b="1" dirty="0">
                <a:solidFill>
                  <a:schemeClr val="bg1">
                    <a:lumMod val="50000"/>
                  </a:schemeClr>
                </a:solidFill>
                <a:latin typeface="Comic Sans MS" panose="030F0702030302020204" pitchFamily="66" charset="0"/>
                <a:cs typeface="Amatic SC" panose="00000500000000000000" pitchFamily="2" charset="-79"/>
              </a:rPr>
              <a:t>Early Learning Goals – for the </a:t>
            </a:r>
            <a:r>
              <a:rPr lang="en-US" sz="1200" b="1" dirty="0">
                <a:solidFill>
                  <a:srgbClr val="FF0000"/>
                </a:solidFill>
                <a:latin typeface="Comic Sans MS" panose="030F0702030302020204" pitchFamily="66" charset="0"/>
                <a:cs typeface="Amatic SC" panose="00000500000000000000" pitchFamily="2" charset="-79"/>
              </a:rPr>
              <a:t>end of the year  - </a:t>
            </a:r>
            <a:r>
              <a:rPr lang="en-US" sz="1200" b="1" dirty="0">
                <a:solidFill>
                  <a:schemeClr val="bg1">
                    <a:lumMod val="50000"/>
                  </a:schemeClr>
                </a:solidFill>
                <a:latin typeface="Comic Sans MS" panose="030F0702030302020204" pitchFamily="66" charset="0"/>
                <a:cs typeface="Amatic SC" panose="00000500000000000000" pitchFamily="2" charset="-79"/>
              </a:rPr>
              <a:t>Holistic / best fit Judgement! </a:t>
            </a:r>
            <a:endParaRPr lang="en-GB" sz="1200" b="1" dirty="0">
              <a:solidFill>
                <a:schemeClr val="bg1">
                  <a:lumMod val="50000"/>
                </a:schemeClr>
              </a:solidFill>
              <a:latin typeface="Comic Sans MS" panose="030F0702030302020204" pitchFamily="66" charset="0"/>
              <a:cs typeface="Amatic SC" panose="00000500000000000000" pitchFamily="2" charset="-79"/>
            </a:endParaRPr>
          </a:p>
        </p:txBody>
      </p:sp>
    </p:spTree>
    <p:extLst>
      <p:ext uri="{BB962C8B-B14F-4D97-AF65-F5344CB8AC3E}">
        <p14:creationId xmlns:p14="http://schemas.microsoft.com/office/powerpoint/2010/main" val="197912411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5533</TotalTime>
  <Words>5479</Words>
  <Application>Microsoft Office PowerPoint</Application>
  <PresentationFormat>Widescreen</PresentationFormat>
  <Paragraphs>761</Paragraphs>
  <Slides>10</Slides>
  <Notes>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10</vt:i4>
      </vt:variant>
    </vt:vector>
  </HeadingPairs>
  <TitlesOfParts>
    <vt:vector size="18" baseType="lpstr">
      <vt:lpstr>Adler</vt:lpstr>
      <vt:lpstr>Arial</vt:lpstr>
      <vt:lpstr>Amatic SC</vt:lpstr>
      <vt:lpstr>Comic Sans MS</vt:lpstr>
      <vt:lpstr>Calibri</vt:lpstr>
      <vt:lpstr>Wingdings</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Rebecca Underwood (Avanti Gardens)</dc:creator>
  <cp:lastModifiedBy>Gemma Kitchen</cp:lastModifiedBy>
  <cp:revision>154</cp:revision>
  <cp:lastPrinted>2023-09-01T11:54:41Z</cp:lastPrinted>
  <dcterms:created xsi:type="dcterms:W3CDTF">2021-06-03T07:59:39Z</dcterms:created>
  <dcterms:modified xsi:type="dcterms:W3CDTF">2026-09-11T11:35:21Z</dcterms:modified>
</cp:coreProperties>
</file>