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11"/>
  </p:notesMasterIdLst>
  <p:sldIdLst>
    <p:sldId id="260" r:id="rId2"/>
    <p:sldId id="268" r:id="rId3"/>
    <p:sldId id="261" r:id="rId4"/>
    <p:sldId id="262" r:id="rId5"/>
    <p:sldId id="269" r:id="rId6"/>
    <p:sldId id="263" r:id="rId7"/>
    <p:sldId id="264" r:id="rId8"/>
    <p:sldId id="265" r:id="rId9"/>
    <p:sldId id="267" r:id="rId10"/>
  </p:sldIdLst>
  <p:sldSz cx="12192000" cy="6858000"/>
  <p:notesSz cx="6889750" cy="10021888"/>
  <p:embeddedFontLst>
    <p:embeddedFont>
      <p:font typeface="Amatic SC" panose="020F0502020204030204" pitchFamily="2" charset="-79"/>
      <p:regular r:id="rId12"/>
      <p:bold r:id="rId13"/>
    </p:embeddedFont>
    <p:embeddedFont>
      <p:font typeface="Comic Sans MS" panose="030F0702030302020204" pitchFamily="66" charset="0"/>
      <p:regular r:id="rId14"/>
      <p:bold r:id="rId15"/>
      <p:italic r:id="rId16"/>
      <p:boldItalic r:id="rId17"/>
    </p:embeddedFont>
    <p:embeddedFont>
      <p:font typeface="Sassoon Primary"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E1FFFF"/>
    <a:srgbClr val="FFEFFF"/>
    <a:srgbClr val="E6E5FB"/>
    <a:srgbClr val="CCFFFF"/>
    <a:srgbClr val="FFCC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31" autoAdjust="0"/>
    <p:restoredTop sz="94269" autoAdjust="0"/>
  </p:normalViewPr>
  <p:slideViewPr>
    <p:cSldViewPr snapToGrid="0">
      <p:cViewPr varScale="1">
        <p:scale>
          <a:sx n="104" d="100"/>
          <a:sy n="104" d="100"/>
        </p:scale>
        <p:origin x="288" y="288"/>
      </p:cViewPr>
      <p:guideLst/>
    </p:cSldViewPr>
  </p:slideViewPr>
  <p:notesTextViewPr>
    <p:cViewPr>
      <p:scale>
        <a:sx n="1" d="1"/>
        <a:sy n="1" d="1"/>
      </p:scale>
      <p:origin x="0" y="0"/>
    </p:cViewPr>
  </p:notesTextViewPr>
  <p:sorterViewPr>
    <p:cViewPr>
      <p:scale>
        <a:sx n="180" d="100"/>
        <a:sy n="1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1976DE5F-DF04-4F27-A344-93FB2E432C72}" type="datetimeFigureOut">
              <a:rPr lang="en-GB" smtClean="0"/>
              <a:t>03/10/2025</a:t>
            </a:fld>
            <a:endParaRPr lang="en-GB"/>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4FEE44C5-FA99-4680-9B86-B28965A57CB9}" type="slidenum">
              <a:rPr lang="en-GB" smtClean="0"/>
              <a:t>‹#›</a:t>
            </a:fld>
            <a:endParaRPr lang="en-GB"/>
          </a:p>
        </p:txBody>
      </p:sp>
    </p:spTree>
    <p:extLst>
      <p:ext uri="{BB962C8B-B14F-4D97-AF65-F5344CB8AC3E}">
        <p14:creationId xmlns:p14="http://schemas.microsoft.com/office/powerpoint/2010/main" val="63777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EE44C5-FA99-4680-9B86-B28965A57CB9}" type="slidenum">
              <a:rPr lang="en-GB" smtClean="0"/>
              <a:t>1</a:t>
            </a:fld>
            <a:endParaRPr lang="en-GB"/>
          </a:p>
        </p:txBody>
      </p:sp>
    </p:spTree>
    <p:extLst>
      <p:ext uri="{BB962C8B-B14F-4D97-AF65-F5344CB8AC3E}">
        <p14:creationId xmlns:p14="http://schemas.microsoft.com/office/powerpoint/2010/main" val="2290762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FEE44C5-FA99-4680-9B86-B28965A57CB9}" type="slidenum">
              <a:rPr lang="en-GB" smtClean="0"/>
              <a:t>2</a:t>
            </a:fld>
            <a:endParaRPr lang="en-GB"/>
          </a:p>
        </p:txBody>
      </p:sp>
    </p:spTree>
    <p:extLst>
      <p:ext uri="{BB962C8B-B14F-4D97-AF65-F5344CB8AC3E}">
        <p14:creationId xmlns:p14="http://schemas.microsoft.com/office/powerpoint/2010/main" val="1784133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2F32-7798-4564-8282-CAE11DB41B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07FADDA-4B94-4A2E-88D3-B6613E9EC8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D899993-D5C4-4B50-B5A5-730EB644A32E}"/>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B9F30A0B-5D12-454A-BA41-C1BF4AAFC2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165155-854B-4718-BE7A-D5248F348195}"/>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54944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71855-7101-46C1-9608-C11FD928FEB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DF746A-1AB9-44D6-91C2-4E1D3687A8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0BE011-5903-490B-A6BB-4B7649794106}"/>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9512082B-37B0-4E5A-9D06-029444C706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C7AA1B-FE0D-4371-B5E5-C3DF0BDB8421}"/>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4113352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8D34B2-98C7-49C8-89D4-2CFFA92890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3B59C2-E893-4D04-BE77-20443A9249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C2D4FD-8342-49A1-8FF9-E2EB2145CE83}"/>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41B038CE-C8C9-4860-8A69-E940531365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2ED7DD-8F41-4D1D-9D69-BF631CEA6AC0}"/>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1690097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DE126-D9F1-414E-A524-ABCDBD2918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E0B3AB-A0C1-476D-A37A-35CFFDD164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652B75-FE02-4D01-BAAE-DA345F51DA44}"/>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B59F2088-0B61-49AD-8AEF-34A45B4AC5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C3F0FC-BDDB-4AE2-A261-3FC192508922}"/>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4001926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D398B-46A2-4C16-8E6B-3FCAD4E686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7762F7-FA5F-4E83-9E1A-482AE2657F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B532D0-13FB-4D1F-834C-C4E5B5C94855}"/>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4F19A6C8-0BB6-4E19-A634-62B3449DCF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61B6A6-140B-4F75-8410-CE1F5EBDA324}"/>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791563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6127A-B3F6-45DF-B6A9-93108D4406A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8957FE-B6C1-4774-BFC8-D389935FFA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DE26C5-36C2-409F-B5D1-6422B0F02C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F1E25DC-CAE7-4F04-9FB3-9AC40781257D}"/>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6" name="Footer Placeholder 5">
            <a:extLst>
              <a:ext uri="{FF2B5EF4-FFF2-40B4-BE49-F238E27FC236}">
                <a16:creationId xmlns:a16="http://schemas.microsoft.com/office/drawing/2014/main" id="{2DC6E613-CFD3-4890-B8D3-320F51689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0F7CA2-861E-4933-A1AD-07BBE3195208}"/>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007613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DD187-1F7F-4953-BE9D-AB85015AA53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29CF6E-BAB7-464D-8A88-2314BC18E7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EF2B6E-D889-4256-B447-2C5B5E8CDB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412A75A-DDDC-489C-917E-3349A73886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0BD1E8-501E-44B9-BF08-9A5F01F9AC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B7424F-EADF-428D-A783-A628D2E60555}"/>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8" name="Footer Placeholder 7">
            <a:extLst>
              <a:ext uri="{FF2B5EF4-FFF2-40B4-BE49-F238E27FC236}">
                <a16:creationId xmlns:a16="http://schemas.microsoft.com/office/drawing/2014/main" id="{A29B5C68-FA0E-4128-B07C-54C96E28EE7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C4496B9-4598-4794-9016-8BDFC6BA0F66}"/>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3096433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793-06C6-4B90-ABCF-779B174050D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08F566-D2E1-4886-B215-095A4D1979E8}"/>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4" name="Footer Placeholder 3">
            <a:extLst>
              <a:ext uri="{FF2B5EF4-FFF2-40B4-BE49-F238E27FC236}">
                <a16:creationId xmlns:a16="http://schemas.microsoft.com/office/drawing/2014/main" id="{8810A379-04BE-4DC4-ABFC-A59A8BFBB7F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DECCF29-89B7-40E4-B623-82A21A34D64F}"/>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1180223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4CE185-F1AC-41D0-BF69-66ADCC0C2E51}"/>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3" name="Footer Placeholder 2">
            <a:extLst>
              <a:ext uri="{FF2B5EF4-FFF2-40B4-BE49-F238E27FC236}">
                <a16:creationId xmlns:a16="http://schemas.microsoft.com/office/drawing/2014/main" id="{3006861C-BBFA-473E-83CD-C2233D5901F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B8C15F4-34EC-47C8-913F-6039A82C8554}"/>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961491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197E3-D5BE-484A-BD27-CA1374AB1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62EA664-8C45-4A31-9788-2451EFADBB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04B2003-15C2-4980-A916-9ABD2CE448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314548-D2BF-40DD-BA45-E212ACDA14FD}"/>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6" name="Footer Placeholder 5">
            <a:extLst>
              <a:ext uri="{FF2B5EF4-FFF2-40B4-BE49-F238E27FC236}">
                <a16:creationId xmlns:a16="http://schemas.microsoft.com/office/drawing/2014/main" id="{F1B764E1-94CC-42BD-8D0C-1CC02C56B3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11CDF1-17F6-4A79-9851-851A95D76B68}"/>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2530275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43B49-50C4-4073-BA14-A1326DC535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887FDE0-B490-49A2-B142-ED137E8845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506A47-D125-47BC-A712-F4BDEAC214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F8B02-0071-49C3-9832-BEC185F78F47}"/>
              </a:ext>
            </a:extLst>
          </p:cNvPr>
          <p:cNvSpPr>
            <a:spLocks noGrp="1"/>
          </p:cNvSpPr>
          <p:nvPr>
            <p:ph type="dt" sz="half" idx="10"/>
          </p:nvPr>
        </p:nvSpPr>
        <p:spPr/>
        <p:txBody>
          <a:bodyPr/>
          <a:lstStyle/>
          <a:p>
            <a:fld id="{CDC55D41-4AB0-4312-A420-B20A1BDF5A76}" type="datetimeFigureOut">
              <a:rPr lang="en-GB" smtClean="0"/>
              <a:t>03/10/2025</a:t>
            </a:fld>
            <a:endParaRPr lang="en-GB"/>
          </a:p>
        </p:txBody>
      </p:sp>
      <p:sp>
        <p:nvSpPr>
          <p:cNvPr id="6" name="Footer Placeholder 5">
            <a:extLst>
              <a:ext uri="{FF2B5EF4-FFF2-40B4-BE49-F238E27FC236}">
                <a16:creationId xmlns:a16="http://schemas.microsoft.com/office/drawing/2014/main" id="{1F4E4F1B-2ED6-4021-9074-0CDAC1C185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2F18865-2331-42D4-9583-FC687C77FB23}"/>
              </a:ext>
            </a:extLst>
          </p:cNvPr>
          <p:cNvSpPr>
            <a:spLocks noGrp="1"/>
          </p:cNvSpPr>
          <p:nvPr>
            <p:ph type="sldNum" sz="quarter" idx="12"/>
          </p:nvPr>
        </p:nvSpPr>
        <p:spPr/>
        <p:txBody>
          <a:bodyPr/>
          <a:lstStyle/>
          <a:p>
            <a:fld id="{42094630-06F6-4001-8D85-14896106F147}" type="slidenum">
              <a:rPr lang="en-GB" smtClean="0"/>
              <a:t>‹#›</a:t>
            </a:fld>
            <a:endParaRPr lang="en-GB"/>
          </a:p>
        </p:txBody>
      </p:sp>
    </p:spTree>
    <p:extLst>
      <p:ext uri="{BB962C8B-B14F-4D97-AF65-F5344CB8AC3E}">
        <p14:creationId xmlns:p14="http://schemas.microsoft.com/office/powerpoint/2010/main" val="2775241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6298A6-0EC2-43B7-AB67-33EA504CBB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9D6075-F7C7-4CA2-874F-9183FC42B5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2C6367-BED6-41DC-89F6-C2AB3128A9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C55D41-4AB0-4312-A420-B20A1BDF5A76}" type="datetimeFigureOut">
              <a:rPr lang="en-GB" smtClean="0"/>
              <a:t>03/10/2025</a:t>
            </a:fld>
            <a:endParaRPr lang="en-GB"/>
          </a:p>
        </p:txBody>
      </p:sp>
      <p:sp>
        <p:nvSpPr>
          <p:cNvPr id="5" name="Footer Placeholder 4">
            <a:extLst>
              <a:ext uri="{FF2B5EF4-FFF2-40B4-BE49-F238E27FC236}">
                <a16:creationId xmlns:a16="http://schemas.microsoft.com/office/drawing/2014/main" id="{9A01189D-DEFD-4D06-83E8-FAE720313A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6F245F4-DE9A-4E43-879E-EAABD86BA7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94630-06F6-4001-8D85-14896106F147}" type="slidenum">
              <a:rPr lang="en-GB" smtClean="0"/>
              <a:t>‹#›</a:t>
            </a:fld>
            <a:endParaRPr lang="en-GB"/>
          </a:p>
        </p:txBody>
      </p:sp>
    </p:spTree>
    <p:extLst>
      <p:ext uri="{BB962C8B-B14F-4D97-AF65-F5344CB8AC3E}">
        <p14:creationId xmlns:p14="http://schemas.microsoft.com/office/powerpoint/2010/main" val="1075080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2.png"/><Relationship Id="rId7" Type="http://schemas.microsoft.com/office/2007/relationships/hdphoto" Target="../media/hdphoto2.wdp"/><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125026122"/>
              </p:ext>
            </p:extLst>
          </p:nvPr>
        </p:nvGraphicFramePr>
        <p:xfrm>
          <a:off x="268760" y="1171852"/>
          <a:ext cx="11796523" cy="4811243"/>
        </p:xfrm>
        <a:graphic>
          <a:graphicData uri="http://schemas.openxmlformats.org/drawingml/2006/table">
            <a:tbl>
              <a:tblPr firstRow="1" bandRow="1">
                <a:tableStyleId>{5C22544A-7EE6-4342-B048-85BDC9FD1C3A}</a:tableStyleId>
              </a:tblPr>
              <a:tblGrid>
                <a:gridCol w="1735869">
                  <a:extLst>
                    <a:ext uri="{9D8B030D-6E8A-4147-A177-3AD203B41FA5}">
                      <a16:colId xmlns:a16="http://schemas.microsoft.com/office/drawing/2014/main" val="385991600"/>
                    </a:ext>
                  </a:extLst>
                </a:gridCol>
                <a:gridCol w="1538235">
                  <a:extLst>
                    <a:ext uri="{9D8B030D-6E8A-4147-A177-3AD203B41FA5}">
                      <a16:colId xmlns:a16="http://schemas.microsoft.com/office/drawing/2014/main" val="2865123548"/>
                    </a:ext>
                  </a:extLst>
                </a:gridCol>
                <a:gridCol w="116840">
                  <a:extLst>
                    <a:ext uri="{9D8B030D-6E8A-4147-A177-3AD203B41FA5}">
                      <a16:colId xmlns:a16="http://schemas.microsoft.com/office/drawing/2014/main" val="872926247"/>
                    </a:ext>
                  </a:extLst>
                </a:gridCol>
                <a:gridCol w="1554705">
                  <a:extLst>
                    <a:ext uri="{9D8B030D-6E8A-4147-A177-3AD203B41FA5}">
                      <a16:colId xmlns:a16="http://schemas.microsoft.com/office/drawing/2014/main" val="2690459710"/>
                    </a:ext>
                  </a:extLst>
                </a:gridCol>
                <a:gridCol w="116840">
                  <a:extLst>
                    <a:ext uri="{9D8B030D-6E8A-4147-A177-3AD203B41FA5}">
                      <a16:colId xmlns:a16="http://schemas.microsoft.com/office/drawing/2014/main" val="1315738151"/>
                    </a:ext>
                  </a:extLst>
                </a:gridCol>
                <a:gridCol w="1571174">
                  <a:extLst>
                    <a:ext uri="{9D8B030D-6E8A-4147-A177-3AD203B41FA5}">
                      <a16:colId xmlns:a16="http://schemas.microsoft.com/office/drawing/2014/main" val="1848787987"/>
                    </a:ext>
                  </a:extLst>
                </a:gridCol>
                <a:gridCol w="116840">
                  <a:extLst>
                    <a:ext uri="{9D8B030D-6E8A-4147-A177-3AD203B41FA5}">
                      <a16:colId xmlns:a16="http://schemas.microsoft.com/office/drawing/2014/main" val="2709165749"/>
                    </a:ext>
                  </a:extLst>
                </a:gridCol>
                <a:gridCol w="1587644">
                  <a:extLst>
                    <a:ext uri="{9D8B030D-6E8A-4147-A177-3AD203B41FA5}">
                      <a16:colId xmlns:a16="http://schemas.microsoft.com/office/drawing/2014/main" val="1626726412"/>
                    </a:ext>
                  </a:extLst>
                </a:gridCol>
                <a:gridCol w="116840">
                  <a:extLst>
                    <a:ext uri="{9D8B030D-6E8A-4147-A177-3AD203B41FA5}">
                      <a16:colId xmlns:a16="http://schemas.microsoft.com/office/drawing/2014/main" val="2335150482"/>
                    </a:ext>
                  </a:extLst>
                </a:gridCol>
                <a:gridCol w="1604113">
                  <a:extLst>
                    <a:ext uri="{9D8B030D-6E8A-4147-A177-3AD203B41FA5}">
                      <a16:colId xmlns:a16="http://schemas.microsoft.com/office/drawing/2014/main" val="3189764146"/>
                    </a:ext>
                  </a:extLst>
                </a:gridCol>
                <a:gridCol w="116840">
                  <a:extLst>
                    <a:ext uri="{9D8B030D-6E8A-4147-A177-3AD203B41FA5}">
                      <a16:colId xmlns:a16="http://schemas.microsoft.com/office/drawing/2014/main" val="4046203905"/>
                    </a:ext>
                  </a:extLst>
                </a:gridCol>
                <a:gridCol w="1620583">
                  <a:extLst>
                    <a:ext uri="{9D8B030D-6E8A-4147-A177-3AD203B41FA5}">
                      <a16:colId xmlns:a16="http://schemas.microsoft.com/office/drawing/2014/main" val="1588033082"/>
                    </a:ext>
                  </a:extLst>
                </a:gridCol>
              </a:tblGrid>
              <a:tr h="346228">
                <a:tc>
                  <a:txBody>
                    <a:bodyPr/>
                    <a:lstStyle/>
                    <a:p>
                      <a:pPr algn="ctr"/>
                      <a:endParaRPr lang="en-GB" dirty="0">
                        <a:latin typeface="Sassoon Primary" pitchFamily="50"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bg1">
                              <a:lumMod val="50000"/>
                            </a:schemeClr>
                          </a:solidFill>
                          <a:latin typeface="Sassoon Primary" pitchFamily="50" charset="0"/>
                          <a:cs typeface="Amatic SC" panose="00000500000000000000" pitchFamily="2" charset="-79"/>
                        </a:rPr>
                        <a:t>Autumn 1</a:t>
                      </a:r>
                      <a:endParaRPr lang="en-GB" sz="9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bg1">
                              <a:lumMod val="50000"/>
                            </a:schemeClr>
                          </a:solidFill>
                          <a:latin typeface="Sassoon Primary" pitchFamily="50" charset="0"/>
                          <a:cs typeface="Amatic SC" panose="00000500000000000000" pitchFamily="2" charset="-79"/>
                        </a:rPr>
                        <a:t>Autumn 2</a:t>
                      </a:r>
                      <a:endParaRPr lang="en-GB" sz="9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gridSpan="2">
                  <a:txBody>
                    <a:bodyPr/>
                    <a:lstStyle/>
                    <a:p>
                      <a:pPr algn="ctr"/>
                      <a:r>
                        <a:rPr lang="en-US" sz="900" dirty="0">
                          <a:solidFill>
                            <a:schemeClr val="bg1">
                              <a:lumMod val="50000"/>
                            </a:schemeClr>
                          </a:solidFill>
                          <a:latin typeface="Sassoon Primary" pitchFamily="50" charset="0"/>
                          <a:cs typeface="Amatic SC" panose="00000500000000000000" pitchFamily="2" charset="-79"/>
                        </a:rPr>
                        <a:t>Spring 1</a:t>
                      </a:r>
                      <a:endParaRPr lang="en-GB" sz="9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US" sz="900" dirty="0">
                          <a:solidFill>
                            <a:schemeClr val="bg1">
                              <a:lumMod val="50000"/>
                            </a:schemeClr>
                          </a:solidFill>
                          <a:latin typeface="Sassoon Primary" pitchFamily="50" charset="0"/>
                          <a:cs typeface="Amatic SC" panose="00000500000000000000" pitchFamily="2" charset="-79"/>
                        </a:rPr>
                        <a:t>Spring 2</a:t>
                      </a:r>
                      <a:endParaRPr lang="en-GB" sz="9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US" sz="900" dirty="0">
                          <a:solidFill>
                            <a:schemeClr val="bg1">
                              <a:lumMod val="50000"/>
                            </a:schemeClr>
                          </a:solidFill>
                          <a:latin typeface="Sassoon Primary" pitchFamily="50" charset="0"/>
                          <a:cs typeface="Amatic SC" panose="00000500000000000000" pitchFamily="2" charset="-79"/>
                        </a:rPr>
                        <a:t>Summer 1</a:t>
                      </a:r>
                      <a:endParaRPr lang="en-GB" sz="9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tc gridSpan="2">
                  <a:txBody>
                    <a:bodyPr/>
                    <a:lstStyle/>
                    <a:p>
                      <a:pPr algn="ctr"/>
                      <a:r>
                        <a:rPr lang="en-US" sz="900" dirty="0">
                          <a:solidFill>
                            <a:schemeClr val="bg1">
                              <a:lumMod val="50000"/>
                            </a:schemeClr>
                          </a:solidFill>
                          <a:latin typeface="Sassoon Primary" pitchFamily="50" charset="0"/>
                          <a:cs typeface="Amatic SC" panose="00000500000000000000" pitchFamily="2" charset="-79"/>
                        </a:rPr>
                        <a:t>Summer 2</a:t>
                      </a:r>
                      <a:endParaRPr lang="en-GB" sz="9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extLst>
                  <a:ext uri="{0D108BD9-81ED-4DB2-BD59-A6C34878D82A}">
                    <a16:rowId xmlns:a16="http://schemas.microsoft.com/office/drawing/2014/main" val="1913285939"/>
                  </a:ext>
                </a:extLst>
              </a:tr>
              <a:tr h="422123">
                <a:tc>
                  <a:txBody>
                    <a:bodyPr/>
                    <a:lstStyle/>
                    <a:p>
                      <a:pPr algn="ctr"/>
                      <a:r>
                        <a:rPr lang="en-US" sz="900" b="0" dirty="0">
                          <a:latin typeface="Sassoon Primary" pitchFamily="50" charset="0"/>
                          <a:cs typeface="Amatic SC" panose="00000500000000000000" pitchFamily="2" charset="-79"/>
                        </a:rPr>
                        <a:t>General Themes </a:t>
                      </a:r>
                      <a:endParaRPr lang="en-GB" sz="9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900" dirty="0">
                          <a:latin typeface="Sassoon Primary" pitchFamily="50" charset="0"/>
                          <a:cs typeface="Amatic SC" panose="00000500000000000000" pitchFamily="2" charset="-79"/>
                        </a:rPr>
                        <a:t>All About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cs typeface="Amatic SC" panose="00000500000000000000" pitchFamily="2" charset="-79"/>
                        </a:rPr>
                        <a:t>Terrific Tales!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gridSpan="2">
                  <a:txBody>
                    <a:bodyPr/>
                    <a:lstStyle/>
                    <a:p>
                      <a:pPr algn="ctr"/>
                      <a:r>
                        <a:rPr lang="en-US" sz="900" dirty="0">
                          <a:latin typeface="Sassoon Primary" pitchFamily="50" charset="0"/>
                          <a:cs typeface="Amatic SC" panose="00000500000000000000" pitchFamily="2" charset="-79"/>
                        </a:rPr>
                        <a:t>Come Outside!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cs typeface="Amatic SC" panose="00000500000000000000" pitchFamily="2" charset="-79"/>
                        </a:rPr>
                        <a:t>Amazing Animals!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cs typeface="Amatic SC" panose="00000500000000000000" pitchFamily="2"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gridSpan="2">
                  <a:txBody>
                    <a:bodyPr/>
                    <a:lstStyle/>
                    <a:p>
                      <a:pPr algn="ctr"/>
                      <a:r>
                        <a:rPr lang="en-US" sz="900" dirty="0">
                          <a:latin typeface="Sassoon Primary" pitchFamily="50" charset="0"/>
                          <a:cs typeface="Amatic SC" panose="00000500000000000000" pitchFamily="2" charset="-79"/>
                        </a:rPr>
                        <a:t>Ticket to Ride!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cs typeface="Amatic SC" panose="00000500000000000000" pitchFamily="2" charset="-79"/>
                        </a:rPr>
                        <a:t>Fun at the seaside!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extLst>
                  <a:ext uri="{0D108BD9-81ED-4DB2-BD59-A6C34878D82A}">
                    <a16:rowId xmlns:a16="http://schemas.microsoft.com/office/drawing/2014/main" val="2272033691"/>
                  </a:ext>
                </a:extLst>
              </a:tr>
              <a:tr h="4221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dirty="0">
                          <a:latin typeface="Sassoon Primary" pitchFamily="50" charset="0"/>
                          <a:cs typeface="Amatic SC" panose="00000500000000000000" pitchFamily="2" charset="-79"/>
                        </a:rPr>
                        <a:t>Communication and Language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rPr>
                        <a:t>Talk to parents about what language they speak at home, try and learn a few key words and celebrate multilingualism in your setting. </a:t>
                      </a:r>
                      <a:endParaRPr lang="en-GB" sz="900" b="1"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11">
                  <a:txBody>
                    <a:bodyPr/>
                    <a:lstStyle/>
                    <a:p>
                      <a:pPr algn="l"/>
                      <a:r>
                        <a:rPr lang="en-US" sz="900" b="0" i="0" dirty="0">
                          <a:latin typeface="Sassoon Primary" pitchFamily="50" charset="0"/>
                        </a:rPr>
                        <a:t>The development of children’s spoken language underpins all seven areas of learning and development. Children’s </a:t>
                      </a:r>
                      <a:r>
                        <a:rPr lang="en-US" sz="900" b="1" i="0" dirty="0">
                          <a:latin typeface="Sassoon Primary" pitchFamily="50" charset="0"/>
                        </a:rPr>
                        <a:t>back-and-forth interactions </a:t>
                      </a:r>
                      <a:r>
                        <a:rPr lang="en-US" sz="900" b="0" i="0" dirty="0">
                          <a:latin typeface="Sassoon Primary" pitchFamily="50" charset="0"/>
                        </a:rPr>
                        <a:t>from an early age form the foundations for language and cognitive development. The number and quality of the conversations they have with adults and peers throughout the day in a </a:t>
                      </a:r>
                      <a:r>
                        <a:rPr lang="en-US" sz="900" b="1" i="0" dirty="0">
                          <a:latin typeface="Sassoon Primary" pitchFamily="50" charset="0"/>
                        </a:rPr>
                        <a:t>language-rich environment</a:t>
                      </a:r>
                      <a:r>
                        <a:rPr lang="en-US" sz="900" b="0" i="0" dirty="0">
                          <a:latin typeface="Sassoon Primary" pitchFamily="50" charset="0"/>
                        </a:rPr>
                        <a:t> is crucial. By commenting on what children are interested in or doing, and echoing back what they say with </a:t>
                      </a:r>
                      <a:r>
                        <a:rPr lang="en-US" sz="900" b="1" i="0" dirty="0">
                          <a:latin typeface="Sassoon Primary" pitchFamily="50" charset="0"/>
                        </a:rPr>
                        <a:t>new vocabulary added</a:t>
                      </a:r>
                      <a:r>
                        <a:rPr lang="en-US" sz="900" b="0" i="0" dirty="0">
                          <a:latin typeface="Sassoon Primary" pitchFamily="50" charset="0"/>
                        </a:rPr>
                        <a:t>, practitioners will build children's language effectively</a:t>
                      </a:r>
                      <a:r>
                        <a:rPr lang="en-US" sz="900" b="1" i="0" dirty="0">
                          <a:latin typeface="Sassoon Primary" pitchFamily="50" charset="0"/>
                        </a:rPr>
                        <a:t>. Reading frequently to children</a:t>
                      </a:r>
                      <a:r>
                        <a:rPr lang="en-US" sz="900" b="0" i="0" dirty="0">
                          <a:latin typeface="Sassoon Primary" pitchFamily="50" charset="0"/>
                        </a:rPr>
                        <a:t>, and </a:t>
                      </a:r>
                      <a:r>
                        <a:rPr lang="en-US" sz="900" b="1" i="0" dirty="0">
                          <a:latin typeface="Sassoon Primary" pitchFamily="50" charset="0"/>
                        </a:rPr>
                        <a:t>engaging them actively in stories</a:t>
                      </a:r>
                      <a:r>
                        <a:rPr lang="en-US" sz="900" b="0" i="0" dirty="0">
                          <a:latin typeface="Sassoon Primary" pitchFamily="50" charset="0"/>
                        </a:rPr>
                        <a:t>, non-fiction, rhymes and poems, and then providing them with extensive opportunities to use and </a:t>
                      </a:r>
                      <a:r>
                        <a:rPr lang="en-US" sz="900" b="1" i="0" dirty="0">
                          <a:latin typeface="Sassoon Primary" pitchFamily="50" charset="0"/>
                        </a:rPr>
                        <a:t>embed new words in a range of contexts, </a:t>
                      </a:r>
                      <a:r>
                        <a:rPr lang="en-US" sz="900" b="0" i="0" dirty="0">
                          <a:latin typeface="Sassoon Primary" pitchFamily="50" charset="0"/>
                        </a:rPr>
                        <a:t>will give children the opportunity to thrive. Through </a:t>
                      </a:r>
                      <a:r>
                        <a:rPr lang="en-US" sz="900" b="1" i="0" dirty="0">
                          <a:latin typeface="Sassoon Primary" pitchFamily="50" charset="0"/>
                        </a:rPr>
                        <a:t>conversation, story-telling and role play</a:t>
                      </a:r>
                      <a:r>
                        <a:rPr lang="en-US" sz="900" b="0" i="0" dirty="0">
                          <a:latin typeface="Sassoon Primary" pitchFamily="50" charset="0"/>
                        </a:rPr>
                        <a:t>, where children </a:t>
                      </a:r>
                      <a:r>
                        <a:rPr lang="en-US" sz="900" b="1" i="0" dirty="0">
                          <a:latin typeface="Sassoon Primary" pitchFamily="50" charset="0"/>
                        </a:rPr>
                        <a:t>share their ideas </a:t>
                      </a:r>
                      <a:r>
                        <a:rPr lang="en-US" sz="900" b="0" i="0" dirty="0">
                          <a:latin typeface="Sassoon Primary" pitchFamily="50" charset="0"/>
                        </a:rPr>
                        <a:t>with support and </a:t>
                      </a:r>
                      <a:r>
                        <a:rPr lang="en-US" sz="900" b="1" i="0" dirty="0">
                          <a:latin typeface="Sassoon Primary" pitchFamily="50" charset="0"/>
                        </a:rPr>
                        <a:t>modelling</a:t>
                      </a:r>
                      <a:r>
                        <a:rPr lang="en-US" sz="900" b="0" i="0" dirty="0">
                          <a:latin typeface="Sassoon Primary" pitchFamily="50" charset="0"/>
                        </a:rPr>
                        <a:t> from their teacher, and sensitive questioning that invites them to elaborate, children become comfortable using a </a:t>
                      </a:r>
                      <a:r>
                        <a:rPr lang="en-US" sz="900" b="1" i="0" dirty="0">
                          <a:latin typeface="Sassoon Primary" pitchFamily="50" charset="0"/>
                        </a:rPr>
                        <a:t>rich range of vocabulary </a:t>
                      </a:r>
                      <a:r>
                        <a:rPr lang="en-US" sz="900" b="0" i="0" dirty="0">
                          <a:latin typeface="Sassoon Primary" pitchFamily="50" charset="0"/>
                        </a:rPr>
                        <a:t>and </a:t>
                      </a:r>
                      <a:r>
                        <a:rPr lang="en-US" sz="900" b="1" i="0" dirty="0">
                          <a:latin typeface="Sassoon Primary" pitchFamily="50" charset="0"/>
                        </a:rPr>
                        <a:t>language structures.</a:t>
                      </a:r>
                      <a:endParaRPr lang="en-US" sz="900" b="1" i="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a:p>
                  </a:txBody>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extLst>
                  <a:ext uri="{0D108BD9-81ED-4DB2-BD59-A6C34878D82A}">
                    <a16:rowId xmlns:a16="http://schemas.microsoft.com/office/drawing/2014/main" val="2765929432"/>
                  </a:ext>
                </a:extLst>
              </a:tr>
              <a:tr h="989017">
                <a:tc>
                  <a:txBody>
                    <a:bodyPr/>
                    <a:lstStyle/>
                    <a:p>
                      <a:pPr algn="ctr"/>
                      <a:r>
                        <a:rPr lang="en-US" sz="900" dirty="0">
                          <a:latin typeface="Sassoon Primary" pitchFamily="50" charset="0"/>
                        </a:rPr>
                        <a:t>Whole EYFS Focus – C&amp;L is developed throughout the year through high quality interactions, daily group discussions, sharing circles, PSHE times,  stories, singing, speech and language interventions, Trust Oracy links.</a:t>
                      </a:r>
                    </a:p>
                    <a:p>
                      <a:pPr algn="ctr"/>
                      <a:r>
                        <a:rPr lang="en-US" sz="900" dirty="0">
                          <a:latin typeface="Sassoon Primary" pitchFamily="50" charset="0"/>
                        </a:rPr>
                        <a:t>. </a:t>
                      </a:r>
                    </a:p>
                    <a:p>
                      <a:pPr algn="ctr"/>
                      <a:endParaRPr lang="en-US" sz="900" dirty="0">
                        <a:latin typeface="Sassoon Primary" pitchFamily="50" charset="0"/>
                      </a:endParaRPr>
                    </a:p>
                    <a:p>
                      <a:pPr algn="ctr"/>
                      <a:endParaRPr lang="en-US" sz="900" b="1" dirty="0">
                        <a:latin typeface="Sassoon Primary" pitchFamily="50" charset="0"/>
                        <a:cs typeface="Amatic SC" panose="00000500000000000000" pitchFamily="2" charset="-79"/>
                      </a:endParaRPr>
                    </a:p>
                    <a:p>
                      <a:pPr algn="ctr"/>
                      <a:r>
                        <a:rPr lang="en-US" sz="900" b="1" dirty="0">
                          <a:latin typeface="Sassoon Primary" pitchFamily="50" charset="0"/>
                          <a:cs typeface="Amatic SC" panose="00000500000000000000" pitchFamily="2" charset="-79"/>
                        </a:rPr>
                        <a:t>‘5 A DAY!’</a:t>
                      </a:r>
                    </a:p>
                    <a:p>
                      <a:pPr algn="ctr"/>
                      <a:r>
                        <a:rPr lang="en-US" sz="900" b="1" dirty="0">
                          <a:latin typeface="Sassoon Primary" pitchFamily="50" charset="0"/>
                          <a:cs typeface="Amatic SC" panose="00000500000000000000" pitchFamily="2" charset="-79"/>
                        </a:rPr>
                        <a:t>Poems, songs, stories, rhymes,</a:t>
                      </a:r>
                      <a:r>
                        <a:rPr lang="en-US" sz="900" b="1" baseline="0" dirty="0">
                          <a:latin typeface="Sassoon Primary" pitchFamily="50" charset="0"/>
                          <a:cs typeface="Amatic SC" panose="00000500000000000000" pitchFamily="2" charset="-79"/>
                        </a:rPr>
                        <a:t> facts, newspapers</a:t>
                      </a:r>
                    </a:p>
                    <a:p>
                      <a:pPr algn="ctr"/>
                      <a:endParaRPr lang="en-GB" sz="900" b="1"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2">
                  <a:txBody>
                    <a:bodyPr/>
                    <a:lstStyle/>
                    <a:p>
                      <a:pPr algn="ctr"/>
                      <a:r>
                        <a:rPr lang="en-US" sz="900" b="1" dirty="0">
                          <a:solidFill>
                            <a:schemeClr val="bg1">
                              <a:lumMod val="50000"/>
                            </a:schemeClr>
                          </a:solidFill>
                          <a:latin typeface="Sassoon Primary" pitchFamily="50" charset="0"/>
                          <a:cs typeface="Amatic SC" panose="00000500000000000000" pitchFamily="2" charset="-79"/>
                        </a:rPr>
                        <a:t>Welcome to EYFS </a:t>
                      </a:r>
                    </a:p>
                    <a:p>
                      <a:pPr algn="ctr"/>
                      <a:r>
                        <a:rPr lang="en-US" sz="900" b="0" dirty="0">
                          <a:solidFill>
                            <a:schemeClr val="tx1"/>
                          </a:solidFill>
                          <a:latin typeface="Sassoon Primary" pitchFamily="50" charset="0"/>
                          <a:cs typeface="Amatic SC" panose="00000500000000000000" pitchFamily="2" charset="-79"/>
                        </a:rPr>
                        <a:t>Settling in activities </a:t>
                      </a:r>
                    </a:p>
                    <a:p>
                      <a:pPr algn="ctr"/>
                      <a:r>
                        <a:rPr lang="en-US" sz="900" b="0" dirty="0">
                          <a:solidFill>
                            <a:schemeClr val="tx1"/>
                          </a:solidFill>
                          <a:latin typeface="Sassoon Primary" pitchFamily="50" charset="0"/>
                          <a:cs typeface="Amatic SC" panose="00000500000000000000" pitchFamily="2" charset="-79"/>
                        </a:rPr>
                        <a:t>Making friends </a:t>
                      </a:r>
                    </a:p>
                    <a:p>
                      <a:pPr algn="ctr"/>
                      <a:r>
                        <a:rPr lang="en-US" sz="900" dirty="0">
                          <a:latin typeface="Sassoon Primary" pitchFamily="50" charset="0"/>
                        </a:rPr>
                        <a:t>Children talking about experiences that are familiar to them</a:t>
                      </a:r>
                    </a:p>
                    <a:p>
                      <a:pPr algn="ctr"/>
                      <a:r>
                        <a:rPr lang="en-US" sz="900" b="0" dirty="0">
                          <a:solidFill>
                            <a:schemeClr val="tx1"/>
                          </a:solidFill>
                          <a:latin typeface="Sassoon Primary" pitchFamily="50" charset="0"/>
                          <a:cs typeface="Amatic SC" panose="00000500000000000000" pitchFamily="2" charset="-79"/>
                        </a:rPr>
                        <a:t>What are your passions / goals / dreams? </a:t>
                      </a:r>
                    </a:p>
                    <a:p>
                      <a:pPr algn="ctr"/>
                      <a:r>
                        <a:rPr lang="en-US" sz="900" b="0" dirty="0">
                          <a:solidFill>
                            <a:schemeClr val="tx1"/>
                          </a:solidFill>
                          <a:latin typeface="Sassoon Primary" pitchFamily="50" charset="0"/>
                          <a:cs typeface="Amatic SC" panose="00000500000000000000" pitchFamily="2" charset="-79"/>
                        </a:rPr>
                        <a:t>This is me! </a:t>
                      </a:r>
                    </a:p>
                    <a:p>
                      <a:pPr algn="ctr"/>
                      <a:r>
                        <a:rPr lang="en-US" sz="900" b="0" dirty="0">
                          <a:solidFill>
                            <a:schemeClr val="tx1"/>
                          </a:solidFill>
                          <a:latin typeface="Sassoon Primary" pitchFamily="50" charset="0"/>
                          <a:cs typeface="Amatic SC" panose="00000500000000000000" pitchFamily="2" charset="-79"/>
                        </a:rPr>
                        <a:t>Rhyming and alliteration </a:t>
                      </a:r>
                    </a:p>
                    <a:p>
                      <a:pPr algn="ctr"/>
                      <a:r>
                        <a:rPr lang="en-US" sz="900" b="0" dirty="0">
                          <a:solidFill>
                            <a:schemeClr val="tx1"/>
                          </a:solidFill>
                          <a:latin typeface="Sassoon Primary" pitchFamily="50" charset="0"/>
                          <a:cs typeface="Amatic SC" panose="00000500000000000000" pitchFamily="2" charset="-79"/>
                        </a:rPr>
                        <a:t>Familiar Print</a:t>
                      </a:r>
                    </a:p>
                    <a:p>
                      <a:pPr algn="ctr"/>
                      <a:r>
                        <a:rPr lang="en-US" sz="900" b="0" dirty="0">
                          <a:solidFill>
                            <a:schemeClr val="tx1"/>
                          </a:solidFill>
                          <a:latin typeface="Sassoon Primary" pitchFamily="50" charset="0"/>
                          <a:cs typeface="Amatic SC" panose="00000500000000000000" pitchFamily="2" charset="-79"/>
                        </a:rPr>
                        <a:t>Sharing facts about me!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Sassoon Primary" pitchFamily="50" charset="0"/>
                          <a:cs typeface="Amatic SC" panose="00000500000000000000" pitchFamily="2" charset="-79"/>
                        </a:rPr>
                        <a:t>Mood Monsters Shared stories </a:t>
                      </a:r>
                    </a:p>
                    <a:p>
                      <a:pPr algn="ctr"/>
                      <a:r>
                        <a:rPr lang="en-US" sz="900" b="0" dirty="0">
                          <a:solidFill>
                            <a:schemeClr val="tx1"/>
                          </a:solidFill>
                          <a:latin typeface="Sassoon Primary" pitchFamily="50" charset="0"/>
                          <a:cs typeface="Amatic SC" panose="00000500000000000000" pitchFamily="2" charset="-79"/>
                        </a:rPr>
                        <a:t>All about me! </a:t>
                      </a:r>
                    </a:p>
                    <a:p>
                      <a:pPr algn="ctr"/>
                      <a:r>
                        <a:rPr lang="en-US" sz="900" dirty="0">
                          <a:latin typeface="Sassoon Primary" pitchFamily="50" charset="0"/>
                        </a:rPr>
                        <a:t>Model talk routines through the day. For example, arriving in school: “Good morning, how are you?” </a:t>
                      </a:r>
                      <a:endParaRPr lang="en-GB" sz="900" b="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algn="ctr"/>
                      <a:r>
                        <a:rPr lang="en-US" sz="900" b="1" dirty="0">
                          <a:solidFill>
                            <a:schemeClr val="bg1">
                              <a:lumMod val="50000"/>
                            </a:schemeClr>
                          </a:solidFill>
                          <a:latin typeface="Sassoon Primary" pitchFamily="50" charset="0"/>
                          <a:cs typeface="Amatic SC" panose="00000500000000000000" pitchFamily="2" charset="-79"/>
                        </a:rPr>
                        <a:t>Tell me a story! </a:t>
                      </a:r>
                    </a:p>
                    <a:p>
                      <a:pPr algn="ctr"/>
                      <a:r>
                        <a:rPr lang="en-US" sz="900" b="0" dirty="0">
                          <a:solidFill>
                            <a:schemeClr val="tx1"/>
                          </a:solidFill>
                          <a:latin typeface="Sassoon Primary" pitchFamily="50" charset="0"/>
                          <a:cs typeface="Amatic SC" panose="00000500000000000000" pitchFamily="2" charset="-79"/>
                        </a:rPr>
                        <a:t>Settling in activities</a:t>
                      </a:r>
                    </a:p>
                    <a:p>
                      <a:pPr algn="ctr"/>
                      <a:r>
                        <a:rPr lang="en-US" sz="900" b="0" dirty="0">
                          <a:solidFill>
                            <a:schemeClr val="tx1"/>
                          </a:solidFill>
                          <a:latin typeface="Sassoon Primary" pitchFamily="50" charset="0"/>
                          <a:cs typeface="Amatic SC" panose="00000500000000000000" pitchFamily="2" charset="-79"/>
                        </a:rPr>
                        <a:t>Develop vocabulary  </a:t>
                      </a:r>
                    </a:p>
                    <a:p>
                      <a:pPr algn="ctr"/>
                      <a:r>
                        <a:rPr lang="en-US" sz="900" b="0" dirty="0">
                          <a:solidFill>
                            <a:schemeClr val="tx1"/>
                          </a:solidFill>
                          <a:latin typeface="Sassoon Primary" pitchFamily="50" charset="0"/>
                          <a:cs typeface="Amatic SC" panose="00000500000000000000" pitchFamily="2" charset="-79"/>
                        </a:rPr>
                        <a:t>Discovering Passions </a:t>
                      </a:r>
                    </a:p>
                    <a:p>
                      <a:pPr algn="ctr"/>
                      <a:r>
                        <a:rPr lang="en-US" sz="900" b="0" dirty="0">
                          <a:solidFill>
                            <a:schemeClr val="tx1"/>
                          </a:solidFill>
                          <a:latin typeface="Sassoon Primary" pitchFamily="50" charset="0"/>
                          <a:cs typeface="Amatic SC" panose="00000500000000000000" pitchFamily="2" charset="-79"/>
                        </a:rPr>
                        <a:t>Tell me a story - retelling stories</a:t>
                      </a:r>
                    </a:p>
                    <a:p>
                      <a:pPr algn="ctr"/>
                      <a:r>
                        <a:rPr lang="en-US" sz="900" b="0" dirty="0">
                          <a:solidFill>
                            <a:schemeClr val="tx1"/>
                          </a:solidFill>
                          <a:latin typeface="Sassoon Primary" pitchFamily="50" charset="0"/>
                          <a:cs typeface="Amatic SC" panose="00000500000000000000" pitchFamily="2" charset="-79"/>
                        </a:rPr>
                        <a:t>Story language </a:t>
                      </a:r>
                    </a:p>
                    <a:p>
                      <a:pPr algn="ctr"/>
                      <a:r>
                        <a:rPr lang="en-US" sz="900" b="0" dirty="0">
                          <a:solidFill>
                            <a:schemeClr val="tx1"/>
                          </a:solidFill>
                          <a:latin typeface="Sassoon Primary" pitchFamily="50" charset="0"/>
                          <a:cs typeface="Amatic SC" panose="00000500000000000000" pitchFamily="2" charset="-79"/>
                        </a:rPr>
                        <a:t>Word hunts</a:t>
                      </a:r>
                    </a:p>
                    <a:p>
                      <a:pPr algn="ctr"/>
                      <a:r>
                        <a:rPr lang="en-US" sz="900" b="0" dirty="0">
                          <a:solidFill>
                            <a:schemeClr val="tx1"/>
                          </a:solidFill>
                          <a:latin typeface="Sassoon Primary" pitchFamily="50" charset="0"/>
                          <a:cs typeface="Amatic SC" panose="00000500000000000000" pitchFamily="2" charset="-79"/>
                        </a:rPr>
                        <a:t>Listening and responding to stories</a:t>
                      </a:r>
                    </a:p>
                    <a:p>
                      <a:pPr algn="ctr"/>
                      <a:r>
                        <a:rPr lang="en-US" sz="900" b="0" dirty="0">
                          <a:solidFill>
                            <a:schemeClr val="tx1"/>
                          </a:solidFill>
                          <a:latin typeface="Sassoon Primary" pitchFamily="50" charset="0"/>
                          <a:cs typeface="Amatic SC" panose="00000500000000000000" pitchFamily="2" charset="-79"/>
                        </a:rPr>
                        <a:t>Following instructions  </a:t>
                      </a:r>
                    </a:p>
                    <a:p>
                      <a:pPr algn="ctr"/>
                      <a:r>
                        <a:rPr lang="en-US" sz="900" b="0" dirty="0">
                          <a:solidFill>
                            <a:schemeClr val="tx1"/>
                          </a:solidFill>
                          <a:latin typeface="Sassoon Primary" pitchFamily="50" charset="0"/>
                          <a:cs typeface="Amatic SC" panose="00000500000000000000" pitchFamily="2" charset="-79"/>
                        </a:rPr>
                        <a:t>Takes part in discussion </a:t>
                      </a:r>
                    </a:p>
                    <a:p>
                      <a:pPr algn="ctr"/>
                      <a:r>
                        <a:rPr lang="en-US" sz="900" dirty="0">
                          <a:latin typeface="Sassoon Primary" pitchFamily="50" charset="0"/>
                        </a:rPr>
                        <a:t>Understand how to listen carefully and why listening is important.</a:t>
                      </a:r>
                    </a:p>
                    <a:p>
                      <a:pPr algn="ctr"/>
                      <a:r>
                        <a:rPr lang="en-US" sz="900" dirty="0">
                          <a:latin typeface="Sassoon Primary" pitchFamily="50" charset="0"/>
                        </a:rPr>
                        <a:t>Use new vocabulary through the day.</a:t>
                      </a:r>
                    </a:p>
                    <a:p>
                      <a:pPr algn="ctr"/>
                      <a:r>
                        <a:rPr lang="en-US" sz="900" dirty="0">
                          <a:latin typeface="Sassoon Primary" pitchFamily="50" charset="0"/>
                        </a:rPr>
                        <a:t>Choose books that will develop their vocabulary. </a:t>
                      </a:r>
                      <a:endParaRPr lang="en-GB" sz="900" b="0" dirty="0">
                        <a:solidFill>
                          <a:schemeClr val="tx1"/>
                        </a:solidFill>
                        <a:latin typeface="Sassoon Primary" pitchFamily="50" charset="0"/>
                        <a:cs typeface="Amatic SC" panose="00000500000000000000" pitchFamily="2" charset="-79"/>
                      </a:endParaRPr>
                    </a:p>
                    <a:p>
                      <a:pPr algn="l"/>
                      <a:endParaRPr lang="en-GB" sz="900" b="1"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gridSpan="2">
                  <a:txBody>
                    <a:bodyPr/>
                    <a:lstStyle/>
                    <a:p>
                      <a:pPr algn="ctr"/>
                      <a:r>
                        <a:rPr lang="en-US" sz="900" b="1" dirty="0">
                          <a:solidFill>
                            <a:schemeClr val="bg1">
                              <a:lumMod val="50000"/>
                            </a:schemeClr>
                          </a:solidFill>
                          <a:latin typeface="Sassoon Primary" pitchFamily="50" charset="0"/>
                          <a:cs typeface="Amatic SC" panose="00000500000000000000" pitchFamily="2" charset="-79"/>
                        </a:rPr>
                        <a:t>Tell me why! </a:t>
                      </a:r>
                    </a:p>
                    <a:p>
                      <a:pPr algn="ctr"/>
                      <a:r>
                        <a:rPr lang="en-US" sz="900" b="0" dirty="0">
                          <a:solidFill>
                            <a:schemeClr val="tx1"/>
                          </a:solidFill>
                          <a:latin typeface="Sassoon Primary" pitchFamily="50" charset="0"/>
                          <a:cs typeface="Amatic SC" panose="00000500000000000000" pitchFamily="2" charset="-79"/>
                        </a:rPr>
                        <a:t>Using language well </a:t>
                      </a:r>
                    </a:p>
                    <a:p>
                      <a:pPr algn="ctr"/>
                      <a:r>
                        <a:rPr lang="en-US" sz="900" b="0" dirty="0">
                          <a:solidFill>
                            <a:schemeClr val="tx1"/>
                          </a:solidFill>
                          <a:latin typeface="Sassoon Primary" pitchFamily="50" charset="0"/>
                          <a:cs typeface="Amatic SC" panose="00000500000000000000" pitchFamily="2" charset="-79"/>
                        </a:rPr>
                        <a:t>Ask’s how and why questions…</a:t>
                      </a:r>
                    </a:p>
                    <a:p>
                      <a:pPr algn="ctr"/>
                      <a:r>
                        <a:rPr lang="en-US" sz="900" b="0" dirty="0">
                          <a:solidFill>
                            <a:schemeClr val="tx1"/>
                          </a:solidFill>
                          <a:latin typeface="Sassoon Primary" pitchFamily="50" charset="0"/>
                          <a:cs typeface="Amatic SC" panose="00000500000000000000" pitchFamily="2" charset="-79"/>
                        </a:rPr>
                        <a:t>Discovering Passions</a:t>
                      </a:r>
                    </a:p>
                    <a:p>
                      <a:pPr algn="ctr"/>
                      <a:r>
                        <a:rPr lang="en-US" sz="900" b="0" dirty="0">
                          <a:solidFill>
                            <a:schemeClr val="tx1"/>
                          </a:solidFill>
                          <a:latin typeface="Sassoon Primary" pitchFamily="50" charset="0"/>
                          <a:cs typeface="Amatic SC" panose="00000500000000000000" pitchFamily="2" charset="-79"/>
                        </a:rPr>
                        <a:t>Retell a story with story language </a:t>
                      </a:r>
                    </a:p>
                    <a:p>
                      <a:pPr algn="ctr"/>
                      <a:r>
                        <a:rPr lang="en-US" sz="900" b="0" dirty="0">
                          <a:solidFill>
                            <a:schemeClr val="tx1"/>
                          </a:solidFill>
                          <a:latin typeface="Sassoon Primary" pitchFamily="50" charset="0"/>
                          <a:cs typeface="Amatic SC" panose="00000500000000000000" pitchFamily="2" charset="-79"/>
                        </a:rPr>
                        <a:t>Story invention – talk it!</a:t>
                      </a:r>
                    </a:p>
                    <a:p>
                      <a:pPr algn="ctr"/>
                      <a:r>
                        <a:rPr lang="en-US" sz="900" dirty="0">
                          <a:latin typeface="Sassoon Primary" pitchFamily="50" charset="0"/>
                        </a:rPr>
                        <a:t>Ask questions to find out more and to check they understand what has been said to them. </a:t>
                      </a:r>
                    </a:p>
                    <a:p>
                      <a:pPr algn="ctr"/>
                      <a:r>
                        <a:rPr lang="en-US" sz="900" dirty="0">
                          <a:latin typeface="Sassoon Primary" pitchFamily="50" charset="0"/>
                        </a:rPr>
                        <a:t>Describe events in some detail. </a:t>
                      </a:r>
                      <a:r>
                        <a:rPr lang="en-US" sz="900" b="0" dirty="0">
                          <a:solidFill>
                            <a:schemeClr val="tx1"/>
                          </a:solidFill>
                          <a:latin typeface="Sassoon Primary" pitchFamily="50" charset="0"/>
                          <a:cs typeface="Amatic SC" panose="00000500000000000000" pitchFamily="2" charset="-79"/>
                        </a:rPr>
                        <a:t>  </a:t>
                      </a:r>
                    </a:p>
                    <a:p>
                      <a:pPr algn="ctr"/>
                      <a:r>
                        <a:rPr lang="en-US" sz="900" dirty="0">
                          <a:latin typeface="Sassoon Primary" pitchFamily="50" charset="0"/>
                        </a:rPr>
                        <a:t>Listen to and talk about stories to build familiarity and understanding. </a:t>
                      </a:r>
                    </a:p>
                    <a:p>
                      <a:pPr algn="ctr"/>
                      <a:r>
                        <a:rPr lang="en-US" sz="900" dirty="0">
                          <a:latin typeface="Sassoon Primary" pitchFamily="50" charset="0"/>
                        </a:rPr>
                        <a:t>Learn rhymes, poems and songs.</a:t>
                      </a:r>
                      <a:endParaRPr lang="en-GB" sz="900" b="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gridSpan="2">
                  <a:txBody>
                    <a:bodyPr/>
                    <a:lstStyle/>
                    <a:p>
                      <a:pPr algn="ctr"/>
                      <a:r>
                        <a:rPr lang="en-US" sz="900" b="1" dirty="0">
                          <a:solidFill>
                            <a:schemeClr val="bg1">
                              <a:lumMod val="50000"/>
                            </a:schemeClr>
                          </a:solidFill>
                          <a:latin typeface="Sassoon Primary" pitchFamily="50" charset="0"/>
                          <a:cs typeface="Amatic SC" panose="00000500000000000000" pitchFamily="2" charset="-79"/>
                        </a:rPr>
                        <a:t>Talk it through! </a:t>
                      </a:r>
                    </a:p>
                    <a:p>
                      <a:pPr algn="ctr"/>
                      <a:r>
                        <a:rPr lang="en-US" sz="900" b="0" dirty="0">
                          <a:solidFill>
                            <a:schemeClr val="tx1"/>
                          </a:solidFill>
                          <a:latin typeface="Sassoon Primary" pitchFamily="50" charset="0"/>
                          <a:cs typeface="Amatic SC" panose="00000500000000000000" pitchFamily="2" charset="-79"/>
                        </a:rPr>
                        <a:t>Settling in activities </a:t>
                      </a:r>
                    </a:p>
                    <a:p>
                      <a:pPr algn="ctr"/>
                      <a:r>
                        <a:rPr lang="en-US" sz="900" b="0" dirty="0">
                          <a:solidFill>
                            <a:schemeClr val="tx1"/>
                          </a:solidFill>
                          <a:latin typeface="Sassoon Primary" pitchFamily="50" charset="0"/>
                          <a:cs typeface="Amatic SC" panose="00000500000000000000" pitchFamily="2" charset="-79"/>
                        </a:rPr>
                        <a:t>Describe events in detail – time connectives</a:t>
                      </a:r>
                    </a:p>
                    <a:p>
                      <a:pPr algn="ctr"/>
                      <a:r>
                        <a:rPr lang="en-US" sz="900" b="0" dirty="0">
                          <a:solidFill>
                            <a:schemeClr val="tx1"/>
                          </a:solidFill>
                          <a:latin typeface="Sassoon Primary" pitchFamily="50" charset="0"/>
                          <a:cs typeface="Amatic SC" panose="00000500000000000000" pitchFamily="2" charset="-79"/>
                        </a:rPr>
                        <a:t>Discovering Passions </a:t>
                      </a:r>
                    </a:p>
                    <a:p>
                      <a:pPr algn="ctr"/>
                      <a:r>
                        <a:rPr lang="en-US" sz="900" b="0" dirty="0">
                          <a:solidFill>
                            <a:schemeClr val="tx1"/>
                          </a:solidFill>
                          <a:latin typeface="Sassoon Primary" pitchFamily="50" charset="0"/>
                        </a:rPr>
                        <a:t>Understand how to listen carefully and why listening is important.</a:t>
                      </a:r>
                    </a:p>
                    <a:p>
                      <a:pPr algn="ctr"/>
                      <a:r>
                        <a:rPr lang="en-US" sz="900" b="0" dirty="0">
                          <a:solidFill>
                            <a:schemeClr val="tx1"/>
                          </a:solidFill>
                          <a:latin typeface="Sassoon Primary" pitchFamily="50" charset="0"/>
                        </a:rPr>
                        <a:t>Use picture cue cards to talk about an object: “What colour is it? Where would you find it? </a:t>
                      </a:r>
                    </a:p>
                    <a:p>
                      <a:pPr algn="ctr"/>
                      <a:r>
                        <a:rPr lang="en-US" sz="900" b="0" dirty="0">
                          <a:solidFill>
                            <a:schemeClr val="tx1"/>
                          </a:solidFill>
                          <a:latin typeface="Sassoon Primary" pitchFamily="50" charset="0"/>
                          <a:cs typeface="Amatic SC" panose="00000500000000000000" pitchFamily="2" charset="-79"/>
                        </a:rPr>
                        <a:t>Sustained focus when listening to a story </a:t>
                      </a:r>
                      <a:endParaRPr lang="en-GB" sz="900" b="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gridSpan="2">
                  <a:txBody>
                    <a:bodyPr/>
                    <a:lstStyle/>
                    <a:p>
                      <a:pPr algn="ctr"/>
                      <a:r>
                        <a:rPr lang="en-US" sz="900" b="1" dirty="0">
                          <a:solidFill>
                            <a:schemeClr val="bg1">
                              <a:lumMod val="50000"/>
                            </a:schemeClr>
                          </a:solidFill>
                          <a:latin typeface="Sassoon Primary" pitchFamily="50" charset="0"/>
                          <a:cs typeface="Amatic SC" panose="00000500000000000000" pitchFamily="2" charset="-79"/>
                        </a:rPr>
                        <a:t>What happened? </a:t>
                      </a:r>
                    </a:p>
                    <a:p>
                      <a:pPr algn="ctr"/>
                      <a:r>
                        <a:rPr lang="en-US" sz="900" b="0" dirty="0">
                          <a:solidFill>
                            <a:schemeClr val="tx1"/>
                          </a:solidFill>
                          <a:latin typeface="Sassoon Primary" pitchFamily="50" charset="0"/>
                          <a:cs typeface="Amatic SC" panose="00000500000000000000" pitchFamily="2" charset="-79"/>
                        </a:rPr>
                        <a:t>Settling in activities </a:t>
                      </a:r>
                    </a:p>
                    <a:p>
                      <a:pPr algn="ctr"/>
                      <a:r>
                        <a:rPr lang="en-US" sz="900" b="0" dirty="0">
                          <a:solidFill>
                            <a:schemeClr val="tx1"/>
                          </a:solidFill>
                          <a:latin typeface="Sassoon Primary" pitchFamily="50" charset="0"/>
                          <a:cs typeface="Amatic SC" panose="00000500000000000000" pitchFamily="2" charset="-79"/>
                        </a:rPr>
                        <a:t>Discovering Passions </a:t>
                      </a:r>
                    </a:p>
                    <a:p>
                      <a:pPr algn="ctr"/>
                      <a:r>
                        <a:rPr lang="en-US" sz="900" b="0" dirty="0">
                          <a:solidFill>
                            <a:schemeClr val="tx1"/>
                          </a:solidFill>
                          <a:latin typeface="Sassoon Primary" pitchFamily="50" charset="0"/>
                        </a:rPr>
                        <a:t>Re-read some books so children learn the language necessary to talk about what is happening in each illustration and relate it to their own lives</a:t>
                      </a:r>
                      <a:endParaRPr lang="en-GB" sz="900" b="0" dirty="0">
                        <a:solidFill>
                          <a:schemeClr val="tx1"/>
                        </a:solidFill>
                        <a:latin typeface="Sassoon Primary" pitchFamily="50" charset="0"/>
                        <a:cs typeface="Amatic SC" panose="00000500000000000000" pitchFamily="2" charset="-79"/>
                      </a:endParaRPr>
                    </a:p>
                    <a:p>
                      <a:pPr algn="l"/>
                      <a:endParaRPr lang="en-GB" sz="900" b="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900" b="1" u="sng" dirty="0">
                          <a:solidFill>
                            <a:schemeClr val="bg1">
                              <a:lumMod val="50000"/>
                            </a:schemeClr>
                          </a:solidFill>
                          <a:latin typeface="Sassoon Primary" pitchFamily="50" charset="0"/>
                          <a:cs typeface="Amatic SC" panose="00000500000000000000" pitchFamily="2" charset="-79"/>
                        </a:rPr>
                        <a:t>Time to share! </a:t>
                      </a:r>
                    </a:p>
                    <a:p>
                      <a:pPr algn="ctr"/>
                      <a:r>
                        <a:rPr lang="en-US" sz="900" b="0" dirty="0">
                          <a:solidFill>
                            <a:schemeClr val="tx1"/>
                          </a:solidFill>
                          <a:latin typeface="Sassoon Primary" pitchFamily="50" charset="0"/>
                          <a:cs typeface="Amatic SC" panose="00000500000000000000" pitchFamily="2" charset="-79"/>
                        </a:rPr>
                        <a:t>Show and tell </a:t>
                      </a:r>
                    </a:p>
                    <a:p>
                      <a:pPr algn="ctr"/>
                      <a:r>
                        <a:rPr lang="en-US" sz="900" b="0" dirty="0">
                          <a:solidFill>
                            <a:schemeClr val="tx1"/>
                          </a:solidFill>
                          <a:latin typeface="Sassoon Primary" pitchFamily="50" charset="0"/>
                          <a:cs typeface="Amatic SC" panose="00000500000000000000" pitchFamily="2" charset="-79"/>
                        </a:rPr>
                        <a:t>Weekend news </a:t>
                      </a:r>
                    </a:p>
                    <a:p>
                      <a:pPr algn="ctr"/>
                      <a:r>
                        <a:rPr lang="en-US" sz="900" b="0" dirty="0">
                          <a:solidFill>
                            <a:schemeClr val="tx1"/>
                          </a:solidFill>
                          <a:latin typeface="Sassoon Primary" pitchFamily="50" charset="0"/>
                          <a:cs typeface="Amatic SC" panose="00000500000000000000" pitchFamily="2" charset="-79"/>
                        </a:rPr>
                        <a:t>Discovering Passions </a:t>
                      </a:r>
                    </a:p>
                    <a:p>
                      <a:pPr algn="ctr"/>
                      <a:r>
                        <a:rPr lang="en-US" sz="900" dirty="0">
                          <a:latin typeface="Sassoon Primary" pitchFamily="50" charset="0"/>
                        </a:rPr>
                        <a:t>Read aloud books to children that will extend their knowledge of the world and illustrate a current topic. Select books containing photographs and pictures, for example, places in different weather conditions and seasons. </a:t>
                      </a:r>
                      <a:endParaRPr lang="en-GB" sz="900" b="0" dirty="0">
                        <a:solidFill>
                          <a:schemeClr val="tx1"/>
                        </a:solidFill>
                        <a:latin typeface="Sassoon Primary" pitchFamily="50" charset="0"/>
                        <a:cs typeface="Amatic SC" panose="00000500000000000000" pitchFamily="2" charset="-79"/>
                      </a:endParaRPr>
                    </a:p>
                    <a:p>
                      <a:pPr algn="l"/>
                      <a:endParaRPr lang="en-GB" sz="900" b="1"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3662612"/>
                  </a:ext>
                </a:extLst>
              </a:tr>
            </a:tbl>
          </a:graphicData>
        </a:graphic>
      </p:graphicFrame>
      <p:pic>
        <p:nvPicPr>
          <p:cNvPr id="7" name="Picture 6">
            <a:extLst>
              <a:ext uri="{FF2B5EF4-FFF2-40B4-BE49-F238E27FC236}">
                <a16:creationId xmlns:a16="http://schemas.microsoft.com/office/drawing/2014/main" id="{B104108D-1DFF-4989-BD29-E5963E27A1E7}"/>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78095" y="419563"/>
            <a:ext cx="600200" cy="600200"/>
          </a:xfrm>
          <a:prstGeom prst="rect">
            <a:avLst/>
          </a:prstGeom>
        </p:spPr>
      </p:pic>
      <p:sp>
        <p:nvSpPr>
          <p:cNvPr id="8" name="Rectangle 7"/>
          <p:cNvSpPr/>
          <p:nvPr/>
        </p:nvSpPr>
        <p:spPr>
          <a:xfrm>
            <a:off x="3518659" y="253743"/>
            <a:ext cx="4473084" cy="369332"/>
          </a:xfrm>
          <a:prstGeom prst="rect">
            <a:avLst/>
          </a:prstGeom>
        </p:spPr>
        <p:txBody>
          <a:bodyPr wrap="none">
            <a:spAutoFit/>
          </a:bodyPr>
          <a:lstStyle/>
          <a:p>
            <a:r>
              <a:rPr lang="en-US" b="1" dirty="0">
                <a:latin typeface="Sassoon Primary" pitchFamily="50" charset="0"/>
                <a:cs typeface="Amatic SC" panose="00000500000000000000" pitchFamily="2" charset="-79"/>
              </a:rPr>
              <a:t>St Joseph’s EYFS Curriculum Coverage</a:t>
            </a:r>
            <a:endParaRPr lang="en-GB" b="1" dirty="0">
              <a:latin typeface="Sassoon Primary" pitchFamily="50" charset="0"/>
              <a:cs typeface="Amatic SC" panose="00000500000000000000" pitchFamily="2" charset="-79"/>
            </a:endParaRPr>
          </a:p>
        </p:txBody>
      </p:sp>
      <p:pic>
        <p:nvPicPr>
          <p:cNvPr id="9" name="Picture 8"/>
          <p:cNvPicPr/>
          <p:nvPr/>
        </p:nvPicPr>
        <p:blipFill>
          <a:blip r:embed="rId4">
            <a:extLst>
              <a:ext uri="{28A0092B-C50C-407E-A947-70E740481C1C}">
                <a14:useLocalDpi xmlns:a14="http://schemas.microsoft.com/office/drawing/2010/main" val="0"/>
              </a:ext>
            </a:extLst>
          </a:blip>
          <a:stretch>
            <a:fillRect/>
          </a:stretch>
        </p:blipFill>
        <p:spPr>
          <a:xfrm>
            <a:off x="11123720" y="80146"/>
            <a:ext cx="804842" cy="794759"/>
          </a:xfrm>
          <a:prstGeom prst="rect">
            <a:avLst/>
          </a:prstGeom>
        </p:spPr>
      </p:pic>
    </p:spTree>
    <p:extLst>
      <p:ext uri="{BB962C8B-B14F-4D97-AF65-F5344CB8AC3E}">
        <p14:creationId xmlns:p14="http://schemas.microsoft.com/office/powerpoint/2010/main" val="4193036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693205696"/>
              </p:ext>
            </p:extLst>
          </p:nvPr>
        </p:nvGraphicFramePr>
        <p:xfrm>
          <a:off x="283339" y="1132756"/>
          <a:ext cx="11645223" cy="4504691"/>
        </p:xfrm>
        <a:graphic>
          <a:graphicData uri="http://schemas.openxmlformats.org/drawingml/2006/table">
            <a:tbl>
              <a:tblPr firstRow="1" bandRow="1">
                <a:tableStyleId>{5C22544A-7EE6-4342-B048-85BDC9FD1C3A}</a:tableStyleId>
              </a:tblPr>
              <a:tblGrid>
                <a:gridCol w="1362888">
                  <a:extLst>
                    <a:ext uri="{9D8B030D-6E8A-4147-A177-3AD203B41FA5}">
                      <a16:colId xmlns:a16="http://schemas.microsoft.com/office/drawing/2014/main" val="385991600"/>
                    </a:ext>
                  </a:extLst>
                </a:gridCol>
                <a:gridCol w="1809758">
                  <a:extLst>
                    <a:ext uri="{9D8B030D-6E8A-4147-A177-3AD203B41FA5}">
                      <a16:colId xmlns:a16="http://schemas.microsoft.com/office/drawing/2014/main" val="2865123548"/>
                    </a:ext>
                  </a:extLst>
                </a:gridCol>
                <a:gridCol w="1708355">
                  <a:extLst>
                    <a:ext uri="{9D8B030D-6E8A-4147-A177-3AD203B41FA5}">
                      <a16:colId xmlns:a16="http://schemas.microsoft.com/office/drawing/2014/main" val="872926247"/>
                    </a:ext>
                  </a:extLst>
                </a:gridCol>
                <a:gridCol w="201826">
                  <a:extLst>
                    <a:ext uri="{9D8B030D-6E8A-4147-A177-3AD203B41FA5}">
                      <a16:colId xmlns:a16="http://schemas.microsoft.com/office/drawing/2014/main" val="1315738151"/>
                    </a:ext>
                  </a:extLst>
                </a:gridCol>
                <a:gridCol w="1522487">
                  <a:extLst>
                    <a:ext uri="{9D8B030D-6E8A-4147-A177-3AD203B41FA5}">
                      <a16:colId xmlns:a16="http://schemas.microsoft.com/office/drawing/2014/main" val="167047094"/>
                    </a:ext>
                  </a:extLst>
                </a:gridCol>
                <a:gridCol w="234878">
                  <a:extLst>
                    <a:ext uri="{9D8B030D-6E8A-4147-A177-3AD203B41FA5}">
                      <a16:colId xmlns:a16="http://schemas.microsoft.com/office/drawing/2014/main" val="2709165749"/>
                    </a:ext>
                  </a:extLst>
                </a:gridCol>
                <a:gridCol w="1636459">
                  <a:extLst>
                    <a:ext uri="{9D8B030D-6E8A-4147-A177-3AD203B41FA5}">
                      <a16:colId xmlns:a16="http://schemas.microsoft.com/office/drawing/2014/main" val="2243997706"/>
                    </a:ext>
                  </a:extLst>
                </a:gridCol>
                <a:gridCol w="143137">
                  <a:extLst>
                    <a:ext uri="{9D8B030D-6E8A-4147-A177-3AD203B41FA5}">
                      <a16:colId xmlns:a16="http://schemas.microsoft.com/office/drawing/2014/main" val="2335150482"/>
                    </a:ext>
                  </a:extLst>
                </a:gridCol>
                <a:gridCol w="1613093">
                  <a:extLst>
                    <a:ext uri="{9D8B030D-6E8A-4147-A177-3AD203B41FA5}">
                      <a16:colId xmlns:a16="http://schemas.microsoft.com/office/drawing/2014/main" val="2836676925"/>
                    </a:ext>
                  </a:extLst>
                </a:gridCol>
                <a:gridCol w="1412342">
                  <a:extLst>
                    <a:ext uri="{9D8B030D-6E8A-4147-A177-3AD203B41FA5}">
                      <a16:colId xmlns:a16="http://schemas.microsoft.com/office/drawing/2014/main" val="4046203905"/>
                    </a:ext>
                  </a:extLst>
                </a:gridCol>
              </a:tblGrid>
              <a:tr h="625023">
                <a:tc>
                  <a:txBody>
                    <a:bodyPr/>
                    <a:lstStyle/>
                    <a:p>
                      <a:pPr algn="ctr"/>
                      <a:endParaRPr lang="en-GB" dirty="0">
                        <a:latin typeface="Sassoon Primary" pitchFamily="50"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Autumn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bg1">
                              <a:lumMod val="50000"/>
                            </a:schemeClr>
                          </a:solidFill>
                          <a:latin typeface="Sassoon Primary" pitchFamily="50" charset="0"/>
                          <a:cs typeface="Amatic SC" panose="00000500000000000000" pitchFamily="2" charset="-79"/>
                        </a:rPr>
                        <a:t>Autumn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22123">
                <a:tc>
                  <a:txBody>
                    <a:bodyPr/>
                    <a:lstStyle/>
                    <a:p>
                      <a:pPr algn="ctr"/>
                      <a:r>
                        <a:rPr lang="en-US" sz="800" b="0" dirty="0">
                          <a:latin typeface="Sassoon Primary" pitchFamily="50" charset="0"/>
                          <a:cs typeface="Amatic SC" panose="00000500000000000000" pitchFamily="2" charset="-79"/>
                        </a:rPr>
                        <a:t>General Themes </a:t>
                      </a:r>
                      <a:endParaRPr lang="en-GB"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800" dirty="0">
                          <a:latin typeface="Sassoon Primary" pitchFamily="50" charset="0"/>
                          <a:cs typeface="Amatic SC" panose="00000500000000000000" pitchFamily="2" charset="-79"/>
                        </a:rPr>
                        <a:t>All About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Terrific Tales!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gridSpan="2">
                  <a:txBody>
                    <a:bodyPr/>
                    <a:lstStyle/>
                    <a:p>
                      <a:pPr algn="ctr"/>
                      <a:r>
                        <a:rPr lang="en-US" sz="800" dirty="0">
                          <a:latin typeface="Sassoon Primary" pitchFamily="50" charset="0"/>
                          <a:cs typeface="Amatic SC" panose="00000500000000000000" pitchFamily="2" charset="-79"/>
                        </a:rPr>
                        <a:t>Amazing Animals!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dirty="0"/>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Come Outside!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gridSpan="2">
                  <a:txBody>
                    <a:bodyPr/>
                    <a:lstStyle/>
                    <a:p>
                      <a:pPr algn="ctr"/>
                      <a:r>
                        <a:rPr lang="en-US" sz="800" dirty="0">
                          <a:latin typeface="Sassoon Primary" pitchFamily="50" charset="0"/>
                          <a:cs typeface="Amatic SC" panose="00000500000000000000" pitchFamily="2" charset="-79"/>
                        </a:rPr>
                        <a:t>Ticket to Ride!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Fun at the seaside!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989017">
                <a:tc>
                  <a:txBody>
                    <a:bodyPr/>
                    <a:lstStyle/>
                    <a:p>
                      <a:pPr algn="ctr"/>
                      <a:r>
                        <a:rPr lang="en-US" sz="800" b="1" dirty="0">
                          <a:latin typeface="Sassoon Primary" pitchFamily="50" charset="0"/>
                          <a:cs typeface="Amatic SC" panose="00000500000000000000" pitchFamily="2" charset="-79"/>
                        </a:rPr>
                        <a:t>Personal, Social and Emotional Development  </a:t>
                      </a:r>
                      <a:endParaRPr lang="en-GB" sz="800" b="1"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9">
                  <a:txBody>
                    <a:bodyPr/>
                    <a:lstStyle/>
                    <a:p>
                      <a:pPr algn="l"/>
                      <a:r>
                        <a:rPr lang="en-US" sz="800" dirty="0">
                          <a:latin typeface="Sassoon Primary" pitchFamily="50" charset="0"/>
                        </a:rPr>
                        <a:t>Children’s personal, social and emotional development (PSED) is </a:t>
                      </a:r>
                      <a:r>
                        <a:rPr lang="en-US" sz="800" b="1" dirty="0">
                          <a:latin typeface="Sassoon Primary" pitchFamily="50" charset="0"/>
                        </a:rPr>
                        <a:t>crucial for children to lead healthy and happy </a:t>
                      </a:r>
                      <a:r>
                        <a:rPr lang="en-US" sz="800" b="1" dirty="0" err="1">
                          <a:latin typeface="Sassoon Primary" pitchFamily="50" charset="0"/>
                        </a:rPr>
                        <a:t>lives</a:t>
                      </a:r>
                      <a:r>
                        <a:rPr lang="en-US" sz="800" dirty="0" err="1">
                          <a:latin typeface="Sassoon Primary" pitchFamily="50" charset="0"/>
                        </a:rPr>
                        <a:t>,and</a:t>
                      </a:r>
                      <a:r>
                        <a:rPr lang="en-US" sz="800" dirty="0">
                          <a:latin typeface="Sassoon Primary" pitchFamily="50" charset="0"/>
                        </a:rPr>
                        <a:t> is fundamental to their cognitive development. Underpinning their personal development are the important attachments that </a:t>
                      </a:r>
                      <a:r>
                        <a:rPr lang="en-US" sz="800" b="1" dirty="0">
                          <a:latin typeface="Sassoon Primary" pitchFamily="50" charset="0"/>
                        </a:rPr>
                        <a:t>shape their social world</a:t>
                      </a:r>
                      <a:r>
                        <a:rPr lang="en-US" sz="800" dirty="0">
                          <a:latin typeface="Sassoon Primary" pitchFamily="50" charset="0"/>
                        </a:rPr>
                        <a:t>. Strong, warm and supportive  relationships with adults enable children to learn how to </a:t>
                      </a:r>
                      <a:r>
                        <a:rPr lang="en-US" sz="800" b="1" dirty="0">
                          <a:latin typeface="Sassoon Primary" pitchFamily="50" charset="0"/>
                        </a:rPr>
                        <a:t>understand their own feelings and those of others</a:t>
                      </a:r>
                      <a:r>
                        <a:rPr lang="en-US" sz="800" dirty="0">
                          <a:latin typeface="Sassoon Primary" pitchFamily="50" charset="0"/>
                        </a:rPr>
                        <a:t>. Children should be supported to </a:t>
                      </a:r>
                      <a:r>
                        <a:rPr lang="en-US" sz="800" b="1" dirty="0">
                          <a:latin typeface="Sassoon Primary" pitchFamily="50" charset="0"/>
                        </a:rPr>
                        <a:t>manage emotions, develop a positive sense of self, set themselves simple goals, have confidence in their own abilities, to persist</a:t>
                      </a:r>
                      <a:r>
                        <a:rPr lang="en-US" sz="800" dirty="0">
                          <a:latin typeface="Sassoon Primary" pitchFamily="50" charset="0"/>
                        </a:rPr>
                        <a:t> and wait for what they want and direct attention as necessary. Through adult modelling and guidance, they will learn </a:t>
                      </a:r>
                      <a:r>
                        <a:rPr lang="en-US" sz="800" b="1" dirty="0">
                          <a:latin typeface="Sassoon Primary" pitchFamily="50" charset="0"/>
                        </a:rPr>
                        <a:t>how to look after their bodies, including healthy eating</a:t>
                      </a:r>
                      <a:r>
                        <a:rPr lang="en-US" sz="800" dirty="0">
                          <a:latin typeface="Sassoon Primary" pitchFamily="50" charset="0"/>
                        </a:rPr>
                        <a:t>, and manage personal needs independently. Through supported interaction with other children, they learn how to make good friendships, co-operate and resolve conflicts peaceably. These attributes will provide a secure platform from which </a:t>
                      </a:r>
                      <a:r>
                        <a:rPr lang="en-US" sz="800" b="1" dirty="0">
                          <a:latin typeface="Sassoon Primary" pitchFamily="50" charset="0"/>
                        </a:rPr>
                        <a:t>children can achieve at school and in later life.</a:t>
                      </a:r>
                      <a:endParaRPr lang="en-GB" sz="800" b="1"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tc>
                <a:tc hMerge="1">
                  <a:txBody>
                    <a:bodyPr/>
                    <a:lstStyle/>
                    <a:p>
                      <a:pPr algn="ctr"/>
                      <a:endParaRPr lang="en-US" sz="1100" dirty="0">
                        <a:solidFill>
                          <a:schemeClr val="bg1">
                            <a:lumMod val="50000"/>
                          </a:schemeClr>
                        </a:solidFill>
                        <a:latin typeface="+mn-lt"/>
                        <a:cs typeface="Amatic SC" panose="00000500000000000000" pitchFamily="2" charset="-79"/>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tc hMerge="1">
                  <a:txBody>
                    <a:bodyPr/>
                    <a:lstStyle/>
                    <a:p>
                      <a:pPr algn="ctr"/>
                      <a:endParaRPr lang="en-GB" sz="1100" dirty="0">
                        <a:solidFill>
                          <a:schemeClr val="bg1">
                            <a:lumMod val="50000"/>
                          </a:schemeClr>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63662612"/>
                  </a:ext>
                </a:extLst>
              </a:tr>
              <a:tr h="548288">
                <a:tc rowSpan="2">
                  <a:txBody>
                    <a:bodyPr/>
                    <a:lstStyle/>
                    <a:p>
                      <a:pPr algn="ctr"/>
                      <a:r>
                        <a:rPr lang="en-US" sz="800" b="1" dirty="0">
                          <a:latin typeface="Sassoon Primary" pitchFamily="50" charset="0"/>
                          <a:cs typeface="Amatic SC" panose="00000500000000000000" pitchFamily="2" charset="-79"/>
                        </a:rPr>
                        <a:t>Managing Self </a:t>
                      </a:r>
                    </a:p>
                    <a:p>
                      <a:pPr algn="ctr"/>
                      <a:endParaRPr lang="en-US" sz="800" b="1" dirty="0">
                        <a:latin typeface="Sassoon Primary" pitchFamily="50" charset="0"/>
                        <a:cs typeface="Amatic SC" panose="00000500000000000000" pitchFamily="2" charset="-79"/>
                      </a:endParaRPr>
                    </a:p>
                    <a:p>
                      <a:pPr algn="ctr"/>
                      <a:r>
                        <a:rPr lang="en-US" sz="800" b="1" dirty="0">
                          <a:latin typeface="Sassoon Primary" pitchFamily="50" charset="0"/>
                          <a:cs typeface="Amatic SC" panose="00000500000000000000" pitchFamily="2" charset="-79"/>
                        </a:rPr>
                        <a:t>Self -  Regulation</a:t>
                      </a:r>
                    </a:p>
                    <a:p>
                      <a:pPr algn="ctr"/>
                      <a:endParaRPr lang="en-US" sz="800" b="1" dirty="0">
                        <a:solidFill>
                          <a:srgbClr val="CC66FF"/>
                        </a:solidFill>
                        <a:latin typeface="Sassoon Primary" pitchFamily="50" charset="0"/>
                        <a:cs typeface="Amatic SC" panose="00000500000000000000" pitchFamily="2" charset="-79"/>
                      </a:endParaRPr>
                    </a:p>
                    <a:p>
                      <a:pPr algn="ctr"/>
                      <a:r>
                        <a:rPr lang="en-US" sz="800" b="1" dirty="0">
                          <a:solidFill>
                            <a:srgbClr val="FF0000"/>
                          </a:solidFill>
                          <a:latin typeface="Sassoon Primary" pitchFamily="50" charset="0"/>
                          <a:cs typeface="Amatic SC" panose="00000500000000000000" pitchFamily="2" charset="-79"/>
                        </a:rPr>
                        <a:t>Link to Zones</a:t>
                      </a:r>
                      <a:r>
                        <a:rPr lang="en-US" sz="800" b="1" baseline="0" dirty="0">
                          <a:solidFill>
                            <a:srgbClr val="FF0000"/>
                          </a:solidFill>
                          <a:latin typeface="Sassoon Primary" pitchFamily="50" charset="0"/>
                          <a:cs typeface="Amatic SC" panose="00000500000000000000" pitchFamily="2" charset="-79"/>
                        </a:rPr>
                        <a:t> of Regulation</a:t>
                      </a:r>
                    </a:p>
                    <a:p>
                      <a:pPr algn="ctr"/>
                      <a:endParaRPr lang="en-US" sz="800" b="1" baseline="0" dirty="0">
                        <a:solidFill>
                          <a:srgbClr val="FF0000"/>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3">
                  <a:txBody>
                    <a:bodyPr/>
                    <a:lstStyle/>
                    <a:p>
                      <a:pPr algn="ctr"/>
                      <a:r>
                        <a:rPr lang="en-GB" sz="800" b="0" dirty="0">
                          <a:solidFill>
                            <a:schemeClr val="tx1"/>
                          </a:solidFill>
                          <a:latin typeface="Sassoon Primary" pitchFamily="50" charset="0"/>
                          <a:cs typeface="Amatic SC" panose="00000500000000000000" pitchFamily="2" charset="-79"/>
                        </a:rPr>
                        <a:t>What it is to feel green and blue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gridSpan="4">
                  <a:txBody>
                    <a:bodyPr/>
                    <a:lstStyle/>
                    <a:p>
                      <a:pPr algn="ctr"/>
                      <a:r>
                        <a:rPr lang="en-US" sz="800" b="0" dirty="0">
                          <a:solidFill>
                            <a:schemeClr val="tx1"/>
                          </a:solidFill>
                          <a:latin typeface="Sassoon Primary" pitchFamily="50" charset="0"/>
                        </a:rPr>
                        <a:t>What it is to feel red and yellow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lang="en-GB" sz="800" b="0" dirty="0">
                        <a:solidFill>
                          <a:schemeClr val="tx1"/>
                        </a:solidFill>
                        <a:latin typeface="Comic Sans MS" panose="030F0702030302020204" pitchFamily="66"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FF"/>
                    </a:solidFill>
                  </a:tcPr>
                </a:tc>
                <a:tc hMerge="1">
                  <a:txBody>
                    <a:bodyPr/>
                    <a:lstStyle/>
                    <a:p>
                      <a:pPr algn="ctr"/>
                      <a:endParaRPr 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FFF"/>
                    </a:solidFill>
                  </a:tcPr>
                </a:tc>
                <a:tc gridSpan="2">
                  <a:txBody>
                    <a:bodyPr/>
                    <a:lstStyle/>
                    <a:p>
                      <a:pPr algn="ctr"/>
                      <a:r>
                        <a:rPr lang="en-US" sz="800" b="0" dirty="0">
                          <a:solidFill>
                            <a:schemeClr val="tx1"/>
                          </a:solidFill>
                          <a:latin typeface="Sassoon Primary" pitchFamily="50" charset="0"/>
                        </a:rPr>
                        <a:t>What</a:t>
                      </a:r>
                      <a:r>
                        <a:rPr lang="en-US" sz="800" b="0" baseline="0" dirty="0">
                          <a:solidFill>
                            <a:schemeClr val="tx1"/>
                          </a:solidFill>
                          <a:latin typeface="Sassoon Primary" pitchFamily="50" charset="0"/>
                        </a:rPr>
                        <a:t> we can do for ourselves to get into the right zone for different activities.</a:t>
                      </a:r>
                      <a:endParaRPr lang="en-US" sz="800" b="0" dirty="0">
                        <a:solidFill>
                          <a:schemeClr val="tx1"/>
                        </a:solidFill>
                        <a:latin typeface="Sassoon Primary"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8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FFF"/>
                    </a:solidFill>
                  </a:tcPr>
                </a:tc>
                <a:extLst>
                  <a:ext uri="{0D108BD9-81ED-4DB2-BD59-A6C34878D82A}">
                    <a16:rowId xmlns:a16="http://schemas.microsoft.com/office/drawing/2014/main" val="4290435388"/>
                  </a:ext>
                </a:extLst>
              </a:tr>
              <a:tr h="989017">
                <a:tc vMerge="1">
                  <a:txBody>
                    <a:bodyPr/>
                    <a:lstStyle/>
                    <a:p>
                      <a:pPr algn="ctr"/>
                      <a:r>
                        <a:rPr lang="en-US" sz="2400" b="1" dirty="0">
                          <a:latin typeface="Amatic SC" panose="00000500000000000000" pitchFamily="2" charset="-79"/>
                          <a:cs typeface="Amatic SC" panose="00000500000000000000" pitchFamily="2" charset="-79"/>
                        </a:rPr>
                        <a:t>Self -  Regulation</a:t>
                      </a:r>
                    </a:p>
                    <a:p>
                      <a:pPr algn="ctr"/>
                      <a:r>
                        <a:rPr lang="en-US" sz="1800" b="1" dirty="0">
                          <a:latin typeface="Amatic SC" panose="00000500000000000000" pitchFamily="2" charset="-79"/>
                          <a:cs typeface="Amatic SC" panose="00000500000000000000" pitchFamily="2" charset="-79"/>
                        </a:rPr>
                        <a:t>Link to Behaviour for Learning  </a:t>
                      </a:r>
                      <a:endParaRPr lang="en-GB" sz="1800" b="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5">
                  <a:txBody>
                    <a:bodyPr/>
                    <a:lstStyle/>
                    <a:p>
                      <a:pPr marL="0" indent="0" algn="l">
                        <a:buFont typeface="Wingdings" panose="05000000000000000000" pitchFamily="2" charset="2"/>
                        <a:buNone/>
                      </a:pPr>
                      <a:r>
                        <a:rPr lang="en-US" sz="800" dirty="0">
                          <a:solidFill>
                            <a:schemeClr val="tx1"/>
                          </a:solidFill>
                          <a:latin typeface="Sassoon Primary" pitchFamily="50" charset="0"/>
                          <a:cs typeface="RM Typerighter old" panose="00000400000000000000" pitchFamily="2" charset="-79"/>
                        </a:rPr>
                        <a:t>Show an understanding of their own feelings and those of </a:t>
                      </a:r>
                      <a:r>
                        <a:rPr lang="en-US" sz="800" dirty="0" err="1">
                          <a:solidFill>
                            <a:schemeClr val="tx1"/>
                          </a:solidFill>
                          <a:latin typeface="Sassoon Primary" pitchFamily="50" charset="0"/>
                          <a:cs typeface="RM Typerighter old" panose="00000400000000000000" pitchFamily="2" charset="-79"/>
                        </a:rPr>
                        <a:t>others,and</a:t>
                      </a:r>
                      <a:r>
                        <a:rPr lang="en-US" sz="800" dirty="0">
                          <a:solidFill>
                            <a:schemeClr val="tx1"/>
                          </a:solidFill>
                          <a:latin typeface="Sassoon Primary" pitchFamily="50" charset="0"/>
                          <a:cs typeface="RM Typerighter old" panose="00000400000000000000" pitchFamily="2" charset="-79"/>
                        </a:rPr>
                        <a:t> begin to </a:t>
                      </a:r>
                      <a:r>
                        <a:rPr lang="en-US" sz="800" b="1" dirty="0">
                          <a:solidFill>
                            <a:schemeClr val="tx1"/>
                          </a:solidFill>
                          <a:latin typeface="Sassoon Primary" pitchFamily="50" charset="0"/>
                          <a:cs typeface="RM Typerighter old" panose="00000400000000000000" pitchFamily="2" charset="-79"/>
                        </a:rPr>
                        <a:t>regulate their behaviour accordingly</a:t>
                      </a:r>
                      <a:r>
                        <a:rPr lang="en-US" sz="800" dirty="0">
                          <a:solidFill>
                            <a:schemeClr val="tx1"/>
                          </a:solidFill>
                          <a:latin typeface="Sassoon Primary" pitchFamily="50" charset="0"/>
                          <a:cs typeface="RM Typerighter old" panose="00000400000000000000" pitchFamily="2" charset="-79"/>
                        </a:rPr>
                        <a:t>. Set and work towards simple goals, being able to wait for what they want and </a:t>
                      </a:r>
                      <a:r>
                        <a:rPr lang="en-US" sz="800" b="1" dirty="0">
                          <a:solidFill>
                            <a:schemeClr val="tx1"/>
                          </a:solidFill>
                          <a:latin typeface="Sassoon Primary" pitchFamily="50" charset="0"/>
                          <a:cs typeface="RM Typerighter old" panose="00000400000000000000" pitchFamily="2" charset="-79"/>
                        </a:rPr>
                        <a:t>control their immediate impulses when appropriate</a:t>
                      </a:r>
                      <a:r>
                        <a:rPr lang="en-US" sz="800" dirty="0">
                          <a:solidFill>
                            <a:schemeClr val="tx1"/>
                          </a:solidFill>
                          <a:latin typeface="Sassoon Primary" pitchFamily="50" charset="0"/>
                          <a:cs typeface="RM Typerighter old" panose="00000400000000000000" pitchFamily="2" charset="-79"/>
                        </a:rPr>
                        <a:t>. Give </a:t>
                      </a:r>
                      <a:r>
                        <a:rPr lang="en-US" sz="800" b="1" dirty="0">
                          <a:solidFill>
                            <a:schemeClr val="tx1"/>
                          </a:solidFill>
                          <a:latin typeface="Sassoon Primary" pitchFamily="50" charset="0"/>
                          <a:cs typeface="RM Typerighter old" panose="00000400000000000000" pitchFamily="2" charset="-79"/>
                        </a:rPr>
                        <a:t>focused attention to what the teacher says</a:t>
                      </a:r>
                      <a:r>
                        <a:rPr lang="en-US" sz="800" dirty="0">
                          <a:solidFill>
                            <a:schemeClr val="tx1"/>
                          </a:solidFill>
                          <a:latin typeface="Sassoon Primary" pitchFamily="50" charset="0"/>
                          <a:cs typeface="RM Typerighter old" panose="00000400000000000000" pitchFamily="2" charset="-79"/>
                        </a:rPr>
                        <a:t>, responding appropriately even when engaged in activity, and show an ability to follow instructions involving several ideas or actions.</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Controlling own feelings and behaviours</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Applying personalised strategies to return to a state of calm</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Being able to curb impulsive behaviours</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Being able to concentrate on a task</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Being able to ignore distractions</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Behaving in ways that are pro-social</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Planning</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Thinking before acting</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Delaying gratification</a:t>
                      </a:r>
                    </a:p>
                    <a:p>
                      <a:pPr marL="171450" indent="-171450" algn="ctr">
                        <a:buFont typeface="Wingdings" panose="05000000000000000000" pitchFamily="2" charset="2"/>
                        <a:buChar char="ü"/>
                      </a:pPr>
                      <a:r>
                        <a:rPr lang="en-US" sz="800" b="1" i="0" kern="1200" dirty="0">
                          <a:solidFill>
                            <a:schemeClr val="tx1"/>
                          </a:solidFill>
                          <a:effectLst/>
                          <a:latin typeface="Sassoon Primary" pitchFamily="50" charset="0"/>
                          <a:ea typeface="+mn-ea"/>
                          <a:cs typeface="+mn-cs"/>
                        </a:rPr>
                        <a:t>Persisting in the face of difficulty.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1400" dirty="0">
                        <a:latin typeface="Amatic SC" panose="00000500000000000000" pitchFamily="2" charset="-79"/>
                        <a:cs typeface="Amatic SC" panose="00000500000000000000" pitchFamily="2" charset="-79"/>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EFFF"/>
                    </a:solidFill>
                  </a:tcPr>
                </a:tc>
                <a:tc gridSpan="4">
                  <a:txBody>
                    <a:bodyPr/>
                    <a:lstStyle/>
                    <a:p>
                      <a:pPr algn="ctr"/>
                      <a:r>
                        <a:rPr lang="en-US" sz="800" b="0" i="0" kern="1200" dirty="0">
                          <a:solidFill>
                            <a:schemeClr val="tx1"/>
                          </a:solidFill>
                          <a:effectLst/>
                          <a:latin typeface="Sassoon Primary" pitchFamily="50" charset="0"/>
                          <a:ea typeface="+mn-ea"/>
                          <a:cs typeface="+mn-cs"/>
                        </a:rPr>
                        <a:t>“Self-regulatory skills can be defined as the ability of children to manage their own behaviour and aspects of their learning.</a:t>
                      </a:r>
                    </a:p>
                    <a:p>
                      <a:pPr algn="ctr"/>
                      <a:endParaRPr lang="en-US" sz="800" b="0" i="0" kern="1200" dirty="0">
                        <a:solidFill>
                          <a:schemeClr val="tx1"/>
                        </a:solidFill>
                        <a:effectLst/>
                        <a:latin typeface="Sassoon Primary" pitchFamily="50" charset="0"/>
                        <a:ea typeface="+mn-ea"/>
                        <a:cs typeface="+mn-cs"/>
                      </a:endParaRPr>
                    </a:p>
                    <a:p>
                      <a:pPr algn="ctr"/>
                      <a:endParaRPr lang="en-US" sz="800" b="0" i="0" kern="1200" dirty="0">
                        <a:solidFill>
                          <a:schemeClr val="tx1"/>
                        </a:solidFill>
                        <a:effectLst/>
                        <a:latin typeface="Sassoon Primary" pitchFamily="50" charset="0"/>
                        <a:ea typeface="+mn-ea"/>
                        <a:cs typeface="+mn-cs"/>
                      </a:endParaRPr>
                    </a:p>
                    <a:p>
                      <a:pPr algn="ctr"/>
                      <a:r>
                        <a:rPr lang="en-US" sz="800" b="0" i="0" kern="1200" dirty="0">
                          <a:solidFill>
                            <a:schemeClr val="tx1"/>
                          </a:solidFill>
                          <a:effectLst/>
                          <a:latin typeface="Sassoon Primary" pitchFamily="50" charset="0"/>
                          <a:ea typeface="+mn-ea"/>
                          <a:cs typeface="+mn-cs"/>
                        </a:rPr>
                        <a:t> In the early years, efforts to develop self-regulation often seek to improve levels of self-control and reduce impulsivity. </a:t>
                      </a:r>
                    </a:p>
                    <a:p>
                      <a:pPr algn="ctr"/>
                      <a:endParaRPr lang="en-US" sz="800" b="0" i="0" kern="1200" dirty="0">
                        <a:solidFill>
                          <a:schemeClr val="tx1"/>
                        </a:solidFill>
                        <a:effectLst/>
                        <a:latin typeface="Sassoon Primary" pitchFamily="50" charset="0"/>
                        <a:ea typeface="+mn-ea"/>
                        <a:cs typeface="+mn-cs"/>
                      </a:endParaRPr>
                    </a:p>
                    <a:p>
                      <a:pPr algn="ctr"/>
                      <a:endParaRPr lang="en-US" sz="800" b="0" i="0" kern="1200" dirty="0">
                        <a:solidFill>
                          <a:schemeClr val="tx1"/>
                        </a:solidFill>
                        <a:effectLst/>
                        <a:latin typeface="Sassoon Primary" pitchFamily="50" charset="0"/>
                        <a:ea typeface="+mn-ea"/>
                        <a:cs typeface="+mn-cs"/>
                      </a:endParaRPr>
                    </a:p>
                    <a:p>
                      <a:pPr algn="ctr"/>
                      <a:endParaRPr lang="en-US" sz="800" b="0" i="0" kern="1200" dirty="0">
                        <a:solidFill>
                          <a:schemeClr val="tx1"/>
                        </a:solidFill>
                        <a:effectLst/>
                        <a:latin typeface="Sassoon Primary" pitchFamily="50" charset="0"/>
                        <a:ea typeface="+mn-ea"/>
                        <a:cs typeface="+mn-cs"/>
                      </a:endParaRPr>
                    </a:p>
                    <a:p>
                      <a:pPr algn="ctr"/>
                      <a:r>
                        <a:rPr lang="en-US" sz="800" b="0" i="0" kern="1200" dirty="0">
                          <a:solidFill>
                            <a:schemeClr val="tx1"/>
                          </a:solidFill>
                          <a:effectLst/>
                          <a:latin typeface="Sassoon Primary" pitchFamily="50" charset="0"/>
                          <a:ea typeface="+mn-ea"/>
                          <a:cs typeface="+mn-cs"/>
                        </a:rPr>
                        <a:t>Activities typically include supporting children in articulating their plans and learning strategies and reviewing what they have done.” Education Endowment Foundation.</a:t>
                      </a:r>
                      <a:endParaRPr lang="en-GB" sz="800" i="0" dirty="0">
                        <a:solidFill>
                          <a:schemeClr val="tx1"/>
                        </a:solidFill>
                        <a:latin typeface="Sassoon Primary"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sz="1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a:p>
                  </a:txBody>
                  <a:tcPr/>
                </a:tc>
                <a:tc hMerge="1">
                  <a:txBody>
                    <a:bodyPr/>
                    <a:lstStyle/>
                    <a:p>
                      <a:pPr algn="ctr"/>
                      <a:endParaRPr lang="en-GB"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80869022"/>
                  </a:ext>
                </a:extLst>
              </a:tr>
            </a:tbl>
          </a:graphicData>
        </a:graphic>
      </p:graphicFrame>
      <p:pic>
        <p:nvPicPr>
          <p:cNvPr id="10" name="Picture 9">
            <a:extLst>
              <a:ext uri="{FF2B5EF4-FFF2-40B4-BE49-F238E27FC236}">
                <a16:creationId xmlns:a16="http://schemas.microsoft.com/office/drawing/2014/main" id="{0BF8ACDF-BB91-4082-80EE-CECDCE9817C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50655" y="387158"/>
            <a:ext cx="417124" cy="417124"/>
          </a:xfrm>
          <a:prstGeom prst="rect">
            <a:avLst/>
          </a:prstGeom>
        </p:spPr>
      </p:pic>
      <p:pic>
        <p:nvPicPr>
          <p:cNvPr id="8" name="Picture 7"/>
          <p:cNvPicPr/>
          <p:nvPr/>
        </p:nvPicPr>
        <p:blipFill>
          <a:blip r:embed="rId4">
            <a:extLst>
              <a:ext uri="{28A0092B-C50C-407E-A947-70E740481C1C}">
                <a14:useLocalDpi xmlns:a14="http://schemas.microsoft.com/office/drawing/2010/main" val="0"/>
              </a:ext>
            </a:extLst>
          </a:blip>
          <a:stretch>
            <a:fillRect/>
          </a:stretch>
        </p:blipFill>
        <p:spPr>
          <a:xfrm>
            <a:off x="10991328" y="173696"/>
            <a:ext cx="724943" cy="844048"/>
          </a:xfrm>
          <a:prstGeom prst="rect">
            <a:avLst/>
          </a:prstGeom>
        </p:spPr>
      </p:pic>
      <p:sp>
        <p:nvSpPr>
          <p:cNvPr id="5" name="Rectangle 4">
            <a:extLst>
              <a:ext uri="{FF2B5EF4-FFF2-40B4-BE49-F238E27FC236}">
                <a16:creationId xmlns:a16="http://schemas.microsoft.com/office/drawing/2014/main" id="{FCECD89E-9FF8-A49C-9EF9-8BFE3F234CB1}"/>
              </a:ext>
            </a:extLst>
          </p:cNvPr>
          <p:cNvSpPr/>
          <p:nvPr/>
        </p:nvSpPr>
        <p:spPr>
          <a:xfrm>
            <a:off x="3074065" y="210639"/>
            <a:ext cx="4473084" cy="369332"/>
          </a:xfrm>
          <a:prstGeom prst="rect">
            <a:avLst/>
          </a:prstGeom>
        </p:spPr>
        <p:txBody>
          <a:bodyPr wrap="none">
            <a:spAutoFit/>
          </a:bodyPr>
          <a:lstStyle/>
          <a:p>
            <a:r>
              <a:rPr lang="en-US" b="1" dirty="0">
                <a:latin typeface="Sassoon Primary" pitchFamily="50" charset="0"/>
                <a:cs typeface="Amatic SC" panose="00000500000000000000" pitchFamily="2" charset="-79"/>
              </a:rPr>
              <a:t>St Joseph’s EYFS Curriculum Coverage</a:t>
            </a:r>
            <a:endParaRPr lang="en-GB" b="1" dirty="0">
              <a:latin typeface="Sassoon Primary" pitchFamily="50" charset="0"/>
              <a:cs typeface="Amatic SC" panose="00000500000000000000" pitchFamily="2" charset="-79"/>
            </a:endParaRPr>
          </a:p>
        </p:txBody>
      </p:sp>
    </p:spTree>
    <p:extLst>
      <p:ext uri="{BB962C8B-B14F-4D97-AF65-F5344CB8AC3E}">
        <p14:creationId xmlns:p14="http://schemas.microsoft.com/office/powerpoint/2010/main" val="1440818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595501379"/>
              </p:ext>
            </p:extLst>
          </p:nvPr>
        </p:nvGraphicFramePr>
        <p:xfrm>
          <a:off x="332738" y="220682"/>
          <a:ext cx="11573122" cy="6537501"/>
        </p:xfrm>
        <a:graphic>
          <a:graphicData uri="http://schemas.openxmlformats.org/drawingml/2006/table">
            <a:tbl>
              <a:tblPr firstRow="1" bandRow="1">
                <a:tableStyleId>{5C22544A-7EE6-4342-B048-85BDC9FD1C3A}</a:tableStyleId>
              </a:tblPr>
              <a:tblGrid>
                <a:gridCol w="1595119">
                  <a:extLst>
                    <a:ext uri="{9D8B030D-6E8A-4147-A177-3AD203B41FA5}">
                      <a16:colId xmlns:a16="http://schemas.microsoft.com/office/drawing/2014/main" val="385991600"/>
                    </a:ext>
                  </a:extLst>
                </a:gridCol>
                <a:gridCol w="1711488">
                  <a:extLst>
                    <a:ext uri="{9D8B030D-6E8A-4147-A177-3AD203B41FA5}">
                      <a16:colId xmlns:a16="http://schemas.microsoft.com/office/drawing/2014/main" val="2865123548"/>
                    </a:ext>
                  </a:extLst>
                </a:gridCol>
                <a:gridCol w="1653303">
                  <a:extLst>
                    <a:ext uri="{9D8B030D-6E8A-4147-A177-3AD203B41FA5}">
                      <a16:colId xmlns:a16="http://schemas.microsoft.com/office/drawing/2014/main" val="872926247"/>
                    </a:ext>
                  </a:extLst>
                </a:gridCol>
                <a:gridCol w="1653303">
                  <a:extLst>
                    <a:ext uri="{9D8B030D-6E8A-4147-A177-3AD203B41FA5}">
                      <a16:colId xmlns:a16="http://schemas.microsoft.com/office/drawing/2014/main" val="1315738151"/>
                    </a:ext>
                  </a:extLst>
                </a:gridCol>
                <a:gridCol w="1653303">
                  <a:extLst>
                    <a:ext uri="{9D8B030D-6E8A-4147-A177-3AD203B41FA5}">
                      <a16:colId xmlns:a16="http://schemas.microsoft.com/office/drawing/2014/main" val="2709165749"/>
                    </a:ext>
                  </a:extLst>
                </a:gridCol>
                <a:gridCol w="1653303">
                  <a:extLst>
                    <a:ext uri="{9D8B030D-6E8A-4147-A177-3AD203B41FA5}">
                      <a16:colId xmlns:a16="http://schemas.microsoft.com/office/drawing/2014/main" val="2335150482"/>
                    </a:ext>
                  </a:extLst>
                </a:gridCol>
                <a:gridCol w="1653303">
                  <a:extLst>
                    <a:ext uri="{9D8B030D-6E8A-4147-A177-3AD203B41FA5}">
                      <a16:colId xmlns:a16="http://schemas.microsoft.com/office/drawing/2014/main" val="4046203905"/>
                    </a:ext>
                  </a:extLst>
                </a:gridCol>
              </a:tblGrid>
              <a:tr h="199124">
                <a:tc>
                  <a:txBody>
                    <a:bodyPr/>
                    <a:lstStyle/>
                    <a:p>
                      <a:pPr algn="ctr"/>
                      <a:endParaRPr lang="en-GB" sz="800" dirty="0">
                        <a:latin typeface="Sassoon Primary" pitchFamily="50"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Autumn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bg1">
                              <a:lumMod val="50000"/>
                            </a:schemeClr>
                          </a:solidFill>
                          <a:latin typeface="Sassoon Primary" pitchFamily="50" charset="0"/>
                          <a:cs typeface="Amatic SC" panose="00000500000000000000" pitchFamily="2" charset="-79"/>
                        </a:rPr>
                        <a:t>Autumn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199124">
                <a:tc>
                  <a:txBody>
                    <a:bodyPr/>
                    <a:lstStyle/>
                    <a:p>
                      <a:pPr algn="ctr"/>
                      <a:r>
                        <a:rPr lang="en-US" sz="800" b="0" dirty="0">
                          <a:latin typeface="Sassoon Primary" pitchFamily="50" charset="0"/>
                          <a:cs typeface="Amatic SC" panose="00000500000000000000" pitchFamily="2" charset="-79"/>
                        </a:rPr>
                        <a:t>General Themes </a:t>
                      </a:r>
                      <a:endParaRPr lang="en-GB"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800" dirty="0">
                          <a:latin typeface="Sassoon Primary" pitchFamily="50" charset="0"/>
                          <a:cs typeface="Amatic SC" panose="00000500000000000000" pitchFamily="2" charset="-79"/>
                        </a:rPr>
                        <a:t>All About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Terrific Tales!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latin typeface="Sassoon Primary" pitchFamily="50" charset="0"/>
                          <a:cs typeface="Amatic SC" panose="00000500000000000000" pitchFamily="2" charset="-79"/>
                        </a:rPr>
                        <a:t>Amazing Animals!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Come Outside!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latin typeface="Sassoon Primary" pitchFamily="50" charset="0"/>
                          <a:cs typeface="Amatic SC" panose="00000500000000000000" pitchFamily="2" charset="-79"/>
                        </a:rPr>
                        <a:t>Ticket to Ride!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Fun at the seaside!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768051">
                <a:tc rowSpan="4">
                  <a:txBody>
                    <a:bodyPr/>
                    <a:lstStyle/>
                    <a:p>
                      <a:pPr algn="ctr"/>
                      <a:r>
                        <a:rPr lang="en-US" sz="800" b="1" dirty="0">
                          <a:latin typeface="Sassoon Primary" pitchFamily="50" charset="0"/>
                          <a:cs typeface="Amatic SC" panose="00000500000000000000" pitchFamily="2" charset="-79"/>
                        </a:rPr>
                        <a:t>Physical development </a:t>
                      </a:r>
                    </a:p>
                    <a:p>
                      <a:pPr algn="ctr"/>
                      <a:endParaRPr lang="en-US" sz="800" b="0" dirty="0">
                        <a:latin typeface="Sassoon Primary" pitchFamily="50" charset="0"/>
                        <a:cs typeface="Amatic SC" panose="00000500000000000000" pitchFamily="2" charset="-79"/>
                      </a:endParaRPr>
                    </a:p>
                    <a:p>
                      <a:pPr algn="ctr"/>
                      <a:endParaRPr lang="en-US" sz="800" b="0" dirty="0">
                        <a:latin typeface="Sassoon Primary" pitchFamily="50" charset="0"/>
                        <a:cs typeface="Amatic SC" panose="00000500000000000000" pitchFamily="2" charset="-79"/>
                      </a:endParaRPr>
                    </a:p>
                    <a:p>
                      <a:pPr algn="ctr"/>
                      <a:endParaRPr lang="en-US" sz="800" b="0" dirty="0">
                        <a:latin typeface="Sassoon Primary" pitchFamily="50" charset="0"/>
                        <a:cs typeface="Amatic SC" panose="00000500000000000000" pitchFamily="2" charset="-79"/>
                      </a:endParaRPr>
                    </a:p>
                    <a:p>
                      <a:pPr algn="ctr"/>
                      <a:endParaRPr lang="en-US" sz="800" b="0" dirty="0">
                        <a:latin typeface="Sassoon Primary" pitchFamily="50" charset="0"/>
                        <a:cs typeface="Amatic SC" panose="00000500000000000000" pitchFamily="2" charset="-79"/>
                      </a:endParaRPr>
                    </a:p>
                    <a:p>
                      <a:pPr algn="ctr"/>
                      <a:endParaRPr lang="en-US" sz="800" b="0" dirty="0">
                        <a:latin typeface="Sassoon Primary" pitchFamily="50" charset="0"/>
                        <a:cs typeface="Amatic SC" panose="00000500000000000000" pitchFamily="2" charset="-79"/>
                      </a:endParaRPr>
                    </a:p>
                    <a:p>
                      <a:pPr algn="ctr"/>
                      <a:r>
                        <a:rPr lang="en-US" sz="800" b="0" dirty="0">
                          <a:latin typeface="Sassoon Primary" pitchFamily="50" charset="0"/>
                          <a:cs typeface="Amatic SC" panose="00000500000000000000" pitchFamily="2" charset="-79"/>
                        </a:rPr>
                        <a:t>Fine motor </a:t>
                      </a:r>
                    </a:p>
                    <a:p>
                      <a:pPr algn="ctr"/>
                      <a:r>
                        <a:rPr lang="en-US" sz="800" dirty="0">
                          <a:latin typeface="Sassoon Primary" pitchFamily="50" charset="0"/>
                        </a:rPr>
                        <a:t>Continuously check the process of children’s handwriting (pencil grip and letter formation, including directionality). Provide extra help and guidance when needed.</a:t>
                      </a:r>
                    </a:p>
                    <a:p>
                      <a:pPr algn="ctr"/>
                      <a:endParaRPr lang="en-US" sz="800" dirty="0">
                        <a:latin typeface="Sassoon Primary" pitchFamily="50" charset="0"/>
                      </a:endParaRPr>
                    </a:p>
                    <a:p>
                      <a:pPr algn="ctr"/>
                      <a:r>
                        <a:rPr lang="en-US" sz="800" b="1" dirty="0">
                          <a:solidFill>
                            <a:srgbClr val="CC66FF"/>
                          </a:solidFill>
                          <a:latin typeface="Sassoon Primary" pitchFamily="50" charset="0"/>
                          <a:cs typeface="Amatic SC" panose="00000500000000000000" pitchFamily="2" charset="-79"/>
                        </a:rPr>
                        <a:t>Daily opportunities for Fine Motor Activities </a:t>
                      </a:r>
                    </a:p>
                    <a:p>
                      <a:pPr algn="ctr"/>
                      <a:endParaRPr lang="en-US" sz="800" b="1" dirty="0">
                        <a:solidFill>
                          <a:srgbClr val="CC66FF"/>
                        </a:solidFill>
                        <a:latin typeface="Sassoon Primary" pitchFamily="50" charset="0"/>
                        <a:cs typeface="Amatic SC" panose="00000500000000000000" pitchFamily="2" charset="-79"/>
                      </a:endParaRPr>
                    </a:p>
                    <a:p>
                      <a:pPr algn="ctr"/>
                      <a:endParaRPr lang="en-US" sz="800" b="1" dirty="0">
                        <a:solidFill>
                          <a:srgbClr val="CC66FF"/>
                        </a:solidFill>
                        <a:latin typeface="Sassoon Primary" pitchFamily="50" charset="0"/>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latin typeface="Sassoon Primary" pitchFamily="50" charset="0"/>
                          <a:cs typeface="Amatic SC" panose="00000500000000000000" pitchFamily="2" charset="-79"/>
                        </a:rPr>
                        <a:t>Gross motor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6">
                  <a:txBody>
                    <a:bodyPr/>
                    <a:lstStyle/>
                    <a:p>
                      <a:pPr algn="l"/>
                      <a:r>
                        <a:rPr lang="en-US" sz="800" dirty="0">
                          <a:latin typeface="Sassoon Primary" pitchFamily="50" charset="0"/>
                        </a:rPr>
                        <a:t>Physical activity is </a:t>
                      </a:r>
                      <a:r>
                        <a:rPr lang="en-US" sz="800" b="1" dirty="0">
                          <a:latin typeface="Sassoon Primary" pitchFamily="50" charset="0"/>
                        </a:rPr>
                        <a:t>vital</a:t>
                      </a:r>
                      <a:r>
                        <a:rPr lang="en-US" sz="800" dirty="0">
                          <a:latin typeface="Sassoon Primary" pitchFamily="50" charset="0"/>
                        </a:rPr>
                        <a:t> in children’s all-round development, enabling them to </a:t>
                      </a:r>
                      <a:r>
                        <a:rPr lang="en-US" sz="800" b="1" dirty="0">
                          <a:latin typeface="Sassoon Primary" pitchFamily="50" charset="0"/>
                        </a:rPr>
                        <a:t>pursue happy, healthy and active lives</a:t>
                      </a:r>
                      <a:r>
                        <a:rPr lang="en-US" sz="800" dirty="0">
                          <a:latin typeface="Sassoon Primary" pitchFamily="50" charset="0"/>
                        </a:rPr>
                        <a:t>. Gross and fine motor experiences develop incrementally throughout early childhood, starting with </a:t>
                      </a:r>
                      <a:r>
                        <a:rPr lang="en-US" sz="800" b="1" dirty="0">
                          <a:latin typeface="Sassoon Primary" pitchFamily="50" charset="0"/>
                        </a:rPr>
                        <a:t>sensory explorations </a:t>
                      </a:r>
                      <a:r>
                        <a:rPr lang="en-US" sz="800" dirty="0">
                          <a:latin typeface="Sassoon Primary" pitchFamily="50" charset="0"/>
                        </a:rPr>
                        <a:t>and the development of a </a:t>
                      </a:r>
                      <a:r>
                        <a:rPr lang="en-US" sz="800" b="1" dirty="0">
                          <a:latin typeface="Sassoon Primary" pitchFamily="50" charset="0"/>
                        </a:rPr>
                        <a:t>child’s strength, co-ordination and positional awareness </a:t>
                      </a:r>
                      <a:r>
                        <a:rPr lang="en-US" sz="800" dirty="0">
                          <a:latin typeface="Sassoon Primary" pitchFamily="50" charset="0"/>
                        </a:rPr>
                        <a:t>through tummy time, crawling and play movement with both objects and adults. By creating games and providing opportunities for play both indoors and outdoors, adults can support children to develop their </a:t>
                      </a:r>
                      <a:r>
                        <a:rPr lang="en-US" sz="800" b="1" dirty="0">
                          <a:latin typeface="Sassoon Primary" pitchFamily="50" charset="0"/>
                        </a:rPr>
                        <a:t>core strength, stability, balance, spatial awareness</a:t>
                      </a:r>
                      <a:r>
                        <a:rPr lang="en-US" sz="800" dirty="0">
                          <a:latin typeface="Sassoon Primary" pitchFamily="50" charset="0"/>
                        </a:rPr>
                        <a:t>, co-ordination and agility. Gross motor skills provide the foundation for developing healthy bodies and social and emotional well-being. </a:t>
                      </a:r>
                      <a:r>
                        <a:rPr lang="en-US" sz="800" b="1" dirty="0">
                          <a:latin typeface="Sassoon Primary" pitchFamily="50" charset="0"/>
                        </a:rPr>
                        <a:t>Fine motor control and precision helps with hand-eye co-ordination</a:t>
                      </a:r>
                      <a:r>
                        <a:rPr lang="en-US" sz="800" dirty="0">
                          <a:latin typeface="Sassoon Primary" pitchFamily="50" charset="0"/>
                        </a:rPr>
                        <a:t>, which is later linked to </a:t>
                      </a:r>
                      <a:r>
                        <a:rPr lang="en-US" sz="800" b="1" dirty="0">
                          <a:latin typeface="Sassoon Primary" pitchFamily="50" charset="0"/>
                        </a:rPr>
                        <a:t>early literacy</a:t>
                      </a:r>
                      <a:r>
                        <a:rPr lang="en-US" sz="800" dirty="0">
                          <a:latin typeface="Sassoon Primary" pitchFamily="50" charset="0"/>
                        </a:rPr>
                        <a:t>. Repeated and varied opportunities to explore and play with small world activities, puzzles, arts and crafts and the practice of using small tools, with feedback and support from adults, allow children to develop </a:t>
                      </a:r>
                      <a:r>
                        <a:rPr lang="en-US" sz="800" b="1" dirty="0">
                          <a:latin typeface="Sassoon Primary" pitchFamily="50" charset="0"/>
                        </a:rPr>
                        <a:t>proficiency, control and confidence.</a:t>
                      </a:r>
                      <a:endParaRPr lang="en-US" sz="800" b="1"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773595032"/>
                  </a:ext>
                </a:extLst>
              </a:tr>
              <a:tr h="2005466">
                <a:tc vMerge="1">
                  <a:txBody>
                    <a:bodyPr/>
                    <a:lstStyle/>
                    <a:p>
                      <a:pPr algn="ctr"/>
                      <a:r>
                        <a:rPr lang="en-US" sz="4000" b="0" dirty="0">
                          <a:latin typeface="Amatic SC" panose="00000500000000000000" pitchFamily="2" charset="-79"/>
                          <a:cs typeface="Amatic SC" panose="00000500000000000000" pitchFamily="2" charset="-79"/>
                        </a:rPr>
                        <a:t>Fine motor </a:t>
                      </a:r>
                      <a:endParaRPr lang="en-GB" sz="4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Sassoon Primary" pitchFamily="50" charset="0"/>
                          <a:cs typeface="Amatic SC" panose="00000500000000000000" pitchFamily="2" charset="-79"/>
                        </a:rPr>
                        <a:t>Threading, cutting, weaving, playdough, Fine Motor activities. </a:t>
                      </a:r>
                    </a:p>
                    <a:p>
                      <a:pPr algn="ctr"/>
                      <a:r>
                        <a:rPr lang="en-US" sz="900" dirty="0">
                          <a:solidFill>
                            <a:schemeClr val="tx1"/>
                          </a:solidFill>
                          <a:latin typeface="Sassoon Primary" pitchFamily="50" charset="0"/>
                        </a:rPr>
                        <a:t>Manipulate objects with good fine motor skills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rPr>
                        <a:t>Draw lines and circles using gross motor movements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rPr>
                        <a:t>Hold pencil/paint brush beyond whole hand grasp</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Pencil Grip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tx1"/>
                          </a:solidFill>
                          <a:latin typeface="Sassoon Primary" pitchFamily="50" charset="0"/>
                          <a:cs typeface="Amatic SC" panose="00000500000000000000" pitchFamily="2" charset="-79"/>
                        </a:rPr>
                        <a:t>Threading, cutting, weaving, playdough, Fine Motor activities.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rPr>
                        <a:t>Develop muscle tone to put pencil pressure on paper Use tools to effect changes to materials Show preference for dominant hand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rPr>
                        <a:t>Engage children in structured activities: guide them in what to draw, write or copy. Teach and model correct letter formation.</a:t>
                      </a: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Threading, cutting, weaving, playdough, Fine Motor activities. </a:t>
                      </a:r>
                    </a:p>
                    <a:p>
                      <a:pPr algn="ctr"/>
                      <a:r>
                        <a:rPr lang="en-US" sz="900" dirty="0">
                          <a:solidFill>
                            <a:schemeClr val="tx1"/>
                          </a:solidFill>
                          <a:latin typeface="Sassoon Primary" pitchFamily="50" charset="0"/>
                        </a:rPr>
                        <a:t>Begin to form letters correctly Handle tools, objects, construction and malleable materials with increasing control</a:t>
                      </a:r>
                    </a:p>
                    <a:p>
                      <a:pPr algn="ctr"/>
                      <a:r>
                        <a:rPr lang="en-US" sz="900" dirty="0">
                          <a:latin typeface="Sassoon Primary" pitchFamily="50" charset="0"/>
                        </a:rPr>
                        <a:t>Encourage children to draw freely.</a:t>
                      </a:r>
                    </a:p>
                    <a:p>
                      <a:pPr algn="ctr"/>
                      <a:r>
                        <a:rPr lang="en-US" sz="900" b="0" i="0" kern="1200" dirty="0">
                          <a:solidFill>
                            <a:schemeClr val="dk1"/>
                          </a:solidFill>
                          <a:effectLst/>
                          <a:latin typeface="Sassoon Primary" pitchFamily="50" charset="0"/>
                          <a:ea typeface="+mn-ea"/>
                          <a:cs typeface="+mn-cs"/>
                        </a:rPr>
                        <a:t>Holding Small Items / </a:t>
                      </a:r>
                    </a:p>
                    <a:p>
                      <a:pPr algn="ctr"/>
                      <a:r>
                        <a:rPr lang="en-US" sz="900" b="0" i="0" kern="1200" dirty="0">
                          <a:solidFill>
                            <a:schemeClr val="dk1"/>
                          </a:solidFill>
                          <a:effectLst/>
                          <a:latin typeface="Sassoon Primary" pitchFamily="50" charset="0"/>
                          <a:ea typeface="+mn-ea"/>
                          <a:cs typeface="+mn-cs"/>
                        </a:rPr>
                        <a:t>Button Clothing / </a:t>
                      </a:r>
                    </a:p>
                    <a:p>
                      <a:pPr algn="ctr"/>
                      <a:r>
                        <a:rPr lang="en-US" sz="900" b="0" i="0" kern="1200" dirty="0">
                          <a:solidFill>
                            <a:schemeClr val="dk1"/>
                          </a:solidFill>
                          <a:effectLst/>
                          <a:latin typeface="Sassoon Primary" pitchFamily="50" charset="0"/>
                          <a:ea typeface="+mn-ea"/>
                          <a:cs typeface="+mn-cs"/>
                        </a:rPr>
                        <a:t>Cutting with Scissors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Threading, cutting, weaving, playdough, Fine Motor activities. </a:t>
                      </a:r>
                    </a:p>
                    <a:p>
                      <a:pPr algn="ctr"/>
                      <a:r>
                        <a:rPr lang="en-US" sz="900" dirty="0">
                          <a:solidFill>
                            <a:schemeClr val="tx1"/>
                          </a:solidFill>
                          <a:latin typeface="Sassoon Primary" pitchFamily="50" charset="0"/>
                        </a:rPr>
                        <a:t>Hold pencil effectively with comfortable grip Forms recognisable letters most correctly formed</a:t>
                      </a:r>
                    </a:p>
                    <a:p>
                      <a:pPr algn="ctr"/>
                      <a:r>
                        <a:rPr lang="en-US" sz="900" dirty="0">
                          <a:solidFill>
                            <a:schemeClr val="tx1"/>
                          </a:solidFill>
                          <a:latin typeface="Sassoon Primary" pitchFamily="50" charset="0"/>
                        </a:rPr>
                        <a:t>More Ideas here: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Threading, cutting, weaving, playdough, Fine Motor activities. </a:t>
                      </a:r>
                    </a:p>
                    <a:p>
                      <a:pPr algn="ctr"/>
                      <a:r>
                        <a:rPr lang="en-US" sz="900" dirty="0">
                          <a:solidFill>
                            <a:schemeClr val="tx1"/>
                          </a:solidFill>
                          <a:latin typeface="Sassoon Primary" pitchFamily="50" charset="0"/>
                        </a:rPr>
                        <a:t>Develop pencil grip and letter formation continually </a:t>
                      </a:r>
                    </a:p>
                    <a:p>
                      <a:pPr algn="ctr" fontAlgn="base"/>
                      <a:r>
                        <a:rPr lang="en-US" sz="900" b="0" i="0" kern="1200" dirty="0">
                          <a:solidFill>
                            <a:schemeClr val="dk1"/>
                          </a:solidFill>
                          <a:effectLst/>
                          <a:latin typeface="Sassoon Primary" pitchFamily="50" charset="0"/>
                          <a:ea typeface="+mn-ea"/>
                          <a:cs typeface="+mn-cs"/>
                        </a:rPr>
                        <a:t>Use one hand consistently for fine motor tasks</a:t>
                      </a:r>
                    </a:p>
                    <a:p>
                      <a:pPr algn="ctr" fontAlgn="base"/>
                      <a:r>
                        <a:rPr lang="en-US" sz="900" b="0" i="0" kern="1200" dirty="0">
                          <a:solidFill>
                            <a:schemeClr val="dk1"/>
                          </a:solidFill>
                          <a:effectLst/>
                          <a:latin typeface="Sassoon Primary" pitchFamily="50" charset="0"/>
                          <a:ea typeface="+mn-ea"/>
                          <a:cs typeface="+mn-cs"/>
                        </a:rPr>
                        <a:t>Cut along a straight line with scissors / </a:t>
                      </a:r>
                    </a:p>
                    <a:p>
                      <a:pPr algn="ctr" fontAlgn="base"/>
                      <a:r>
                        <a:rPr lang="en-US" sz="900" b="0" i="0" kern="1200" dirty="0">
                          <a:solidFill>
                            <a:schemeClr val="dk1"/>
                          </a:solidFill>
                          <a:effectLst/>
                          <a:latin typeface="Sassoon Primary" pitchFamily="50" charset="0"/>
                          <a:ea typeface="+mn-ea"/>
                          <a:cs typeface="+mn-cs"/>
                        </a:rPr>
                        <a:t>Start to cut along a curved line, like a circle / Draw a cross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Threading, cutting, weaving, playdough, Fine Motor activities. </a:t>
                      </a:r>
                    </a:p>
                    <a:p>
                      <a:pPr algn="ctr"/>
                      <a:r>
                        <a:rPr lang="en-GB" sz="900" dirty="0">
                          <a:solidFill>
                            <a:schemeClr val="tx1"/>
                          </a:solidFill>
                          <a:latin typeface="Sassoon Primary" pitchFamily="50" charset="0"/>
                        </a:rPr>
                        <a:t>Form letters correctly</a:t>
                      </a:r>
                    </a:p>
                    <a:p>
                      <a:pPr algn="ctr" fontAlgn="base"/>
                      <a:r>
                        <a:rPr lang="en-US" sz="900" b="0" i="0" kern="1200" dirty="0">
                          <a:solidFill>
                            <a:schemeClr val="dk1"/>
                          </a:solidFill>
                          <a:effectLst/>
                          <a:latin typeface="Sassoon Primary" pitchFamily="50" charset="0"/>
                          <a:ea typeface="+mn-ea"/>
                          <a:cs typeface="+mn-cs"/>
                        </a:rPr>
                        <a:t>Copy a square</a:t>
                      </a:r>
                    </a:p>
                    <a:p>
                      <a:pPr algn="ctr" fontAlgn="base"/>
                      <a:r>
                        <a:rPr lang="en-US" sz="900" b="0" i="0" kern="1200" dirty="0">
                          <a:solidFill>
                            <a:schemeClr val="dk1"/>
                          </a:solidFill>
                          <a:effectLst/>
                          <a:latin typeface="Sassoon Primary" pitchFamily="50" charset="0"/>
                          <a:ea typeface="+mn-ea"/>
                          <a:cs typeface="+mn-cs"/>
                        </a:rPr>
                        <a:t>Begin to draw diagonal lines, like in a triangle / Start to colour inside the lines of a picture</a:t>
                      </a:r>
                    </a:p>
                    <a:p>
                      <a:pPr algn="ctr" fontAlgn="base"/>
                      <a:r>
                        <a:rPr lang="en-US" sz="900" b="0" i="0" kern="1200" dirty="0">
                          <a:solidFill>
                            <a:schemeClr val="dk1"/>
                          </a:solidFill>
                          <a:effectLst/>
                          <a:latin typeface="Sassoon Primary" pitchFamily="50" charset="0"/>
                          <a:ea typeface="+mn-ea"/>
                          <a:cs typeface="+mn-cs"/>
                        </a:rPr>
                        <a:t>Start to draw pictures that are recognisable / </a:t>
                      </a:r>
                    </a:p>
                    <a:p>
                      <a:pPr algn="ctr" fontAlgn="base"/>
                      <a:r>
                        <a:rPr lang="en-US" sz="900" b="0" i="0" kern="1200" dirty="0">
                          <a:solidFill>
                            <a:schemeClr val="dk1"/>
                          </a:solidFill>
                          <a:effectLst/>
                          <a:latin typeface="Sassoon Primary" pitchFamily="50" charset="0"/>
                          <a:ea typeface="+mn-ea"/>
                          <a:cs typeface="+mn-cs"/>
                        </a:rPr>
                        <a:t>Build things with smaller linking blocks, such as Duplo or Lego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3662612"/>
                  </a:ext>
                </a:extLst>
              </a:tr>
              <a:tr h="243809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0" dirty="0">
                          <a:latin typeface="Amatic SC" panose="00000500000000000000" pitchFamily="2" charset="-79"/>
                          <a:cs typeface="Amatic SC" panose="00000500000000000000" pitchFamily="2" charset="-79"/>
                        </a:rPr>
                        <a:t>Gross motor </a:t>
                      </a:r>
                      <a:endParaRPr lang="en-GB" sz="40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Sassoon Primary" pitchFamily="50" charset="0"/>
                          <a:cs typeface="Amatic SC" panose="00000500000000000000" pitchFamily="2" charset="-79"/>
                        </a:rPr>
                        <a:t>Cooperation games i.e. parachute games.</a:t>
                      </a:r>
                    </a:p>
                    <a:p>
                      <a:pPr algn="ctr"/>
                      <a:r>
                        <a:rPr lang="en-US" sz="900" dirty="0">
                          <a:solidFill>
                            <a:schemeClr val="tx1"/>
                          </a:solidFill>
                          <a:latin typeface="Sassoon Primary" pitchFamily="50" charset="0"/>
                          <a:cs typeface="Amatic SC" panose="00000500000000000000" pitchFamily="2" charset="-79"/>
                        </a:rPr>
                        <a:t>Climbing – outdoor equipment</a:t>
                      </a:r>
                    </a:p>
                    <a:p>
                      <a:pPr algn="ctr"/>
                      <a:r>
                        <a:rPr lang="en-US" sz="900" dirty="0">
                          <a:solidFill>
                            <a:schemeClr val="tx1"/>
                          </a:solidFill>
                          <a:latin typeface="Sassoon Primary" pitchFamily="50" charset="0"/>
                          <a:cs typeface="Amatic SC" panose="00000500000000000000" pitchFamily="2" charset="-79"/>
                        </a:rPr>
                        <a:t> Different ways of moving to be explored with children</a:t>
                      </a:r>
                    </a:p>
                    <a:p>
                      <a:pPr algn="ctr"/>
                      <a:endParaRPr lang="en-US" sz="900" dirty="0">
                        <a:solidFill>
                          <a:schemeClr val="tx1"/>
                        </a:solidFill>
                        <a:latin typeface="Sassoon Primary" pitchFamily="50" charset="0"/>
                        <a:cs typeface="Amatic SC" panose="00000500000000000000" pitchFamily="2" charset="-79"/>
                      </a:endParaRPr>
                    </a:p>
                    <a:p>
                      <a:pPr algn="ctr"/>
                      <a:r>
                        <a:rPr lang="en-US" sz="900" dirty="0">
                          <a:solidFill>
                            <a:schemeClr val="tx1"/>
                          </a:solidFill>
                          <a:latin typeface="Sassoon Primary" pitchFamily="50" charset="0"/>
                          <a:cs typeface="Amatic SC" panose="00000500000000000000" pitchFamily="2" charset="-79"/>
                        </a:rPr>
                        <a:t>Changing for PE / </a:t>
                      </a:r>
                      <a:r>
                        <a:rPr lang="en-US" sz="900" dirty="0">
                          <a:latin typeface="Sassoon Primary" pitchFamily="50" charset="0"/>
                        </a:rPr>
                        <a:t>Help individual children to develop good personal hygiene. </a:t>
                      </a:r>
                    </a:p>
                    <a:p>
                      <a:pPr algn="ctr"/>
                      <a:endParaRPr lang="en-US" sz="900" dirty="0">
                        <a:latin typeface="Sassoon Primary" pitchFamily="50" charset="0"/>
                      </a:endParaRPr>
                    </a:p>
                    <a:p>
                      <a:pPr algn="ctr"/>
                      <a:r>
                        <a:rPr lang="en-US" sz="900" dirty="0">
                          <a:latin typeface="Sassoon Primary" pitchFamily="50" charset="0"/>
                        </a:rPr>
                        <a:t>Provide regular reminders about thorough handwashing and toileting. </a:t>
                      </a: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Ball skills- throwing and catching.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900" dirty="0">
                        <a:solidFill>
                          <a:schemeClr val="tx1"/>
                        </a:solidFill>
                        <a:latin typeface="Sassoon Primary" pitchFamily="50" charset="0"/>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Crates play- climbing. Skipping ropes in outside area</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dance related activities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rPr>
                        <a:t>Provide a range of wheeled resources for children to balance, sit or ride on, or pull and push. Two-wheeled balance bikes and pedal bikes without </a:t>
                      </a:r>
                      <a:r>
                        <a:rPr lang="en-US" sz="900" dirty="0" err="1">
                          <a:latin typeface="Sassoon Primary" pitchFamily="50" charset="0"/>
                        </a:rPr>
                        <a:t>stabilisers</a:t>
                      </a:r>
                      <a:r>
                        <a:rPr lang="en-US" sz="900" dirty="0">
                          <a:latin typeface="Sassoon Primary" pitchFamily="50" charset="0"/>
                        </a:rPr>
                        <a:t>, wheelbarrows, prams and carts are all good options</a:t>
                      </a: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tx1"/>
                          </a:solidFill>
                          <a:latin typeface="Sassoon Primary" pitchFamily="50" charset="0"/>
                          <a:cs typeface="Amatic SC" panose="00000500000000000000" pitchFamily="2" charset="-79"/>
                        </a:rPr>
                        <a:t>Ball skills- aiming, dribbling, pushing, throwing &amp; catching, patting, or kicking</a:t>
                      </a:r>
                    </a:p>
                    <a:p>
                      <a:pPr algn="ctr"/>
                      <a:r>
                        <a:rPr lang="en-US" sz="900" dirty="0">
                          <a:latin typeface="Sassoon Primary" pitchFamily="50" charset="0"/>
                        </a:rPr>
                        <a:t>Ensure that spaces are accessible to children with varying confidence levels, skills and needs. Provide a wide range of activities to support a broad range of abilities.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Dance / moving to music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Gymnastics ./ Balance </a:t>
                      </a: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tx1"/>
                          </a:solidFill>
                          <a:latin typeface="Sassoon Primary" pitchFamily="50" charset="0"/>
                          <a:cs typeface="Amatic SC" panose="00000500000000000000" pitchFamily="2" charset="-79"/>
                        </a:rPr>
                        <a:t>Balance- children moving with confidence </a:t>
                      </a:r>
                    </a:p>
                    <a:p>
                      <a:pPr algn="ctr"/>
                      <a:r>
                        <a:rPr lang="en-US" sz="900" dirty="0">
                          <a:solidFill>
                            <a:schemeClr val="tx1"/>
                          </a:solidFill>
                          <a:latin typeface="Sassoon Primary" pitchFamily="50" charset="0"/>
                          <a:cs typeface="Amatic SC" panose="00000500000000000000" pitchFamily="2" charset="-79"/>
                        </a:rPr>
                        <a:t>dance related activities </a:t>
                      </a:r>
                    </a:p>
                    <a:p>
                      <a:pPr algn="ctr"/>
                      <a:r>
                        <a:rPr lang="en-US" sz="900" dirty="0">
                          <a:latin typeface="Sassoon Primary" pitchFamily="50" charset="0"/>
                        </a:rPr>
                        <a:t>Provide opportunities for children to, spin, rock, tilt, fall, slide and bounce. </a:t>
                      </a:r>
                    </a:p>
                    <a:p>
                      <a:pPr algn="ctr"/>
                      <a:r>
                        <a:rPr lang="en-US" sz="900" dirty="0">
                          <a:latin typeface="Sassoon Primary" pitchFamily="50" charset="0"/>
                        </a:rPr>
                        <a:t>Use picture books and other resources to explain the importance of the different aspects of a healthy lifestyle. </a:t>
                      </a: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tx1"/>
                          </a:solidFill>
                          <a:latin typeface="Sassoon Primary" pitchFamily="50" charset="0"/>
                          <a:cs typeface="Amatic SC" panose="00000500000000000000" pitchFamily="2" charset="-79"/>
                        </a:rPr>
                        <a:t>Obstacle activities</a:t>
                      </a:r>
                    </a:p>
                    <a:p>
                      <a:pPr algn="ctr"/>
                      <a:r>
                        <a:rPr lang="en-US" sz="900" dirty="0">
                          <a:solidFill>
                            <a:schemeClr val="tx1"/>
                          </a:solidFill>
                          <a:latin typeface="Sassoon Primary" pitchFamily="50" charset="0"/>
                          <a:cs typeface="Amatic SC" panose="00000500000000000000" pitchFamily="2" charset="-79"/>
                        </a:rPr>
                        <a:t>children moving over, under, through and around equipment</a:t>
                      </a:r>
                    </a:p>
                    <a:p>
                      <a:pPr algn="ctr"/>
                      <a:r>
                        <a:rPr lang="en-US" sz="900" dirty="0">
                          <a:latin typeface="Sassoon Primary" pitchFamily="50" charset="0"/>
                        </a:rPr>
                        <a:t>Encourage children to be highly active and get out of breath several times every day. Provide opportunities for children to, spin, rock, tilt, fall, slide and bounce. </a:t>
                      </a:r>
                    </a:p>
                    <a:p>
                      <a:pPr algn="ctr"/>
                      <a:r>
                        <a:rPr lang="en-US" sz="900" dirty="0">
                          <a:solidFill>
                            <a:schemeClr val="tx1"/>
                          </a:solidFill>
                          <a:latin typeface="Sassoon Primary" pitchFamily="50" charset="0"/>
                          <a:cs typeface="Amatic SC" panose="00000500000000000000" pitchFamily="2" charset="-79"/>
                        </a:rPr>
                        <a:t>Dance / moving to music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900" dirty="0">
                          <a:solidFill>
                            <a:schemeClr val="tx1"/>
                          </a:solidFill>
                          <a:latin typeface="Sassoon Primary" pitchFamily="50" charset="0"/>
                          <a:cs typeface="Amatic SC" panose="00000500000000000000" pitchFamily="2" charset="-79"/>
                        </a:rPr>
                        <a:t>Races / team games involving gross motor movements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dance related activities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latin typeface="Sassoon Primary" pitchFamily="50" charset="0"/>
                        </a:rPr>
                        <a:t>Allow less competent and confident children to spend time initially observing and listening, without feeling pressured to join in.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latin typeface="Sassoon Primary" pitchFamily="50" charset="0"/>
                          <a:cs typeface="Amatic SC" panose="00000500000000000000" pitchFamily="2" charset="-79"/>
                        </a:rPr>
                        <a:t>Gymnastics ./ Balance </a:t>
                      </a:r>
                      <a:endParaRPr lang="en-GB" sz="900" dirty="0">
                        <a:solidFill>
                          <a:schemeClr val="tx1"/>
                        </a:solidFill>
                        <a:latin typeface="Sassoon Primary" pitchFamily="50" charset="0"/>
                        <a:cs typeface="Amatic SC" panose="00000500000000000000" pitchFamily="2" charset="-79"/>
                      </a:endParaRPr>
                    </a:p>
                    <a:p>
                      <a:pPr algn="ct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0869022"/>
                  </a:ext>
                </a:extLst>
              </a:tr>
              <a:tr h="7008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36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pPr algn="ctr"/>
                      <a:endParaRPr lang="en-GB" sz="8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endParaRPr lang="en-GB" sz="800" dirty="0">
                        <a:solidFill>
                          <a:schemeClr val="tx1"/>
                        </a:solidFill>
                        <a:latin typeface="+mn-lt"/>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929556540"/>
                  </a:ext>
                </a:extLst>
              </a:tr>
            </a:tbl>
          </a:graphicData>
        </a:graphic>
      </p:graphicFrame>
    </p:spTree>
    <p:extLst>
      <p:ext uri="{BB962C8B-B14F-4D97-AF65-F5344CB8AC3E}">
        <p14:creationId xmlns:p14="http://schemas.microsoft.com/office/powerpoint/2010/main" val="54096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4800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4064592524"/>
              </p:ext>
            </p:extLst>
          </p:nvPr>
        </p:nvGraphicFramePr>
        <p:xfrm>
          <a:off x="504691" y="970313"/>
          <a:ext cx="11169445" cy="5646199"/>
        </p:xfrm>
        <a:graphic>
          <a:graphicData uri="http://schemas.openxmlformats.org/drawingml/2006/table">
            <a:tbl>
              <a:tblPr firstRow="1" bandRow="1">
                <a:tableStyleId>{5C22544A-7EE6-4342-B048-85BDC9FD1C3A}</a:tableStyleId>
              </a:tblPr>
              <a:tblGrid>
                <a:gridCol w="1595635">
                  <a:extLst>
                    <a:ext uri="{9D8B030D-6E8A-4147-A177-3AD203B41FA5}">
                      <a16:colId xmlns:a16="http://schemas.microsoft.com/office/drawing/2014/main" val="385991600"/>
                    </a:ext>
                  </a:extLst>
                </a:gridCol>
                <a:gridCol w="1595635">
                  <a:extLst>
                    <a:ext uri="{9D8B030D-6E8A-4147-A177-3AD203B41FA5}">
                      <a16:colId xmlns:a16="http://schemas.microsoft.com/office/drawing/2014/main" val="2865123548"/>
                    </a:ext>
                  </a:extLst>
                </a:gridCol>
                <a:gridCol w="1595635">
                  <a:extLst>
                    <a:ext uri="{9D8B030D-6E8A-4147-A177-3AD203B41FA5}">
                      <a16:colId xmlns:a16="http://schemas.microsoft.com/office/drawing/2014/main" val="872926247"/>
                    </a:ext>
                  </a:extLst>
                </a:gridCol>
                <a:gridCol w="1595635">
                  <a:extLst>
                    <a:ext uri="{9D8B030D-6E8A-4147-A177-3AD203B41FA5}">
                      <a16:colId xmlns:a16="http://schemas.microsoft.com/office/drawing/2014/main" val="1315738151"/>
                    </a:ext>
                  </a:extLst>
                </a:gridCol>
                <a:gridCol w="1595635">
                  <a:extLst>
                    <a:ext uri="{9D8B030D-6E8A-4147-A177-3AD203B41FA5}">
                      <a16:colId xmlns:a16="http://schemas.microsoft.com/office/drawing/2014/main" val="2709165749"/>
                    </a:ext>
                  </a:extLst>
                </a:gridCol>
                <a:gridCol w="1595635">
                  <a:extLst>
                    <a:ext uri="{9D8B030D-6E8A-4147-A177-3AD203B41FA5}">
                      <a16:colId xmlns:a16="http://schemas.microsoft.com/office/drawing/2014/main" val="2335150482"/>
                    </a:ext>
                  </a:extLst>
                </a:gridCol>
                <a:gridCol w="1595635">
                  <a:extLst>
                    <a:ext uri="{9D8B030D-6E8A-4147-A177-3AD203B41FA5}">
                      <a16:colId xmlns:a16="http://schemas.microsoft.com/office/drawing/2014/main" val="4046203905"/>
                    </a:ext>
                  </a:extLst>
                </a:gridCol>
              </a:tblGrid>
              <a:tr h="344765">
                <a:tc>
                  <a:txBody>
                    <a:bodyPr/>
                    <a:lstStyle/>
                    <a:p>
                      <a:pPr algn="ctr"/>
                      <a:endParaRPr lang="en-GB" dirty="0">
                        <a:latin typeface="Sassoon Primary" pitchFamily="50"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Autumn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bg1">
                              <a:lumMod val="50000"/>
                            </a:schemeClr>
                          </a:solidFill>
                          <a:latin typeface="Sassoon Primary" pitchFamily="50" charset="0"/>
                          <a:cs typeface="Amatic SC" panose="00000500000000000000" pitchFamily="2" charset="-79"/>
                        </a:rPr>
                        <a:t>Autumn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260520">
                <a:tc>
                  <a:txBody>
                    <a:bodyPr/>
                    <a:lstStyle/>
                    <a:p>
                      <a:pPr algn="ctr"/>
                      <a:r>
                        <a:rPr lang="en-US" sz="800" b="0" dirty="0">
                          <a:latin typeface="Sassoon Primary" pitchFamily="50" charset="0"/>
                          <a:cs typeface="Amatic SC" panose="00000500000000000000" pitchFamily="2" charset="-79"/>
                        </a:rPr>
                        <a:t>General Themes </a:t>
                      </a:r>
                      <a:endParaRPr lang="en-GB"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800" dirty="0">
                          <a:latin typeface="Sassoon Primary" pitchFamily="50" charset="0"/>
                          <a:cs typeface="Amatic SC" panose="00000500000000000000" pitchFamily="2" charset="-79"/>
                        </a:rPr>
                        <a:t>All About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Terrific Tales!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latin typeface="Sassoon Primary" pitchFamily="50" charset="0"/>
                          <a:cs typeface="Amatic SC" panose="00000500000000000000" pitchFamily="2" charset="-79"/>
                        </a:rPr>
                        <a:t>Amazing Animals!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Come Outside!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latin typeface="Sassoon Primary" pitchFamily="50" charset="0"/>
                          <a:cs typeface="Amatic SC" panose="00000500000000000000" pitchFamily="2" charset="-79"/>
                        </a:rPr>
                        <a:t>Ticket to Ride!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Fun at the seaside!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545878">
                <a:tc rowSpan="3">
                  <a:txBody>
                    <a:bodyPr/>
                    <a:lstStyle/>
                    <a:p>
                      <a:pPr algn="ctr"/>
                      <a:r>
                        <a:rPr lang="en-US" sz="800" b="1" dirty="0">
                          <a:solidFill>
                            <a:srgbClr val="FF0000"/>
                          </a:solidFill>
                          <a:latin typeface="Sassoon Primary" pitchFamily="50" charset="0"/>
                          <a:cs typeface="Amatic SC" panose="00000500000000000000" pitchFamily="2" charset="-79"/>
                        </a:rPr>
                        <a:t>Literacy</a:t>
                      </a:r>
                    </a:p>
                    <a:p>
                      <a:pPr algn="ctr"/>
                      <a:endParaRPr lang="en-US" sz="800" b="0" dirty="0">
                        <a:latin typeface="Sassoon Primary" pitchFamily="50" charset="0"/>
                        <a:cs typeface="Amatic SC" panose="00000500000000000000" pitchFamily="2" charset="-79"/>
                      </a:endParaRPr>
                    </a:p>
                    <a:p>
                      <a:pPr algn="ctr"/>
                      <a:r>
                        <a:rPr lang="en-US" sz="800" b="0" dirty="0">
                          <a:latin typeface="Sassoon Primary" pitchFamily="50" charset="0"/>
                          <a:cs typeface="Amatic SC" panose="00000500000000000000" pitchFamily="2" charset="-79"/>
                        </a:rPr>
                        <a:t>Comprehension</a:t>
                      </a:r>
                    </a:p>
                    <a:p>
                      <a:pPr marL="171450" indent="-171450" algn="ctr">
                        <a:buFontTx/>
                        <a:buChar char="-"/>
                      </a:pPr>
                      <a:r>
                        <a:rPr lang="en-US" sz="800" b="0" dirty="0">
                          <a:latin typeface="Sassoon Primary" pitchFamily="50" charset="0"/>
                          <a:cs typeface="Amatic SC" panose="00000500000000000000" pitchFamily="2" charset="-79"/>
                        </a:rPr>
                        <a:t>Developing a passion for reading</a:t>
                      </a:r>
                    </a:p>
                    <a:p>
                      <a:pPr marL="171450" indent="-171450" algn="ctr">
                        <a:buFontTx/>
                        <a:buChar char="-"/>
                      </a:pPr>
                      <a:endParaRPr lang="en-US" sz="800" b="0" dirty="0">
                        <a:latin typeface="Sassoon Primary" pitchFamily="50" charset="0"/>
                        <a:cs typeface="Amatic SC" panose="00000500000000000000" pitchFamily="2" charset="-79"/>
                      </a:endParaRPr>
                    </a:p>
                    <a:p>
                      <a:pPr marL="171450" indent="-171450" algn="ctr">
                        <a:buFontTx/>
                        <a:buChar char="-"/>
                      </a:pPr>
                      <a:endParaRPr lang="en-US" sz="800" b="0" dirty="0">
                        <a:latin typeface="Sassoon Primary" pitchFamily="50" charset="0"/>
                        <a:cs typeface="Amatic SC" panose="00000500000000000000" pitchFamily="2" charset="-79"/>
                      </a:endParaRPr>
                    </a:p>
                    <a:p>
                      <a:pPr marL="171450" indent="-171450" algn="ctr">
                        <a:buFontTx/>
                        <a:buChar char="-"/>
                      </a:pPr>
                      <a:endParaRPr lang="en-US" sz="800" b="0" dirty="0">
                        <a:latin typeface="Sassoon Primary" pitchFamily="50" charset="0"/>
                        <a:cs typeface="Amatic SC" panose="00000500000000000000" pitchFamily="2" charset="-79"/>
                      </a:endParaRPr>
                    </a:p>
                    <a:p>
                      <a:pPr algn="ctr"/>
                      <a:r>
                        <a:rPr lang="en-US" sz="800" b="0" dirty="0">
                          <a:latin typeface="Sassoon Primary" pitchFamily="50" charset="0"/>
                          <a:cs typeface="Amatic SC" panose="00000500000000000000" pitchFamily="2" charset="-79"/>
                        </a:rPr>
                        <a:t>Children will visit the library weekly </a:t>
                      </a:r>
                    </a:p>
                    <a:p>
                      <a:pPr algn="ctr"/>
                      <a:endParaRPr lang="en-US" sz="800" b="0" dirty="0">
                        <a:latin typeface="Sassoon Primary" pitchFamily="50" charset="0"/>
                        <a:cs typeface="Amatic SC" panose="00000500000000000000" pitchFamily="2" charset="-79"/>
                      </a:endParaRPr>
                    </a:p>
                    <a:p>
                      <a:pPr algn="ctr"/>
                      <a:endParaRPr lang="en-US" sz="800" b="0" i="0" kern="1200" dirty="0">
                        <a:solidFill>
                          <a:schemeClr val="dk1"/>
                        </a:solidFill>
                        <a:effectLst/>
                        <a:latin typeface="Sassoon Primary" pitchFamily="50" charset="0"/>
                        <a:ea typeface="+mn-ea"/>
                        <a:cs typeface="+mn-cs"/>
                      </a:endParaRPr>
                    </a:p>
                    <a:p>
                      <a:pPr algn="ctr"/>
                      <a:endParaRPr lang="en-US" sz="800" b="0" i="0" kern="1200" dirty="0">
                        <a:solidFill>
                          <a:schemeClr val="dk1"/>
                        </a:solidFill>
                        <a:effectLst/>
                        <a:latin typeface="Sassoon Primary" pitchFamily="50" charset="0"/>
                        <a:ea typeface="+mn-ea"/>
                        <a:cs typeface="+mn-cs"/>
                      </a:endParaRPr>
                    </a:p>
                    <a:p>
                      <a:pPr algn="ctr"/>
                      <a:r>
                        <a:rPr lang="en-US" sz="800" b="0" i="0" kern="1200" dirty="0">
                          <a:solidFill>
                            <a:schemeClr val="dk1"/>
                          </a:solidFill>
                          <a:effectLst/>
                          <a:latin typeface="Sassoon Primary" pitchFamily="50" charset="0"/>
                          <a:ea typeface="+mn-ea"/>
                          <a:cs typeface="+mn-cs"/>
                        </a:rPr>
                        <a:t>– Letters and Sounds</a:t>
                      </a:r>
                      <a:r>
                        <a:rPr lang="en-US" sz="800" b="0" i="0" kern="1200" baseline="0" dirty="0">
                          <a:solidFill>
                            <a:schemeClr val="dk1"/>
                          </a:solidFill>
                          <a:effectLst/>
                          <a:latin typeface="Sassoon Primary" pitchFamily="50" charset="0"/>
                          <a:ea typeface="+mn-ea"/>
                          <a:cs typeface="+mn-cs"/>
                        </a:rPr>
                        <a:t> Revised</a:t>
                      </a:r>
                    </a:p>
                    <a:p>
                      <a:pPr algn="ctr"/>
                      <a:r>
                        <a:rPr lang="en-US" sz="800" b="0" i="0" kern="1200" baseline="0" dirty="0">
                          <a:solidFill>
                            <a:schemeClr val="dk1"/>
                          </a:solidFill>
                          <a:effectLst/>
                          <a:latin typeface="Sassoon Primary" pitchFamily="50" charset="0"/>
                          <a:ea typeface="+mn-ea"/>
                          <a:cs typeface="+mn-cs"/>
                        </a:rPr>
                        <a:t>Little </a:t>
                      </a:r>
                      <a:r>
                        <a:rPr lang="en-US" sz="800" b="0" i="0" kern="1200" baseline="0" dirty="0" err="1">
                          <a:solidFill>
                            <a:schemeClr val="dk1"/>
                          </a:solidFill>
                          <a:effectLst/>
                          <a:latin typeface="Sassoon Primary" pitchFamily="50" charset="0"/>
                          <a:ea typeface="+mn-ea"/>
                          <a:cs typeface="+mn-cs"/>
                        </a:rPr>
                        <a:t>Wandle</a:t>
                      </a:r>
                      <a:endParaRPr lang="en-US" sz="800" b="0" i="0" kern="1200" baseline="0" dirty="0">
                        <a:solidFill>
                          <a:schemeClr val="dk1"/>
                        </a:solidFill>
                        <a:effectLst/>
                        <a:latin typeface="Sassoon Primary" pitchFamily="50" charset="0"/>
                        <a:ea typeface="+mn-ea"/>
                        <a:cs typeface="+mn-cs"/>
                      </a:endParaRPr>
                    </a:p>
                    <a:p>
                      <a:pPr algn="ctr"/>
                      <a:endParaRPr lang="en-US" sz="800" b="0" i="0" kern="1200" baseline="0" dirty="0">
                        <a:solidFill>
                          <a:schemeClr val="dk1"/>
                        </a:solidFill>
                        <a:effectLst/>
                        <a:latin typeface="Sassoon Primary" pitchFamily="50" charset="0"/>
                        <a:ea typeface="+mn-ea"/>
                        <a:cs typeface="+mn-cs"/>
                      </a:endParaRPr>
                    </a:p>
                    <a:p>
                      <a:pPr algn="ctr"/>
                      <a:endParaRPr lang="en-US" sz="800" b="0" i="0" kern="1200" baseline="0" dirty="0">
                        <a:solidFill>
                          <a:schemeClr val="dk1"/>
                        </a:solidFill>
                        <a:effectLst/>
                        <a:latin typeface="Sassoon Primary" pitchFamily="50" charset="0"/>
                        <a:ea typeface="+mn-ea"/>
                        <a:cs typeface="+mn-cs"/>
                      </a:endParaRPr>
                    </a:p>
                    <a:p>
                      <a:pPr algn="ctr"/>
                      <a:endParaRPr lang="en-GB"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6">
                  <a:txBody>
                    <a:bodyPr/>
                    <a:lstStyle/>
                    <a:p>
                      <a:pPr algn="ctr"/>
                      <a:r>
                        <a:rPr lang="en-US" sz="800" dirty="0">
                          <a:latin typeface="Sassoon Primary" pitchFamily="50" charset="0"/>
                        </a:rPr>
                        <a:t>It is crucial for children to develop </a:t>
                      </a:r>
                      <a:r>
                        <a:rPr lang="en-US" sz="800" b="1" dirty="0">
                          <a:latin typeface="Sassoon Primary" pitchFamily="50" charset="0"/>
                        </a:rPr>
                        <a:t>a life-long love of reading</a:t>
                      </a:r>
                      <a:r>
                        <a:rPr lang="en-US" sz="800" dirty="0">
                          <a:latin typeface="Sassoon Primary" pitchFamily="50" charset="0"/>
                        </a:rPr>
                        <a:t>. Reading consists of two dimensions: </a:t>
                      </a:r>
                      <a:r>
                        <a:rPr lang="en-US" sz="800" b="1" dirty="0">
                          <a:latin typeface="Sassoon Primary" pitchFamily="50" charset="0"/>
                        </a:rPr>
                        <a:t>language comprehension and word reading</a:t>
                      </a:r>
                      <a:r>
                        <a:rPr lang="en-US" sz="800" dirty="0">
                          <a:latin typeface="Sassoon Primary" pitchFamily="50" charset="0"/>
                        </a:rPr>
                        <a:t>. Language comprehension (necessary for both reading and writing) starts from birth. It only develops when adults talk with children about the world around them and the books (stories and non-fiction) they read with them, and </a:t>
                      </a:r>
                      <a:r>
                        <a:rPr lang="en-US" sz="800" b="1" dirty="0">
                          <a:latin typeface="Sassoon Primary" pitchFamily="50" charset="0"/>
                        </a:rPr>
                        <a:t>enjoy rhymes, poems and songs together</a:t>
                      </a:r>
                      <a:r>
                        <a:rPr lang="en-US" sz="800" dirty="0">
                          <a:latin typeface="Sassoon Primary" pitchFamily="50" charset="0"/>
                        </a:rPr>
                        <a:t>. Skilled word reading, taught later, involves both the speedy working out of the pronunciation of unfamiliar printed words (</a:t>
                      </a:r>
                      <a:r>
                        <a:rPr lang="en-US" sz="800" b="1" dirty="0">
                          <a:latin typeface="Sassoon Primary" pitchFamily="50" charset="0"/>
                        </a:rPr>
                        <a:t>decoding)</a:t>
                      </a:r>
                      <a:r>
                        <a:rPr lang="en-US" sz="800" dirty="0">
                          <a:latin typeface="Sassoon Primary" pitchFamily="50" charset="0"/>
                        </a:rPr>
                        <a:t> and the </a:t>
                      </a:r>
                      <a:r>
                        <a:rPr lang="en-US" sz="800" b="1" dirty="0">
                          <a:latin typeface="Sassoon Primary" pitchFamily="50" charset="0"/>
                        </a:rPr>
                        <a:t>speedy recognition of familiar printed words. </a:t>
                      </a:r>
                      <a:r>
                        <a:rPr lang="en-US" sz="800" dirty="0">
                          <a:latin typeface="Sassoon Primary" pitchFamily="50" charset="0"/>
                        </a:rPr>
                        <a:t>Writing involves</a:t>
                      </a:r>
                      <a:r>
                        <a:rPr lang="en-US" sz="800" b="1" dirty="0">
                          <a:latin typeface="Sassoon Primary" pitchFamily="50" charset="0"/>
                        </a:rPr>
                        <a:t> transcription </a:t>
                      </a:r>
                      <a:r>
                        <a:rPr lang="en-US" sz="800" dirty="0">
                          <a:latin typeface="Sassoon Primary" pitchFamily="50" charset="0"/>
                        </a:rPr>
                        <a:t>(spelling and handwriting) and composition (articulating ideas and structuring them in speech, before writing)</a:t>
                      </a:r>
                      <a:endParaRPr lang="en-US" sz="80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624877487"/>
                  </a:ext>
                </a:extLst>
              </a:tr>
              <a:tr h="3590581">
                <a:tc vMerge="1">
                  <a:txBody>
                    <a:bodyPr/>
                    <a:lstStyle/>
                    <a:p>
                      <a:pPr algn="ctr"/>
                      <a:r>
                        <a:rPr lang="en-US" sz="3600" b="0" dirty="0">
                          <a:latin typeface="Amatic SC" panose="00000500000000000000" pitchFamily="2" charset="-79"/>
                          <a:cs typeface="Amatic SC" panose="00000500000000000000" pitchFamily="2" charset="-79"/>
                        </a:rPr>
                        <a:t>Literacy</a:t>
                      </a:r>
                    </a:p>
                    <a:p>
                      <a:pPr algn="ctr"/>
                      <a:r>
                        <a:rPr lang="en-US" sz="2400" b="0" dirty="0">
                          <a:latin typeface="Amatic SC" panose="00000500000000000000" pitchFamily="2" charset="-79"/>
                          <a:cs typeface="Amatic SC" panose="00000500000000000000" pitchFamily="2" charset="-79"/>
                        </a:rPr>
                        <a:t>Comprehension </a:t>
                      </a:r>
                      <a:endParaRPr lang="en-GB" sz="24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Sassoon Primary" pitchFamily="50" charset="0"/>
                        </a:rPr>
                        <a:t>Joining in with rhymes and showing an interest in stories with repeated refrains.  Environment print. Having a favourite story/rhyme. </a:t>
                      </a:r>
                      <a:r>
                        <a:rPr lang="en-US" sz="900" dirty="0">
                          <a:latin typeface="Sassoon Primary" pitchFamily="50" charset="0"/>
                        </a:rPr>
                        <a:t>Understand the five key concepts about print: - print has meaning - print can have different purposes - we read English text from left to right and from top to bottom - the names of the different parts of a book</a:t>
                      </a:r>
                      <a:endParaRPr lang="en-US" sz="900" dirty="0">
                        <a:solidFill>
                          <a:schemeClr val="tx1"/>
                        </a:solidFill>
                        <a:latin typeface="Sassoon Primary" pitchFamily="50" charset="0"/>
                      </a:endParaRPr>
                    </a:p>
                    <a:p>
                      <a:pPr algn="ctr"/>
                      <a:r>
                        <a:rPr lang="en-US" sz="900" dirty="0">
                          <a:solidFill>
                            <a:schemeClr val="tx1"/>
                          </a:solidFill>
                          <a:latin typeface="Sassoon Primary" pitchFamily="50" charset="0"/>
                        </a:rPr>
                        <a:t>Sequencing familiar stories through the use of pictures to tell the story. Recognising initial sounds. Name writing activities. </a:t>
                      </a:r>
                      <a:r>
                        <a:rPr lang="en-US" sz="900" dirty="0">
                          <a:latin typeface="Sassoon Primary" pitchFamily="50" charset="0"/>
                        </a:rPr>
                        <a:t>Engage in extended conversations about stories, learning new vocabulary.</a:t>
                      </a:r>
                      <a:endParaRPr lang="en-GB" sz="90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900" dirty="0">
                          <a:solidFill>
                            <a:schemeClr val="tx1"/>
                          </a:solidFill>
                          <a:latin typeface="Sassoon Primary" pitchFamily="50" charset="0"/>
                        </a:rPr>
                        <a:t>Retell stories related to events through acting/role play. </a:t>
                      </a:r>
                    </a:p>
                    <a:p>
                      <a:pPr algn="ctr">
                        <a:lnSpc>
                          <a:spcPct val="107000"/>
                        </a:lnSpc>
                        <a:spcAft>
                          <a:spcPts val="0"/>
                        </a:spcAft>
                      </a:pPr>
                      <a:endParaRPr lang="en-US" sz="900" dirty="0">
                        <a:solidFill>
                          <a:schemeClr val="tx1"/>
                        </a:solidFill>
                        <a:latin typeface="Sassoon Primary" pitchFamily="50" charset="0"/>
                      </a:endParaRPr>
                    </a:p>
                    <a:p>
                      <a:pPr algn="ctr">
                        <a:lnSpc>
                          <a:spcPct val="107000"/>
                        </a:lnSpc>
                        <a:spcAft>
                          <a:spcPts val="0"/>
                        </a:spcAft>
                      </a:pPr>
                      <a:r>
                        <a:rPr lang="en-US" sz="900" dirty="0">
                          <a:solidFill>
                            <a:schemeClr val="tx1"/>
                          </a:solidFill>
                          <a:latin typeface="Sassoon Primary" pitchFamily="50" charset="0"/>
                        </a:rPr>
                        <a:t>Christmas letters/lists.  Retelling stories using images / apps. </a:t>
                      </a:r>
                    </a:p>
                    <a:p>
                      <a:pPr algn="ctr">
                        <a:lnSpc>
                          <a:spcPct val="107000"/>
                        </a:lnSpc>
                        <a:spcAft>
                          <a:spcPts val="0"/>
                        </a:spcAft>
                      </a:pPr>
                      <a:endParaRPr lang="en-US" sz="900" dirty="0">
                        <a:solidFill>
                          <a:schemeClr val="tx1"/>
                        </a:solidFill>
                        <a:latin typeface="Sassoon Primary" pitchFamily="50" charset="0"/>
                      </a:endParaRPr>
                    </a:p>
                    <a:p>
                      <a:pPr algn="ctr">
                        <a:lnSpc>
                          <a:spcPct val="107000"/>
                        </a:lnSpc>
                        <a:spcAft>
                          <a:spcPts val="0"/>
                        </a:spcAft>
                      </a:pPr>
                      <a:r>
                        <a:rPr lang="en-US" sz="900" dirty="0">
                          <a:solidFill>
                            <a:schemeClr val="tx1"/>
                          </a:solidFill>
                          <a:latin typeface="Sassoon Primary" pitchFamily="50" charset="0"/>
                        </a:rPr>
                        <a:t>Story Maps.  Retelling of stories.  Editing of story maps and orally retelling new stories. </a:t>
                      </a:r>
                    </a:p>
                    <a:p>
                      <a:pPr algn="ctr">
                        <a:lnSpc>
                          <a:spcPct val="107000"/>
                        </a:lnSpc>
                        <a:spcAft>
                          <a:spcPts val="0"/>
                        </a:spcAft>
                      </a:pPr>
                      <a:endParaRPr lang="en-US" sz="900" dirty="0">
                        <a:solidFill>
                          <a:schemeClr val="tx1"/>
                        </a:solidFill>
                        <a:latin typeface="Sassoon Primary" pitchFamily="50" charset="0"/>
                      </a:endParaRPr>
                    </a:p>
                    <a:p>
                      <a:pPr algn="ctr">
                        <a:lnSpc>
                          <a:spcPct val="107000"/>
                        </a:lnSpc>
                        <a:spcAft>
                          <a:spcPts val="0"/>
                        </a:spcAft>
                      </a:pPr>
                      <a:r>
                        <a:rPr lang="en-US" sz="900" dirty="0">
                          <a:solidFill>
                            <a:schemeClr val="tx1"/>
                          </a:solidFill>
                          <a:latin typeface="Sassoon Primary" pitchFamily="50" charset="0"/>
                        </a:rPr>
                        <a:t>Non-Fiction Focus  Retelling of stories. </a:t>
                      </a:r>
                    </a:p>
                    <a:p>
                      <a:pPr algn="ctr">
                        <a:lnSpc>
                          <a:spcPct val="107000"/>
                        </a:lnSpc>
                        <a:spcAft>
                          <a:spcPts val="0"/>
                        </a:spcAft>
                      </a:pPr>
                      <a:r>
                        <a:rPr lang="en-US" sz="900" dirty="0">
                          <a:solidFill>
                            <a:schemeClr val="tx1"/>
                          </a:solidFill>
                          <a:effectLst/>
                          <a:latin typeface="Sassoon Primary" pitchFamily="50" charset="0"/>
                          <a:ea typeface="Calibri" panose="020F0502020204030204" pitchFamily="34" charset="0"/>
                          <a:cs typeface="Amatic SC" panose="00000500000000000000" pitchFamily="2" charset="-79"/>
                        </a:rPr>
                        <a:t>Sequence story – use vocabulary of beginning, middle and end. </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00" dirty="0">
                          <a:latin typeface="Sassoon Primary" pitchFamily="50" charset="0"/>
                        </a:rPr>
                        <a:t>Blend sounds into words, so that they can read short words made up of known letter– sound correspondences.</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00" dirty="0">
                          <a:latin typeface="Sassoon Primary" pitchFamily="50" charset="0"/>
                        </a:rPr>
                        <a:t>Enjoys an increasing range of books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GB" sz="900" dirty="0">
                        <a:solidFill>
                          <a:schemeClr val="tx1"/>
                        </a:solidFill>
                        <a:effectLst/>
                        <a:latin typeface="Sassoon Primary" pitchFamily="50" charset="0"/>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900" dirty="0">
                          <a:solidFill>
                            <a:schemeClr val="tx1"/>
                          </a:solidFill>
                          <a:latin typeface="Sassoon Primary" pitchFamily="50" charset="0"/>
                        </a:rPr>
                        <a:t>Making up stories with themselves as the main character.</a:t>
                      </a:r>
                    </a:p>
                    <a:p>
                      <a:pPr algn="ctr">
                        <a:lnSpc>
                          <a:spcPct val="107000"/>
                        </a:lnSpc>
                        <a:spcAft>
                          <a:spcPts val="800"/>
                        </a:spcAft>
                      </a:pPr>
                      <a:r>
                        <a:rPr lang="en-US" sz="900" dirty="0">
                          <a:solidFill>
                            <a:schemeClr val="tx1"/>
                          </a:solidFill>
                          <a:latin typeface="Sassoon Primary" pitchFamily="50" charset="0"/>
                        </a:rPr>
                        <a:t>Encourage children to record stories through picture drawing/mark making for LAs. </a:t>
                      </a:r>
                    </a:p>
                    <a:p>
                      <a:pPr algn="ctr">
                        <a:lnSpc>
                          <a:spcPct val="107000"/>
                        </a:lnSpc>
                        <a:spcAft>
                          <a:spcPts val="800"/>
                        </a:spcAft>
                      </a:pPr>
                      <a:r>
                        <a:rPr lang="en-US" sz="900" dirty="0">
                          <a:latin typeface="Sassoon Primary" pitchFamily="50" charset="0"/>
                        </a:rPr>
                        <a:t>Read simple phrases and sentences made up of words with known letter–sound correspondences and, where necessary, a few exception words. Read a few common exception words matched to RWI. Make the books available for children to share at school and at home. Avoid asking children to read books at home they cannot yet read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900" dirty="0">
                          <a:solidFill>
                            <a:schemeClr val="tx1"/>
                          </a:solidFill>
                          <a:latin typeface="Sassoon Primary" pitchFamily="50" charset="0"/>
                        </a:rPr>
                        <a:t>Information leaflets about animals in the garden/plants and growing.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900" dirty="0">
                          <a:latin typeface="Sassoon Primary" pitchFamily="50" charset="0"/>
                        </a:rPr>
                        <a:t>Re-read books to build up their confidence in word reading, their fluency and their understanding and enjoyment. World Book Day </a:t>
                      </a:r>
                    </a:p>
                    <a:p>
                      <a:pPr algn="ctr">
                        <a:lnSpc>
                          <a:spcPct val="107000"/>
                        </a:lnSpc>
                        <a:spcAft>
                          <a:spcPts val="800"/>
                        </a:spcAft>
                      </a:pPr>
                      <a:r>
                        <a:rPr lang="en-US" sz="900" dirty="0">
                          <a:solidFill>
                            <a:schemeClr val="tx1"/>
                          </a:solidFill>
                          <a:latin typeface="Sassoon Primary" pitchFamily="50" charset="0"/>
                        </a:rPr>
                        <a:t>Timeline of how plants grow. </a:t>
                      </a:r>
                    </a:p>
                    <a:p>
                      <a:pPr algn="ctr">
                        <a:lnSpc>
                          <a:spcPct val="107000"/>
                        </a:lnSpc>
                        <a:spcAft>
                          <a:spcPts val="800"/>
                        </a:spcAft>
                      </a:pPr>
                      <a:r>
                        <a:rPr lang="en-US" sz="900" dirty="0">
                          <a:latin typeface="Sassoon Primary" pitchFamily="50" charset="0"/>
                        </a:rPr>
                        <a:t>Uses vocabulary and forms of speech that are increasingly influenced by their experiences of books.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900" dirty="0">
                          <a:latin typeface="Sassoon Primary" pitchFamily="50" charset="0"/>
                        </a:rPr>
                        <a:t>They develop their own narratives and explanations by connecting ideas or events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900" dirty="0">
                          <a:solidFill>
                            <a:schemeClr val="tx1"/>
                          </a:solidFill>
                          <a:effectLst/>
                          <a:latin typeface="Sassoon Primary" pitchFamily="50" charset="0"/>
                          <a:ea typeface="Calibri" panose="020F0502020204030204" pitchFamily="34" charset="0"/>
                          <a:cs typeface="Amatic SC" panose="00000500000000000000" pitchFamily="2" charset="-79"/>
                        </a:rPr>
                        <a:t>Stories from other cultures and traditions </a:t>
                      </a:r>
                    </a:p>
                    <a:p>
                      <a:pPr algn="ctr">
                        <a:lnSpc>
                          <a:spcPct val="107000"/>
                        </a:lnSpc>
                        <a:spcAft>
                          <a:spcPts val="800"/>
                        </a:spcAft>
                      </a:pPr>
                      <a:r>
                        <a:rPr lang="en-US" sz="900" dirty="0">
                          <a:latin typeface="Sassoon Primary" pitchFamily="50" charset="0"/>
                        </a:rPr>
                        <a:t>Retell a story with actions and / or picture prompts as part of a group - Use story language when acting out a narrative. Rhyming words. </a:t>
                      </a:r>
                    </a:p>
                    <a:p>
                      <a:pPr algn="ctr">
                        <a:lnSpc>
                          <a:spcPct val="107000"/>
                        </a:lnSpc>
                        <a:spcAft>
                          <a:spcPts val="800"/>
                        </a:spcAft>
                      </a:pPr>
                      <a:r>
                        <a:rPr lang="en-US" sz="900" dirty="0">
                          <a:solidFill>
                            <a:schemeClr val="tx1"/>
                          </a:solidFill>
                          <a:effectLst/>
                          <a:latin typeface="Sassoon Primary" pitchFamily="50" charset="0"/>
                          <a:ea typeface="Calibri" panose="020F0502020204030204" pitchFamily="34" charset="0"/>
                          <a:cs typeface="Amatic SC" panose="00000500000000000000" pitchFamily="2" charset="-79"/>
                        </a:rPr>
                        <a:t>Parents reading stories </a:t>
                      </a:r>
                    </a:p>
                    <a:p>
                      <a:pPr algn="ctr">
                        <a:lnSpc>
                          <a:spcPct val="107000"/>
                        </a:lnSpc>
                        <a:spcAft>
                          <a:spcPts val="800"/>
                        </a:spcAft>
                      </a:pPr>
                      <a:r>
                        <a:rPr lang="en-US" sz="900" dirty="0">
                          <a:latin typeface="Sassoon Primary" pitchFamily="50" charset="0"/>
                        </a:rPr>
                        <a:t>Can explain the main events of a story - Can draw pictures of characters/ event / setting in a story. May include labels, sentences or captions.</a:t>
                      </a:r>
                      <a:endParaRPr lang="en-US" sz="900" dirty="0">
                        <a:solidFill>
                          <a:schemeClr val="tx1"/>
                        </a:solidFill>
                        <a:effectLst/>
                        <a:latin typeface="Sassoon Primary" pitchFamily="50" charset="0"/>
                        <a:ea typeface="Calibri" panose="020F0502020204030204" pitchFamily="34" charset="0"/>
                        <a:cs typeface="Amatic SC" panose="00000500000000000000" pitchFamily="2" charset="-79"/>
                      </a:endParaRPr>
                    </a:p>
                    <a:p>
                      <a:pPr algn="ctr">
                        <a:lnSpc>
                          <a:spcPct val="107000"/>
                        </a:lnSpc>
                        <a:spcAft>
                          <a:spcPts val="0"/>
                        </a:spcAft>
                      </a:pPr>
                      <a:r>
                        <a:rPr lang="en-US" sz="900" dirty="0">
                          <a:solidFill>
                            <a:schemeClr val="tx1"/>
                          </a:solidFill>
                          <a:effectLst/>
                          <a:latin typeface="Sassoon Primary" pitchFamily="50" charset="0"/>
                          <a:ea typeface="Calibri" panose="020F0502020204030204" pitchFamily="34" charset="0"/>
                          <a:cs typeface="Amatic SC" panose="00000500000000000000" pitchFamily="2" charset="-79"/>
                        </a:rPr>
                        <a:t>Role play area – book characters </a:t>
                      </a:r>
                    </a:p>
                    <a:p>
                      <a:pPr algn="ctr">
                        <a:lnSpc>
                          <a:spcPct val="107000"/>
                        </a:lnSpc>
                        <a:spcAft>
                          <a:spcPts val="0"/>
                        </a:spcAft>
                      </a:pPr>
                      <a:r>
                        <a:rPr lang="en-US" sz="900" dirty="0">
                          <a:solidFill>
                            <a:schemeClr val="tx1"/>
                          </a:solidFill>
                          <a:effectLst/>
                          <a:latin typeface="Sassoon Primary" pitchFamily="50" charset="0"/>
                          <a:ea typeface="Calibri" panose="020F0502020204030204" pitchFamily="34" charset="0"/>
                          <a:cs typeface="Amatic SC" panose="00000500000000000000" pitchFamily="2" charset="-79"/>
                        </a:rPr>
                        <a:t>Pajamarama Day </a:t>
                      </a:r>
                      <a:endParaRPr lang="en-GB" sz="900" dirty="0">
                        <a:solidFill>
                          <a:schemeClr val="tx1"/>
                        </a:solidFill>
                        <a:effectLst/>
                        <a:latin typeface="Sassoon Primary" pitchFamily="50" charset="0"/>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900" dirty="0">
                          <a:latin typeface="Sassoon Primary" pitchFamily="50" charset="0"/>
                        </a:rPr>
                        <a:t>Can draw pictures of characters/ event / setting in a story</a:t>
                      </a:r>
                      <a:endParaRPr lang="en-US" sz="900" dirty="0">
                        <a:solidFill>
                          <a:schemeClr val="tx1"/>
                        </a:solidFill>
                        <a:effectLst/>
                        <a:latin typeface="Sassoon Primary" pitchFamily="50" charset="0"/>
                        <a:ea typeface="Calibri" panose="020F0502020204030204" pitchFamily="34" charset="0"/>
                        <a:cs typeface="Amatic SC" panose="00000500000000000000" pitchFamily="2" charset="-79"/>
                      </a:endParaRPr>
                    </a:p>
                    <a:p>
                      <a:pPr algn="ctr">
                        <a:lnSpc>
                          <a:spcPct val="107000"/>
                        </a:lnSpc>
                        <a:spcAft>
                          <a:spcPts val="800"/>
                        </a:spcAft>
                      </a:pPr>
                      <a:r>
                        <a:rPr lang="en-US" sz="900" dirty="0">
                          <a:latin typeface="Sassoon Primary" pitchFamily="50" charset="0"/>
                        </a:rPr>
                        <a:t>Listen to stories, accurately anticipating key events &amp; respond to what they hear with relevant comments, questions and reactions. </a:t>
                      </a:r>
                    </a:p>
                    <a:p>
                      <a:pPr algn="ctr">
                        <a:lnSpc>
                          <a:spcPct val="107000"/>
                        </a:lnSpc>
                        <a:spcAft>
                          <a:spcPts val="800"/>
                        </a:spcAft>
                      </a:pPr>
                      <a:r>
                        <a:rPr lang="en-US" sz="900" dirty="0">
                          <a:latin typeface="Sassoon Primary" pitchFamily="50" charset="0"/>
                        </a:rPr>
                        <a:t>Make predictions</a:t>
                      </a:r>
                    </a:p>
                    <a:p>
                      <a:pPr algn="ctr">
                        <a:lnSpc>
                          <a:spcPct val="107000"/>
                        </a:lnSpc>
                        <a:spcAft>
                          <a:spcPts val="800"/>
                        </a:spcAft>
                      </a:pPr>
                      <a:r>
                        <a:rPr lang="en-US" sz="900" dirty="0">
                          <a:latin typeface="Sassoon Primary" pitchFamily="50" charset="0"/>
                        </a:rPr>
                        <a:t>Beginning to understand that a non-fiction is a non-story- it gives information instead. Fiction means story. - Can point to front cover, back cover, spine, blurb, illustration, illustrator, author and title.</a:t>
                      </a:r>
                    </a:p>
                    <a:p>
                      <a:pPr algn="ctr">
                        <a:lnSpc>
                          <a:spcPct val="107000"/>
                        </a:lnSpc>
                        <a:spcAft>
                          <a:spcPts val="800"/>
                        </a:spcAft>
                      </a:pPr>
                      <a:r>
                        <a:rPr lang="en-US" sz="900" dirty="0">
                          <a:solidFill>
                            <a:schemeClr val="tx1"/>
                          </a:solidFill>
                          <a:effectLst/>
                          <a:latin typeface="Sassoon Primary" pitchFamily="50" charset="0"/>
                          <a:ea typeface="Calibri" panose="020F0502020204030204" pitchFamily="34" charset="0"/>
                          <a:cs typeface="Amatic SC" panose="00000500000000000000" pitchFamily="2" charset="-79"/>
                        </a:rPr>
                        <a:t>Sort books into categories. </a:t>
                      </a:r>
                      <a:endParaRPr lang="en-GB" sz="900" dirty="0">
                        <a:solidFill>
                          <a:schemeClr val="tx1"/>
                        </a:solidFill>
                        <a:effectLst/>
                        <a:latin typeface="Sassoon Primary" pitchFamily="50" charset="0"/>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3662612"/>
                  </a:ext>
                </a:extLst>
              </a:tr>
              <a:tr h="631561">
                <a:tc vMerge="1">
                  <a:txBody>
                    <a:bodyPr/>
                    <a:lstStyle/>
                    <a:p>
                      <a:pPr algn="ctr"/>
                      <a:r>
                        <a:rPr lang="en-US" sz="3600" b="0" dirty="0">
                          <a:latin typeface="Amatic SC" panose="00000500000000000000" pitchFamily="2" charset="-79"/>
                          <a:cs typeface="Amatic SC" panose="00000500000000000000" pitchFamily="2" charset="-79"/>
                        </a:rPr>
                        <a:t>Word Reading </a:t>
                      </a:r>
                      <a:endParaRPr lang="en-GB" sz="3600" b="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6">
                  <a:txBody>
                    <a:bodyPr/>
                    <a:lstStyle/>
                    <a:p>
                      <a:r>
                        <a:rPr lang="en-GB" sz="900" b="1" dirty="0">
                          <a:latin typeface="Sassoon Primary" pitchFamily="50" charset="0"/>
                        </a:rPr>
                        <a:t>Reception - Little</a:t>
                      </a:r>
                      <a:r>
                        <a:rPr lang="en-GB" sz="900" b="1" baseline="0" dirty="0">
                          <a:latin typeface="Sassoon Primary" pitchFamily="50" charset="0"/>
                        </a:rPr>
                        <a:t> </a:t>
                      </a:r>
                      <a:r>
                        <a:rPr lang="en-GB" sz="900" b="1" baseline="0" dirty="0" err="1">
                          <a:latin typeface="Sassoon Primary" pitchFamily="50" charset="0"/>
                        </a:rPr>
                        <a:t>Wandle</a:t>
                      </a:r>
                      <a:r>
                        <a:rPr lang="en-GB" sz="900" b="1" baseline="0" dirty="0">
                          <a:latin typeface="Sassoon Primary" pitchFamily="50" charset="0"/>
                        </a:rPr>
                        <a:t> Letters and Sounds Revised</a:t>
                      </a:r>
                    </a:p>
                    <a:p>
                      <a:endParaRPr lang="en-GB" sz="900" b="1" baseline="0" dirty="0">
                        <a:latin typeface="Sassoon Primary" pitchFamily="50" charset="0"/>
                      </a:endParaRPr>
                    </a:p>
                    <a:p>
                      <a:r>
                        <a:rPr lang="en-GB" sz="900" b="1" baseline="0" dirty="0">
                          <a:latin typeface="Sassoon Primary" pitchFamily="50" charset="0"/>
                        </a:rPr>
                        <a:t>Nursery – Foundations in Phonics (as part of Little </a:t>
                      </a:r>
                      <a:r>
                        <a:rPr lang="en-GB" sz="900" b="1" baseline="0" dirty="0" err="1">
                          <a:latin typeface="Sassoon Primary" pitchFamily="50" charset="0"/>
                        </a:rPr>
                        <a:t>Wandle</a:t>
                      </a:r>
                      <a:r>
                        <a:rPr lang="en-GB" sz="900" b="1" baseline="0" dirty="0">
                          <a:latin typeface="Sassoon Primary" pitchFamily="50"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sz="900" dirty="0">
                        <a:latin typeface="Comic Sans MS" panose="030F0702030302020204" pitchFamily="66"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endParaRPr lang="en-GB" sz="900" dirty="0">
                        <a:latin typeface="Comic Sans MS" panose="030F0702030302020204" pitchFamily="66"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sz="900" dirty="0">
                        <a:latin typeface="Comic Sans MS" panose="030F0702030302020204" pitchFamily="66"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endParaRPr lang="en-GB" sz="900" dirty="0">
                        <a:latin typeface="Comic Sans MS" panose="030F0702030302020204" pitchFamily="66"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endParaRPr lang="en-GB" sz="900" dirty="0">
                        <a:latin typeface="Comic Sans MS" panose="030F0702030302020204" pitchFamily="66"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474909330"/>
                  </a:ext>
                </a:extLst>
              </a:tr>
            </a:tbl>
          </a:graphicData>
        </a:graphic>
      </p:graphicFrame>
      <p:pic>
        <p:nvPicPr>
          <p:cNvPr id="8" name="Picture 7">
            <a:extLst>
              <a:ext uri="{FF2B5EF4-FFF2-40B4-BE49-F238E27FC236}">
                <a16:creationId xmlns:a16="http://schemas.microsoft.com/office/drawing/2014/main" id="{3845C3A2-465D-4ED4-8E86-34EBC63DAF6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34965" y="469015"/>
            <a:ext cx="501298" cy="501298"/>
          </a:xfrm>
          <a:prstGeom prst="rect">
            <a:avLst/>
          </a:prstGeom>
        </p:spPr>
      </p:pic>
      <p:pic>
        <p:nvPicPr>
          <p:cNvPr id="9" name="Picture 8"/>
          <p:cNvPicPr/>
          <p:nvPr/>
        </p:nvPicPr>
        <p:blipFill>
          <a:blip r:embed="rId3">
            <a:extLst>
              <a:ext uri="{28A0092B-C50C-407E-A947-70E740481C1C}">
                <a14:useLocalDpi xmlns:a14="http://schemas.microsoft.com/office/drawing/2010/main" val="0"/>
              </a:ext>
            </a:extLst>
          </a:blip>
          <a:stretch>
            <a:fillRect/>
          </a:stretch>
        </p:blipFill>
        <p:spPr>
          <a:xfrm>
            <a:off x="10961914" y="165427"/>
            <a:ext cx="712222" cy="711731"/>
          </a:xfrm>
          <a:prstGeom prst="rect">
            <a:avLst/>
          </a:prstGeom>
        </p:spPr>
      </p:pic>
      <p:sp>
        <p:nvSpPr>
          <p:cNvPr id="5" name="Rectangle 4">
            <a:extLst>
              <a:ext uri="{FF2B5EF4-FFF2-40B4-BE49-F238E27FC236}">
                <a16:creationId xmlns:a16="http://schemas.microsoft.com/office/drawing/2014/main" id="{75DACB32-351E-71C2-990C-46A0C6ABD25A}"/>
              </a:ext>
            </a:extLst>
          </p:cNvPr>
          <p:cNvSpPr/>
          <p:nvPr/>
        </p:nvSpPr>
        <p:spPr>
          <a:xfrm>
            <a:off x="3322717" y="284349"/>
            <a:ext cx="4473084" cy="369332"/>
          </a:xfrm>
          <a:prstGeom prst="rect">
            <a:avLst/>
          </a:prstGeom>
        </p:spPr>
        <p:txBody>
          <a:bodyPr wrap="none">
            <a:spAutoFit/>
          </a:bodyPr>
          <a:lstStyle/>
          <a:p>
            <a:r>
              <a:rPr lang="en-US" b="1" dirty="0">
                <a:latin typeface="Sassoon Primary" pitchFamily="50" charset="0"/>
                <a:cs typeface="Amatic SC" panose="00000500000000000000" pitchFamily="2" charset="-79"/>
              </a:rPr>
              <a:t>St Joseph’s EYFS Curriculum Coverage</a:t>
            </a:r>
            <a:endParaRPr lang="en-GB" b="1" dirty="0">
              <a:latin typeface="Sassoon Primary" pitchFamily="50" charset="0"/>
              <a:cs typeface="Amatic SC" panose="00000500000000000000" pitchFamily="2" charset="-79"/>
            </a:endParaRPr>
          </a:p>
        </p:txBody>
      </p:sp>
    </p:spTree>
    <p:extLst>
      <p:ext uri="{BB962C8B-B14F-4D97-AF65-F5344CB8AC3E}">
        <p14:creationId xmlns:p14="http://schemas.microsoft.com/office/powerpoint/2010/main" val="4137687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2202571740"/>
              </p:ext>
            </p:extLst>
          </p:nvPr>
        </p:nvGraphicFramePr>
        <p:xfrm>
          <a:off x="366318" y="1027316"/>
          <a:ext cx="11459364" cy="4272472"/>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637052">
                  <a:extLst>
                    <a:ext uri="{9D8B030D-6E8A-4147-A177-3AD203B41FA5}">
                      <a16:colId xmlns:a16="http://schemas.microsoft.com/office/drawing/2014/main" val="2709165749"/>
                    </a:ext>
                  </a:extLst>
                </a:gridCol>
                <a:gridCol w="1637052">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428106">
                <a:tc>
                  <a:txBody>
                    <a:bodyPr/>
                    <a:lstStyle/>
                    <a:p>
                      <a:pPr algn="ctr"/>
                      <a:endParaRPr lang="en-GB" dirty="0">
                        <a:latin typeface="Sassoon Primary" pitchFamily="50"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Autumn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bg1">
                              <a:lumMod val="50000"/>
                            </a:schemeClr>
                          </a:solidFill>
                          <a:latin typeface="Sassoon Primary" pitchFamily="50" charset="0"/>
                          <a:cs typeface="Amatic SC" panose="00000500000000000000" pitchFamily="2" charset="-79"/>
                        </a:rPr>
                        <a:t>Autumn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43142">
                <a:tc>
                  <a:txBody>
                    <a:bodyPr/>
                    <a:lstStyle/>
                    <a:p>
                      <a:pPr algn="ctr"/>
                      <a:r>
                        <a:rPr lang="en-US" sz="800" b="0" dirty="0">
                          <a:latin typeface="Sassoon Primary" pitchFamily="50" charset="0"/>
                          <a:cs typeface="Amatic SC" panose="00000500000000000000" pitchFamily="2" charset="-79"/>
                        </a:rPr>
                        <a:t>General Themes </a:t>
                      </a:r>
                      <a:endParaRPr lang="en-GB"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800" dirty="0">
                          <a:latin typeface="Sassoon Primary" pitchFamily="50" charset="0"/>
                          <a:cs typeface="Amatic SC" panose="00000500000000000000" pitchFamily="2" charset="-79"/>
                        </a:rPr>
                        <a:t>All About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Terrific Tales!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latin typeface="Sassoon Primary" pitchFamily="50" charset="0"/>
                          <a:cs typeface="Amatic SC" panose="00000500000000000000" pitchFamily="2" charset="-79"/>
                        </a:rPr>
                        <a:t>Amazing Animals!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Come Outside!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latin typeface="Sassoon Primary" pitchFamily="50" charset="0"/>
                          <a:cs typeface="Amatic SC" panose="00000500000000000000" pitchFamily="2" charset="-79"/>
                        </a:rPr>
                        <a:t>Ticket to Ride!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Fun at the seaside!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3401224">
                <a:tc>
                  <a:txBody>
                    <a:bodyPr/>
                    <a:lstStyle/>
                    <a:p>
                      <a:pPr algn="ctr"/>
                      <a:r>
                        <a:rPr lang="en-US" sz="800" b="0" dirty="0">
                          <a:latin typeface="Sassoon Primary" pitchFamily="50" charset="0"/>
                          <a:cs typeface="Amatic SC" panose="00000500000000000000" pitchFamily="2" charset="-79"/>
                        </a:rPr>
                        <a:t>Writing </a:t>
                      </a:r>
                    </a:p>
                    <a:p>
                      <a:pPr algn="ctr"/>
                      <a:endParaRPr lang="en-US" sz="800" b="0" dirty="0">
                        <a:latin typeface="Sassoon Primary" pitchFamily="50" charset="0"/>
                        <a:cs typeface="Amatic SC" panose="00000500000000000000" pitchFamily="2" charset="-79"/>
                      </a:endParaRPr>
                    </a:p>
                    <a:p>
                      <a:pPr algn="ctr"/>
                      <a:r>
                        <a:rPr lang="en-US" sz="800" b="0" dirty="0">
                          <a:latin typeface="Sassoon Primary" pitchFamily="50" charset="0"/>
                          <a:cs typeface="Amatic SC" panose="00000500000000000000" pitchFamily="2" charset="-79"/>
                        </a:rPr>
                        <a:t>Texts may change due to children’s interests </a:t>
                      </a:r>
                    </a:p>
                    <a:p>
                      <a:pPr algn="ctr"/>
                      <a:endParaRPr lang="en-US" sz="800" b="0" dirty="0">
                        <a:latin typeface="Sassoon Primary" pitchFamily="50" charset="0"/>
                        <a:cs typeface="Amatic SC" panose="00000500000000000000" pitchFamily="2" charset="-79"/>
                      </a:endParaRPr>
                    </a:p>
                    <a:p>
                      <a:pPr algn="ctr"/>
                      <a:r>
                        <a:rPr lang="en-US" sz="800" dirty="0">
                          <a:latin typeface="Sassoon Primary" pitchFamily="50" charset="0"/>
                        </a:rPr>
                        <a:t>Only ask children to write sentences when they have sufficient knowledge of letter-sound correspondences.</a:t>
                      </a:r>
                      <a:endParaRPr lang="en-GB"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GB" sz="700" b="1" kern="1200" dirty="0">
                          <a:solidFill>
                            <a:schemeClr val="tx1"/>
                          </a:solidFill>
                          <a:effectLst/>
                          <a:latin typeface="Sassoon Primary" pitchFamily="50" charset="0"/>
                          <a:ea typeface="+mn-ea"/>
                          <a:cs typeface="Amatic SC" panose="00000500000000000000" pitchFamily="2" charset="-79"/>
                        </a:rPr>
                        <a:t>Texts as a Stimulus:</a:t>
                      </a:r>
                    </a:p>
                    <a:p>
                      <a:pPr marL="0" marR="0" lvl="0" indent="0" algn="ctr" defTabSz="914400" rtl="0" eaLnBrk="1" fontAlgn="base" latinLnBrk="0" hangingPunct="1">
                        <a:lnSpc>
                          <a:spcPct val="100000"/>
                        </a:lnSpc>
                        <a:spcBef>
                          <a:spcPts val="0"/>
                        </a:spcBef>
                        <a:spcAft>
                          <a:spcPts val="0"/>
                        </a:spcAft>
                        <a:buClrTx/>
                        <a:buSzTx/>
                        <a:buFontTx/>
                        <a:buNone/>
                        <a:tabLst/>
                        <a:defRPr/>
                      </a:pPr>
                      <a:endParaRPr lang="en-GB" sz="700" kern="1200" dirty="0">
                        <a:solidFill>
                          <a:schemeClr val="tx1"/>
                        </a:solidFill>
                        <a:effectLst/>
                        <a:latin typeface="Sassoon Primary" pitchFamily="50" charset="0"/>
                        <a:ea typeface="+mn-ea"/>
                        <a:cs typeface="Amatic SC" panose="00000500000000000000" pitchFamily="2" charset="-79"/>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GB" sz="700" kern="1200" baseline="0" dirty="0">
                          <a:solidFill>
                            <a:schemeClr val="tx1"/>
                          </a:solidFill>
                          <a:effectLst/>
                          <a:latin typeface="Sassoon Primary" pitchFamily="50" charset="0"/>
                          <a:ea typeface="+mn-ea"/>
                          <a:cs typeface="Amatic SC" panose="00000500000000000000" pitchFamily="2" charset="-79"/>
                        </a:rPr>
                        <a:t>Starting School, </a:t>
                      </a:r>
                      <a:r>
                        <a:rPr lang="en-GB" sz="700" kern="1200" baseline="0" dirty="0" err="1">
                          <a:solidFill>
                            <a:schemeClr val="tx1"/>
                          </a:solidFill>
                          <a:effectLst/>
                          <a:latin typeface="Sassoon Primary" pitchFamily="50" charset="0"/>
                          <a:ea typeface="+mn-ea"/>
                          <a:cs typeface="Amatic SC" panose="00000500000000000000" pitchFamily="2" charset="-79"/>
                        </a:rPr>
                        <a:t>Funnybones</a:t>
                      </a:r>
                      <a:r>
                        <a:rPr lang="en-GB" sz="700" kern="1200" baseline="0" dirty="0">
                          <a:solidFill>
                            <a:schemeClr val="tx1"/>
                          </a:solidFill>
                          <a:effectLst/>
                          <a:latin typeface="Sassoon Primary" pitchFamily="50" charset="0"/>
                          <a:ea typeface="+mn-ea"/>
                          <a:cs typeface="Amatic SC" panose="00000500000000000000" pitchFamily="2" charset="-79"/>
                        </a:rPr>
                        <a:t>, Senses , Me</a:t>
                      </a:r>
                    </a:p>
                    <a:p>
                      <a:pPr marL="0" marR="0" lvl="0" indent="0" algn="ctr" defTabSz="914400" rtl="0" eaLnBrk="1" fontAlgn="base" latinLnBrk="0" hangingPunct="1">
                        <a:lnSpc>
                          <a:spcPct val="100000"/>
                        </a:lnSpc>
                        <a:spcBef>
                          <a:spcPts val="0"/>
                        </a:spcBef>
                        <a:spcAft>
                          <a:spcPts val="0"/>
                        </a:spcAft>
                        <a:buClrTx/>
                        <a:buSzTx/>
                        <a:buFontTx/>
                        <a:buNone/>
                        <a:tabLst/>
                        <a:defRPr/>
                      </a:pPr>
                      <a:endParaRPr lang="en-GB" sz="700" kern="1200" dirty="0">
                        <a:solidFill>
                          <a:schemeClr val="tx1"/>
                        </a:solidFill>
                        <a:effectLst/>
                        <a:latin typeface="Sassoon Primary" pitchFamily="50" charset="0"/>
                        <a:ea typeface="+mn-ea"/>
                        <a:cs typeface="Amatic SC" panose="00000500000000000000" pitchFamily="2" charset="-79"/>
                      </a:endParaRPr>
                    </a:p>
                    <a:p>
                      <a:pPr marL="0" marR="0" lvl="0" indent="0" algn="ctr" defTabSz="914400" rtl="0" eaLnBrk="1" fontAlgn="base" latinLnBrk="0" hangingPunct="1">
                        <a:lnSpc>
                          <a:spcPct val="100000"/>
                        </a:lnSpc>
                        <a:spcBef>
                          <a:spcPts val="0"/>
                        </a:spcBef>
                        <a:spcAft>
                          <a:spcPts val="0"/>
                        </a:spcAft>
                        <a:buClrTx/>
                        <a:buSzTx/>
                        <a:buFontTx/>
                        <a:buNone/>
                        <a:tabLst/>
                        <a:defRPr/>
                      </a:pPr>
                      <a:r>
                        <a:rPr lang="en-GB" sz="700" kern="1200" dirty="0">
                          <a:solidFill>
                            <a:schemeClr val="tx1"/>
                          </a:solidFill>
                          <a:effectLst/>
                          <a:latin typeface="Sassoon Primary" pitchFamily="50" charset="0"/>
                          <a:ea typeface="+mn-ea"/>
                          <a:cs typeface="Amatic SC" panose="00000500000000000000" pitchFamily="2" charset="-79"/>
                        </a:rPr>
                        <a:t>Dominant hand, tripod grip, mark making, giving meaning to marks and labelling. Shopping lists, </a:t>
                      </a:r>
                    </a:p>
                    <a:p>
                      <a:pPr marL="0" marR="0" lvl="0" indent="0" algn="ctr" defTabSz="914400" rtl="0" eaLnBrk="1" fontAlgn="base" latinLnBrk="0" hangingPunct="1">
                        <a:lnSpc>
                          <a:spcPct val="100000"/>
                        </a:lnSpc>
                        <a:spcBef>
                          <a:spcPts val="0"/>
                        </a:spcBef>
                        <a:spcAft>
                          <a:spcPts val="0"/>
                        </a:spcAft>
                        <a:buClrTx/>
                        <a:buSzTx/>
                        <a:buFontTx/>
                        <a:buNone/>
                        <a:tabLst/>
                        <a:defRPr/>
                      </a:pPr>
                      <a:r>
                        <a:rPr lang="en-GB" sz="700" kern="1200" dirty="0">
                          <a:solidFill>
                            <a:schemeClr val="tx1"/>
                          </a:solidFill>
                          <a:effectLst/>
                          <a:latin typeface="Sassoon Primary" pitchFamily="50" charset="0"/>
                          <a:ea typeface="+mn-ea"/>
                          <a:cs typeface="Amatic SC" panose="00000500000000000000" pitchFamily="2" charset="-79"/>
                        </a:rPr>
                        <a:t>Writing initial sounds and simple captions. </a:t>
                      </a:r>
                    </a:p>
                    <a:p>
                      <a:pPr marL="0" marR="0" lvl="0" indent="0" algn="ctr" defTabSz="914400" rtl="0" eaLnBrk="1" fontAlgn="base" latinLnBrk="0" hangingPunct="1">
                        <a:lnSpc>
                          <a:spcPct val="100000"/>
                        </a:lnSpc>
                        <a:spcBef>
                          <a:spcPts val="0"/>
                        </a:spcBef>
                        <a:spcAft>
                          <a:spcPts val="0"/>
                        </a:spcAft>
                        <a:buClrTx/>
                        <a:buSzTx/>
                        <a:buFontTx/>
                        <a:buNone/>
                        <a:tabLst/>
                        <a:defRPr/>
                      </a:pPr>
                      <a:r>
                        <a:rPr lang="en-US" sz="700" dirty="0">
                          <a:solidFill>
                            <a:schemeClr val="tx1"/>
                          </a:solidFill>
                          <a:effectLst/>
                          <a:latin typeface="Sassoon Primary" pitchFamily="50" charset="0"/>
                          <a:ea typeface="Calibri" panose="020F0502020204030204" pitchFamily="34" charset="0"/>
                          <a:cs typeface="Amatic SC" panose="00000500000000000000" pitchFamily="2" charset="-79"/>
                        </a:rPr>
                        <a:t>Use initial sounds to label characters / images. Silly soup. </a:t>
                      </a:r>
                      <a:r>
                        <a:rPr lang="en-GB" sz="700" dirty="0">
                          <a:solidFill>
                            <a:schemeClr val="tx1"/>
                          </a:solidFill>
                          <a:latin typeface="Sassoon Primary" pitchFamily="50" charset="0"/>
                        </a:rPr>
                        <a:t>Names Labels. Captions Lists Diagrams Messages – Create a Message centre! </a:t>
                      </a:r>
                      <a:endParaRPr lang="en-US" sz="700" dirty="0">
                        <a:solidFill>
                          <a:schemeClr val="tx1"/>
                        </a:solidFill>
                        <a:effectLst/>
                        <a:latin typeface="Sassoon Primary" pitchFamily="50" charset="0"/>
                        <a:ea typeface="Calibri" panose="020F0502020204030204" pitchFamily="34" charset="0"/>
                        <a:cs typeface="Amatic SC" panose="00000500000000000000" pitchFamily="2" charset="-79"/>
                      </a:endParaRPr>
                    </a:p>
                    <a:p>
                      <a:pPr marL="0" marR="0" lvl="0" indent="0" algn="ctr" defTabSz="914400" rtl="0" eaLnBrk="1" fontAlgn="base" latinLnBrk="0" hangingPunct="1">
                        <a:lnSpc>
                          <a:spcPct val="100000"/>
                        </a:lnSpc>
                        <a:spcBef>
                          <a:spcPts val="0"/>
                        </a:spcBef>
                        <a:spcAft>
                          <a:spcPts val="0"/>
                        </a:spcAft>
                        <a:buClrTx/>
                        <a:buSzTx/>
                        <a:buFontTx/>
                        <a:buNone/>
                        <a:tabLst/>
                        <a:defRPr/>
                      </a:pPr>
                      <a:endParaRPr lang="en-GB" sz="700" kern="1200" dirty="0">
                        <a:solidFill>
                          <a:schemeClr val="tx1"/>
                        </a:solidFill>
                        <a:effectLst/>
                        <a:latin typeface="Sassoon Primary" pitchFamily="50" charset="0"/>
                        <a:ea typeface="+mn-ea"/>
                        <a:cs typeface="Amatic SC" panose="00000500000000000000" pitchFamily="2" charset="-79"/>
                      </a:endParaRPr>
                    </a:p>
                    <a:p>
                      <a:pPr marL="0" marR="0" lvl="0" indent="0" algn="ctr" defTabSz="914400" rtl="0" eaLnBrk="1" fontAlgn="base" latinLnBrk="0" hangingPunct="1">
                        <a:lnSpc>
                          <a:spcPct val="100000"/>
                        </a:lnSpc>
                        <a:spcBef>
                          <a:spcPts val="0"/>
                        </a:spcBef>
                        <a:spcAft>
                          <a:spcPts val="0"/>
                        </a:spcAft>
                        <a:buClrTx/>
                        <a:buSzTx/>
                        <a:buFontTx/>
                        <a:buNone/>
                        <a:tabLst/>
                        <a:defRPr/>
                      </a:pPr>
                      <a:endParaRPr lang="en-GB" sz="700" kern="1200" dirty="0">
                        <a:solidFill>
                          <a:schemeClr val="tx1"/>
                        </a:solidFill>
                        <a:effectLst/>
                        <a:latin typeface="Sassoon Primary" pitchFamily="50" charset="0"/>
                        <a:ea typeface="+mn-ea"/>
                        <a:cs typeface="Amatic SC" panose="00000500000000000000" pitchFamily="2" charset="-79"/>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700" kern="1200" dirty="0">
                        <a:solidFill>
                          <a:schemeClr val="tx1"/>
                        </a:solidFill>
                        <a:effectLst/>
                        <a:latin typeface="Sassoon Primary" pitchFamily="50" charset="0"/>
                        <a:ea typeface="+mn-ea"/>
                        <a:cs typeface="Amatic SC" panose="00000500000000000000" pitchFamily="2" charset="-79"/>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700" kern="1200" dirty="0">
                        <a:solidFill>
                          <a:schemeClr val="tx1"/>
                        </a:solidFill>
                        <a:effectLst/>
                        <a:latin typeface="Sassoon Primary" pitchFamily="50" charset="0"/>
                        <a:ea typeface="+mn-ea"/>
                        <a:cs typeface="Amatic SC" panose="00000500000000000000" pitchFamily="2" charset="-79"/>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700" kern="1200" dirty="0">
                        <a:solidFill>
                          <a:schemeClr val="tx1"/>
                        </a:solidFill>
                        <a:effectLst/>
                        <a:latin typeface="Sassoon Primary" pitchFamily="50" charset="0"/>
                        <a:ea typeface="+mn-ea"/>
                        <a:cs typeface="Amatic SC" panose="00000500000000000000" pitchFamily="2" charset="-79"/>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700" kern="1200" dirty="0">
                        <a:solidFill>
                          <a:schemeClr val="tx1"/>
                        </a:solidFill>
                        <a:effectLst/>
                        <a:latin typeface="Sassoon Primary" pitchFamily="50" charset="0"/>
                        <a:ea typeface="+mn-ea"/>
                        <a:cs typeface="Amatic SC" panose="00000500000000000000" pitchFamily="2" charset="-79"/>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700" kern="1200" dirty="0">
                        <a:solidFill>
                          <a:schemeClr val="tx1"/>
                        </a:solidFill>
                        <a:effectLst/>
                        <a:latin typeface="Sassoon Primary" pitchFamily="50" charset="0"/>
                        <a:ea typeface="+mn-ea"/>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700" b="1" kern="1200" dirty="0">
                          <a:solidFill>
                            <a:schemeClr val="tx1"/>
                          </a:solidFill>
                          <a:effectLst/>
                          <a:latin typeface="Sassoon Primary" pitchFamily="50" charset="0"/>
                          <a:ea typeface="+mn-ea"/>
                          <a:cs typeface="Amatic SC" panose="00000500000000000000" pitchFamily="2" charset="-79"/>
                        </a:rPr>
                        <a:t>Texts as a Stimulus:</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700" kern="1200" baseline="0" dirty="0">
                        <a:solidFill>
                          <a:srgbClr val="FF0000"/>
                        </a:solidFill>
                        <a:effectLst/>
                        <a:latin typeface="Sassoon Primary" pitchFamily="50" charset="0"/>
                        <a:ea typeface="+mn-ea"/>
                        <a:cs typeface="Amatic SC" panose="00000500000000000000" pitchFamily="2" charset="-79"/>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700" kern="1200" baseline="0" dirty="0">
                        <a:solidFill>
                          <a:srgbClr val="FF0000"/>
                        </a:solidFill>
                        <a:effectLst/>
                        <a:latin typeface="Sassoon Primary" pitchFamily="50" charset="0"/>
                        <a:ea typeface="+mn-ea"/>
                        <a:cs typeface="Amatic SC" panose="00000500000000000000" pitchFamily="2" charset="-79"/>
                      </a:endParaRPr>
                    </a:p>
                    <a:p>
                      <a:pPr algn="l">
                        <a:lnSpc>
                          <a:spcPct val="107000"/>
                        </a:lnSpc>
                        <a:spcAft>
                          <a:spcPts val="800"/>
                        </a:spcAft>
                      </a:pPr>
                      <a:r>
                        <a:rPr lang="en-GB" sz="700" kern="1200" baseline="0" dirty="0">
                          <a:solidFill>
                            <a:schemeClr val="tx1"/>
                          </a:solidFill>
                          <a:effectLst/>
                          <a:latin typeface="Sassoon Primary" pitchFamily="50" charset="0"/>
                          <a:ea typeface="+mn-ea"/>
                          <a:cs typeface="Amatic SC" panose="00000500000000000000" pitchFamily="2" charset="-79"/>
                        </a:rPr>
                        <a:t>Traditional and well known tales relating to autumn, light and dark and Christmas.</a:t>
                      </a:r>
                      <a:endParaRPr lang="en-GB" sz="700" dirty="0">
                        <a:solidFill>
                          <a:schemeClr val="tx1"/>
                        </a:solidFill>
                        <a:effectLst/>
                        <a:latin typeface="Sassoon Primary" pitchFamily="50" charset="0"/>
                        <a:ea typeface="Calibri" panose="020F0502020204030204" pitchFamily="34" charset="0"/>
                        <a:cs typeface="Amatic SC" panose="00000500000000000000" pitchFamily="2" charset="-79"/>
                      </a:endParaRPr>
                    </a:p>
                    <a:p>
                      <a:pPr algn="ctr">
                        <a:lnSpc>
                          <a:spcPct val="107000"/>
                        </a:lnSpc>
                        <a:spcAft>
                          <a:spcPts val="800"/>
                        </a:spcAft>
                      </a:pPr>
                      <a:r>
                        <a:rPr lang="en-GB" sz="700" dirty="0">
                          <a:solidFill>
                            <a:schemeClr val="tx1"/>
                          </a:solidFill>
                          <a:effectLst/>
                          <a:latin typeface="Sassoon Primary" pitchFamily="50" charset="0"/>
                          <a:ea typeface="Calibri" panose="020F0502020204030204" pitchFamily="34" charset="0"/>
                          <a:cs typeface="Amatic SC" panose="00000500000000000000" pitchFamily="2" charset="-79"/>
                        </a:rPr>
                        <a:t>Name writing, labelling using initial sounds, story scribing. Retelling stories in writing area, instructions for porridge. </a:t>
                      </a:r>
                    </a:p>
                    <a:p>
                      <a:pPr algn="ctr">
                        <a:lnSpc>
                          <a:spcPct val="107000"/>
                        </a:lnSpc>
                        <a:spcAft>
                          <a:spcPts val="800"/>
                        </a:spcAft>
                      </a:pPr>
                      <a:r>
                        <a:rPr lang="en-US" sz="700" dirty="0">
                          <a:solidFill>
                            <a:schemeClr val="tx1"/>
                          </a:solidFill>
                          <a:latin typeface="Sassoon Primary" pitchFamily="50" charset="0"/>
                        </a:rPr>
                        <a:t>Help children identify the sound that is tricky to spell. </a:t>
                      </a:r>
                    </a:p>
                    <a:p>
                      <a:pPr algn="ctr">
                        <a:lnSpc>
                          <a:spcPct val="107000"/>
                        </a:lnSpc>
                        <a:spcAft>
                          <a:spcPts val="800"/>
                        </a:spcAft>
                      </a:pPr>
                      <a:r>
                        <a:rPr lang="en-US" sz="700" dirty="0">
                          <a:solidFill>
                            <a:schemeClr val="tx1"/>
                          </a:solidFill>
                          <a:latin typeface="Sassoon Primary" pitchFamily="50" charset="0"/>
                        </a:rPr>
                        <a:t>Sequence the story </a:t>
                      </a:r>
                    </a:p>
                    <a:p>
                      <a:pPr algn="ctr">
                        <a:lnSpc>
                          <a:spcPct val="107000"/>
                        </a:lnSpc>
                        <a:spcAft>
                          <a:spcPts val="800"/>
                        </a:spcAft>
                      </a:pPr>
                      <a:r>
                        <a:rPr lang="en-US" sz="700" dirty="0">
                          <a:solidFill>
                            <a:schemeClr val="tx1"/>
                          </a:solidFill>
                          <a:effectLst/>
                          <a:latin typeface="Sassoon Primary" pitchFamily="50" charset="0"/>
                          <a:ea typeface="Calibri" panose="020F0502020204030204" pitchFamily="34" charset="0"/>
                          <a:cs typeface="Amatic SC" panose="00000500000000000000" pitchFamily="2" charset="-79"/>
                        </a:rPr>
                        <a:t>Write a sentence </a:t>
                      </a:r>
                      <a:endParaRPr lang="en-GB" sz="700" dirty="0">
                        <a:solidFill>
                          <a:schemeClr val="tx1"/>
                        </a:solidFill>
                        <a:effectLst/>
                        <a:latin typeface="Sassoon Primary" pitchFamily="50" charset="0"/>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700" b="1" kern="1200" dirty="0">
                          <a:solidFill>
                            <a:schemeClr val="tx1"/>
                          </a:solidFill>
                          <a:effectLst/>
                          <a:latin typeface="Sassoon Primary" pitchFamily="50" charset="0"/>
                          <a:ea typeface="+mn-ea"/>
                          <a:cs typeface="Amatic SC" panose="00000500000000000000" pitchFamily="2" charset="-79"/>
                        </a:rPr>
                        <a:t>Texts as a Stimulus:</a:t>
                      </a:r>
                    </a:p>
                    <a:p>
                      <a:pPr marL="0" marR="0" lvl="0" indent="0" algn="l" defTabSz="914400" rtl="0" eaLnBrk="1" fontAlgn="base" latinLnBrk="0" hangingPunct="1">
                        <a:lnSpc>
                          <a:spcPct val="100000"/>
                        </a:lnSpc>
                        <a:spcBef>
                          <a:spcPts val="0"/>
                        </a:spcBef>
                        <a:spcAft>
                          <a:spcPts val="0"/>
                        </a:spcAft>
                        <a:buClrTx/>
                        <a:buSzTx/>
                        <a:buFontTx/>
                        <a:buNone/>
                        <a:tabLst/>
                        <a:defRPr/>
                      </a:pPr>
                      <a:r>
                        <a:rPr lang="en-GB" sz="700" kern="1200" baseline="0" dirty="0">
                          <a:solidFill>
                            <a:srgbClr val="FF0000"/>
                          </a:solidFill>
                          <a:effectLst/>
                          <a:latin typeface="Sassoon Primary" pitchFamily="50" charset="0"/>
                          <a:ea typeface="+mn-ea"/>
                          <a:cs typeface="Amatic SC" panose="00000500000000000000" pitchFamily="2" charset="-79"/>
                        </a:rPr>
                        <a:t> </a:t>
                      </a:r>
                    </a:p>
                    <a:p>
                      <a:pPr marL="0" marR="0" lvl="0" indent="0" algn="l" defTabSz="914400" rtl="0" eaLnBrk="1" fontAlgn="base" latinLnBrk="0" hangingPunct="1">
                        <a:lnSpc>
                          <a:spcPct val="100000"/>
                        </a:lnSpc>
                        <a:spcBef>
                          <a:spcPts val="0"/>
                        </a:spcBef>
                        <a:spcAft>
                          <a:spcPts val="0"/>
                        </a:spcAft>
                        <a:buClrTx/>
                        <a:buSzTx/>
                        <a:buFontTx/>
                        <a:buNone/>
                        <a:tabLst/>
                        <a:defRPr/>
                      </a:pPr>
                      <a:r>
                        <a:rPr lang="en-GB" sz="700" kern="1200" baseline="0" dirty="0">
                          <a:solidFill>
                            <a:srgbClr val="00B0F0"/>
                          </a:solidFill>
                          <a:effectLst/>
                          <a:latin typeface="Sassoon Primary" pitchFamily="50" charset="0"/>
                          <a:ea typeface="+mn-ea"/>
                          <a:cs typeface="Amatic SC" panose="00000500000000000000" pitchFamily="2" charset="-79"/>
                        </a:rPr>
                        <a:t> </a:t>
                      </a:r>
                      <a:endParaRPr lang="en-GB" sz="700" dirty="0">
                        <a:solidFill>
                          <a:schemeClr val="tx1"/>
                        </a:solidFill>
                        <a:effectLst/>
                        <a:latin typeface="Sassoon Primary" pitchFamily="50" charset="0"/>
                        <a:ea typeface="Calibri" panose="020F0502020204030204" pitchFamily="34" charset="0"/>
                        <a:cs typeface="Amatic SC" panose="00000500000000000000" pitchFamily="2" charset="-79"/>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700" dirty="0">
                          <a:solidFill>
                            <a:schemeClr val="tx1"/>
                          </a:solidFill>
                          <a:effectLst/>
                          <a:latin typeface="Sassoon Primary" pitchFamily="50" charset="0"/>
                          <a:ea typeface="Calibri" panose="020F0502020204030204" pitchFamily="34" charset="0"/>
                          <a:cs typeface="Amatic SC" panose="00000500000000000000" pitchFamily="2" charset="-79"/>
                        </a:rPr>
                        <a:t>Writing some of the tricky words such as I, me, my, like, to, the. Writing CVC words, Labels using CVC, CVCC, CCVC words.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a:solidFill>
                            <a:schemeClr val="tx1"/>
                          </a:solidFill>
                          <a:latin typeface="Sassoon Primary" pitchFamily="50" charset="0"/>
                        </a:rPr>
                        <a:t>Guided writing based around developing short sentences in a meaningful context. Create a story board. </a:t>
                      </a:r>
                    </a:p>
                    <a:p>
                      <a:pPr marL="0" marR="0" lvl="0" indent="0" algn="ctr" defTabSz="914400" rtl="0" eaLnBrk="1" fontAlgn="auto" latinLnBrk="0" hangingPunct="1">
                        <a:lnSpc>
                          <a:spcPct val="107000"/>
                        </a:lnSpc>
                        <a:spcBef>
                          <a:spcPts val="0"/>
                        </a:spcBef>
                        <a:spcAft>
                          <a:spcPts val="800"/>
                        </a:spcAft>
                        <a:buClrTx/>
                        <a:buSzTx/>
                        <a:buFontTx/>
                        <a:buNone/>
                        <a:tabLst/>
                        <a:defRPr/>
                      </a:pPr>
                      <a:endParaRPr lang="en-GB" sz="700" dirty="0">
                        <a:solidFill>
                          <a:schemeClr val="tx1"/>
                        </a:solidFill>
                        <a:effectLst/>
                        <a:latin typeface="Sassoon Primary" pitchFamily="50" charset="0"/>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700" b="1" kern="1200" dirty="0">
                          <a:solidFill>
                            <a:schemeClr val="tx1"/>
                          </a:solidFill>
                          <a:effectLst/>
                          <a:latin typeface="Sassoon Primary" pitchFamily="50" charset="0"/>
                          <a:ea typeface="+mn-ea"/>
                          <a:cs typeface="Amatic SC" panose="00000500000000000000" pitchFamily="2" charset="-79"/>
                        </a:rPr>
                        <a:t>Texts as a Stimulus:</a:t>
                      </a:r>
                    </a:p>
                    <a:p>
                      <a:pPr algn="ctr">
                        <a:lnSpc>
                          <a:spcPct val="107000"/>
                        </a:lnSpc>
                        <a:spcAft>
                          <a:spcPts val="0"/>
                        </a:spcAft>
                      </a:pPr>
                      <a:endParaRPr lang="en-GB" sz="700" dirty="0">
                        <a:solidFill>
                          <a:schemeClr val="tx1"/>
                        </a:solidFill>
                        <a:effectLst/>
                        <a:latin typeface="Sassoon Primary" pitchFamily="50" charset="0"/>
                        <a:ea typeface="Calibri" panose="020F0502020204030204" pitchFamily="34" charset="0"/>
                        <a:cs typeface="Amatic SC" panose="00000500000000000000" pitchFamily="2" charset="-79"/>
                      </a:endParaRPr>
                    </a:p>
                    <a:p>
                      <a:pPr algn="ctr">
                        <a:lnSpc>
                          <a:spcPct val="107000"/>
                        </a:lnSpc>
                        <a:spcAft>
                          <a:spcPts val="0"/>
                        </a:spcAft>
                      </a:pPr>
                      <a:endParaRPr lang="en-GB" sz="700" dirty="0">
                        <a:solidFill>
                          <a:schemeClr val="tx1"/>
                        </a:solidFill>
                        <a:effectLst/>
                        <a:latin typeface="Sassoon Primary" pitchFamily="50" charset="0"/>
                        <a:ea typeface="Calibri" panose="020F0502020204030204" pitchFamily="34" charset="0"/>
                        <a:cs typeface="Amatic SC" panose="00000500000000000000" pitchFamily="2" charset="-79"/>
                      </a:endParaRPr>
                    </a:p>
                    <a:p>
                      <a:pPr algn="ctr">
                        <a:lnSpc>
                          <a:spcPct val="107000"/>
                        </a:lnSpc>
                        <a:spcAft>
                          <a:spcPts val="0"/>
                        </a:spcAft>
                      </a:pPr>
                      <a:r>
                        <a:rPr lang="en-GB" sz="700" dirty="0">
                          <a:solidFill>
                            <a:schemeClr val="tx1"/>
                          </a:solidFill>
                          <a:effectLst/>
                          <a:latin typeface="Sassoon Primary" pitchFamily="50" charset="0"/>
                          <a:ea typeface="Calibri" panose="020F0502020204030204" pitchFamily="34" charset="0"/>
                          <a:cs typeface="Amatic SC" panose="00000500000000000000" pitchFamily="2" charset="-79"/>
                        </a:rPr>
                        <a:t>Creating own story maps, writing captions and labels, writing simple sentences. </a:t>
                      </a:r>
                      <a:r>
                        <a:rPr lang="en-US" sz="700">
                          <a:solidFill>
                            <a:schemeClr val="tx1"/>
                          </a:solidFill>
                          <a:latin typeface="Sassoon Primary" pitchFamily="50" charset="0"/>
                        </a:rPr>
                        <a:t>Writing short sentences to accompany story maps.  Order the Easter story. </a:t>
                      </a:r>
                    </a:p>
                    <a:p>
                      <a:pPr algn="ctr">
                        <a:lnSpc>
                          <a:spcPct val="107000"/>
                        </a:lnSpc>
                        <a:spcAft>
                          <a:spcPts val="0"/>
                        </a:spcAft>
                      </a:pPr>
                      <a:r>
                        <a:rPr lang="en-US" sz="700">
                          <a:solidFill>
                            <a:schemeClr val="tx1"/>
                          </a:solidFill>
                          <a:latin typeface="Sassoon Primary" pitchFamily="50" charset="0"/>
                        </a:rPr>
                        <a:t>Labels and captions – life cycles Recount – A trip to the park </a:t>
                      </a:r>
                    </a:p>
                    <a:p>
                      <a:pPr algn="ctr">
                        <a:lnSpc>
                          <a:spcPct val="107000"/>
                        </a:lnSpc>
                        <a:spcAft>
                          <a:spcPts val="0"/>
                        </a:spcAft>
                      </a:pPr>
                      <a:r>
                        <a:rPr lang="en-US" sz="700">
                          <a:solidFill>
                            <a:schemeClr val="tx1"/>
                          </a:solidFill>
                          <a:latin typeface="Sassoon Primary" pitchFamily="50" charset="0"/>
                        </a:rPr>
                        <a:t>Character descriptions. </a:t>
                      </a:r>
                      <a:endParaRPr lang="en-US" sz="7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700" b="1" kern="1200" dirty="0">
                          <a:solidFill>
                            <a:schemeClr val="tx1"/>
                          </a:solidFill>
                          <a:effectLst/>
                          <a:latin typeface="Sassoon Primary" pitchFamily="50" charset="0"/>
                          <a:ea typeface="+mn-ea"/>
                          <a:cs typeface="Amatic SC" panose="00000500000000000000" pitchFamily="2" charset="-79"/>
                        </a:rPr>
                        <a:t>Texts as a Stimulus: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700">
                        <a:solidFill>
                          <a:schemeClr val="tx1"/>
                        </a:solidFill>
                        <a:effectLst/>
                        <a:latin typeface="Sassoon Primary" pitchFamily="50" charset="0"/>
                        <a:ea typeface="Calibri" panose="020F0502020204030204" pitchFamily="34" charset="0"/>
                        <a:cs typeface="Amatic SC" panose="00000500000000000000" pitchFamily="2" charset="-79"/>
                      </a:endParaRP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700">
                        <a:solidFill>
                          <a:schemeClr val="tx1"/>
                        </a:solidFill>
                        <a:effectLst/>
                        <a:latin typeface="Sassoon Primary" pitchFamily="50" charset="0"/>
                        <a:ea typeface="Calibri" panose="020F0502020204030204" pitchFamily="34" charset="0"/>
                        <a:cs typeface="Amatic SC" panose="00000500000000000000" pitchFamily="2" charset="-79"/>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00">
                          <a:solidFill>
                            <a:schemeClr val="tx1"/>
                          </a:solidFill>
                          <a:effectLst/>
                          <a:latin typeface="Sassoon Primary" pitchFamily="50" charset="0"/>
                          <a:ea typeface="Calibri" panose="020F0502020204030204" pitchFamily="34" charset="0"/>
                          <a:cs typeface="Amatic SC" panose="00000500000000000000" pitchFamily="2" charset="-79"/>
                        </a:rPr>
                        <a:t>Mr Gumpy’s Outing (Cumulative) </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00">
                          <a:solidFill>
                            <a:schemeClr val="tx1"/>
                          </a:solidFill>
                          <a:effectLst/>
                          <a:latin typeface="Sassoon Primary" pitchFamily="50" charset="0"/>
                          <a:ea typeface="Calibri" panose="020F0502020204030204" pitchFamily="34" charset="0"/>
                          <a:cs typeface="Amatic SC" panose="00000500000000000000" pitchFamily="2" charset="-79"/>
                        </a:rPr>
                        <a:t>Report about the animals falling into the water</a:t>
                      </a:r>
                      <a:endParaRPr lang="en-GB" sz="700" dirty="0">
                        <a:solidFill>
                          <a:schemeClr val="tx1"/>
                        </a:solidFill>
                        <a:effectLst/>
                        <a:latin typeface="Sassoon Primary" pitchFamily="50" charset="0"/>
                        <a:ea typeface="Calibri" panose="020F0502020204030204" pitchFamily="34" charset="0"/>
                        <a:cs typeface="Amatic SC" panose="00000500000000000000" pitchFamily="2" charset="-79"/>
                      </a:endParaRPr>
                    </a:p>
                    <a:p>
                      <a:pPr algn="ctr">
                        <a:lnSpc>
                          <a:spcPct val="107000"/>
                        </a:lnSpc>
                        <a:spcAft>
                          <a:spcPts val="800"/>
                        </a:spcAft>
                      </a:pPr>
                      <a:endParaRPr lang="en-US" sz="700">
                        <a:solidFill>
                          <a:schemeClr val="tx1"/>
                        </a:solidFill>
                        <a:effectLst/>
                        <a:latin typeface="Sassoon Primary" pitchFamily="50" charset="0"/>
                        <a:ea typeface="Calibri" panose="020F0502020204030204" pitchFamily="34" charset="0"/>
                        <a:cs typeface="Amatic SC" panose="00000500000000000000" pitchFamily="2" charset="-79"/>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00">
                          <a:solidFill>
                            <a:schemeClr val="tx1"/>
                          </a:solidFill>
                          <a:effectLst/>
                          <a:latin typeface="Sassoon Primary" pitchFamily="50" charset="0"/>
                          <a:ea typeface="Calibri" panose="020F0502020204030204" pitchFamily="34" charset="0"/>
                          <a:cs typeface="Amatic SC" panose="00000500000000000000" pitchFamily="2" charset="-79"/>
                        </a:rPr>
                        <a:t>Handa’s Surprise </a:t>
                      </a:r>
                      <a:r>
                        <a:rPr lang="en-US" sz="700">
                          <a:solidFill>
                            <a:schemeClr val="tx1"/>
                          </a:solidFill>
                          <a:latin typeface="Sassoon Primary" pitchFamily="50" charset="0"/>
                        </a:rPr>
                        <a:t>(Journey story) </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00">
                          <a:solidFill>
                            <a:schemeClr val="tx1"/>
                          </a:solidFill>
                          <a:latin typeface="Sassoon Primary" pitchFamily="50" charset="0"/>
                        </a:rPr>
                        <a:t>Retell the story in own words / reverse the journey</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00">
                          <a:solidFill>
                            <a:schemeClr val="tx1"/>
                          </a:solidFill>
                          <a:latin typeface="Sassoon Primary" pitchFamily="50" charset="0"/>
                        </a:rPr>
                        <a:t>Describe each animals</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00">
                          <a:solidFill>
                            <a:schemeClr val="tx1"/>
                          </a:solidFill>
                          <a:latin typeface="Sassoon Primary" pitchFamily="50" charset="0"/>
                        </a:rPr>
                        <a:t>Write new version</a:t>
                      </a:r>
                      <a:endParaRPr lang="en-US" sz="700">
                        <a:solidFill>
                          <a:schemeClr val="tx1"/>
                        </a:solidFill>
                        <a:effectLst/>
                        <a:latin typeface="Sassoon Primary" pitchFamily="50" charset="0"/>
                        <a:ea typeface="Calibri" panose="020F0502020204030204" pitchFamily="34" charset="0"/>
                        <a:cs typeface="Amatic SC" panose="00000500000000000000" pitchFamily="2" charset="-79"/>
                      </a:endParaRPr>
                    </a:p>
                    <a:p>
                      <a:pPr algn="ctr">
                        <a:lnSpc>
                          <a:spcPct val="107000"/>
                        </a:lnSpc>
                        <a:spcAft>
                          <a:spcPts val="800"/>
                        </a:spcAft>
                      </a:pPr>
                      <a:r>
                        <a:rPr lang="en-GB" sz="700">
                          <a:solidFill>
                            <a:schemeClr val="tx1"/>
                          </a:solidFill>
                          <a:effectLst/>
                          <a:latin typeface="Sassoon Primary" pitchFamily="50" charset="0"/>
                          <a:ea typeface="Calibri" panose="020F0502020204030204" pitchFamily="34" charset="0"/>
                          <a:cs typeface="Amatic SC" panose="00000500000000000000" pitchFamily="2" charset="-79"/>
                        </a:rPr>
                        <a:t>Writing </a:t>
                      </a:r>
                      <a:r>
                        <a:rPr lang="en-GB" sz="700" dirty="0">
                          <a:solidFill>
                            <a:schemeClr val="tx1"/>
                          </a:solidFill>
                          <a:effectLst/>
                          <a:latin typeface="Sassoon Primary" pitchFamily="50" charset="0"/>
                          <a:ea typeface="Calibri" panose="020F0502020204030204" pitchFamily="34" charset="0"/>
                          <a:cs typeface="Amatic SC" panose="00000500000000000000" pitchFamily="2" charset="-79"/>
                        </a:rPr>
                        <a:t>recipes, lists. Writing for a purpose in role play using phonetically plausible attempts at words, beginning to use finger spaces</a:t>
                      </a:r>
                      <a:r>
                        <a:rPr lang="en-US" sz="700">
                          <a:solidFill>
                            <a:schemeClr val="tx1"/>
                          </a:solidFill>
                          <a:effectLst/>
                          <a:latin typeface="Sassoon Primary" pitchFamily="50" charset="0"/>
                          <a:ea typeface="Calibri" panose="020F0502020204030204" pitchFamily="34" charset="0"/>
                          <a:cs typeface="Amatic SC" panose="00000500000000000000" pitchFamily="2" charset="-79"/>
                        </a:rPr>
                        <a:t>. </a:t>
                      </a:r>
                      <a:r>
                        <a:rPr lang="en-US" sz="700">
                          <a:solidFill>
                            <a:schemeClr val="tx1"/>
                          </a:solidFill>
                          <a:latin typeface="Sassoon Primary" pitchFamily="50" charset="0"/>
                        </a:rPr>
                        <a:t>Form lower-case and capital letters correctly. Rhyming words. </a:t>
                      </a:r>
                    </a:p>
                    <a:p>
                      <a:pPr algn="ctr">
                        <a:lnSpc>
                          <a:spcPct val="107000"/>
                        </a:lnSpc>
                        <a:spcAft>
                          <a:spcPts val="800"/>
                        </a:spcAft>
                      </a:pPr>
                      <a:r>
                        <a:rPr lang="en-US" sz="700">
                          <a:solidFill>
                            <a:schemeClr val="tx1"/>
                          </a:solidFill>
                          <a:effectLst/>
                          <a:latin typeface="Sassoon Primary" pitchFamily="50" charset="0"/>
                          <a:ea typeface="Calibri" panose="020F0502020204030204" pitchFamily="34" charset="0"/>
                          <a:cs typeface="Amatic SC" panose="00000500000000000000" pitchFamily="2" charset="-79"/>
                        </a:rPr>
                        <a:t>Acrostic poems </a:t>
                      </a:r>
                      <a:endParaRPr lang="en-GB" sz="700" dirty="0">
                        <a:solidFill>
                          <a:schemeClr val="tx1"/>
                        </a:solidFill>
                        <a:effectLst/>
                        <a:latin typeface="Sassoon Primary" pitchFamily="50" charset="0"/>
                        <a:ea typeface="Calibri" panose="020F0502020204030204" pitchFamily="34" charset="0"/>
                        <a:cs typeface="Amatic SC" panose="00000500000000000000" pitchFamily="2" charset="-79"/>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700" b="1" kern="1200" dirty="0">
                          <a:solidFill>
                            <a:schemeClr val="tx1"/>
                          </a:solidFill>
                          <a:effectLst/>
                          <a:latin typeface="Sassoon Primary" pitchFamily="50" charset="0"/>
                          <a:ea typeface="+mn-ea"/>
                          <a:cs typeface="Amatic SC" panose="00000500000000000000" pitchFamily="2" charset="-79"/>
                        </a:rPr>
                        <a:t>Texts as a Stimulus:</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700" kern="1200" baseline="0" dirty="0">
                        <a:solidFill>
                          <a:srgbClr val="FF0000"/>
                        </a:solidFill>
                        <a:effectLst/>
                        <a:latin typeface="Sassoon Primary" pitchFamily="50" charset="0"/>
                        <a:ea typeface="+mn-ea"/>
                        <a:cs typeface="Amatic SC" panose="00000500000000000000" pitchFamily="2" charset="-79"/>
                      </a:endParaRPr>
                    </a:p>
                    <a:p>
                      <a:pPr algn="ctr">
                        <a:lnSpc>
                          <a:spcPct val="107000"/>
                        </a:lnSpc>
                        <a:spcAft>
                          <a:spcPts val="0"/>
                        </a:spcAft>
                      </a:pPr>
                      <a:endParaRPr lang="en-US" sz="700" dirty="0">
                        <a:solidFill>
                          <a:schemeClr val="tx1"/>
                        </a:solidFill>
                        <a:effectLst/>
                        <a:latin typeface="Sassoon Primary" pitchFamily="50" charset="0"/>
                        <a:ea typeface="Calibri" panose="020F0502020204030204" pitchFamily="34" charset="0"/>
                        <a:cs typeface="Amatic SC" panose="00000500000000000000" pitchFamily="2" charset="-79"/>
                      </a:endParaRPr>
                    </a:p>
                    <a:p>
                      <a:pPr algn="ctr">
                        <a:lnSpc>
                          <a:spcPct val="107000"/>
                        </a:lnSpc>
                        <a:spcAft>
                          <a:spcPts val="0"/>
                        </a:spcAft>
                      </a:pPr>
                      <a:r>
                        <a:rPr lang="en-US" sz="700" dirty="0">
                          <a:solidFill>
                            <a:schemeClr val="tx1"/>
                          </a:solidFill>
                          <a:effectLst/>
                          <a:latin typeface="Sassoon Primary" pitchFamily="50" charset="0"/>
                          <a:ea typeface="Calibri" panose="020F0502020204030204" pitchFamily="34" charset="0"/>
                          <a:cs typeface="Amatic SC" panose="00000500000000000000" pitchFamily="2" charset="-79"/>
                        </a:rPr>
                        <a:t>U</a:t>
                      </a:r>
                      <a:r>
                        <a:rPr lang="en-GB" sz="700" dirty="0">
                          <a:solidFill>
                            <a:schemeClr val="tx1"/>
                          </a:solidFill>
                          <a:effectLst/>
                          <a:latin typeface="Sassoon Primary" pitchFamily="50" charset="0"/>
                          <a:ea typeface="Calibri" panose="020F0502020204030204" pitchFamily="34" charset="0"/>
                          <a:cs typeface="Amatic SC" panose="00000500000000000000" pitchFamily="2" charset="-79"/>
                        </a:rPr>
                        <a:t>sing a range of tricky words that are spelt correctly. Beginning to use full stops, capital letters and finger spaces.</a:t>
                      </a:r>
                      <a:r>
                        <a:rPr lang="en-US" sz="700" dirty="0">
                          <a:solidFill>
                            <a:schemeClr val="tx1"/>
                          </a:solidFill>
                          <a:latin typeface="Sassoon Primary" pitchFamily="50" charset="0"/>
                        </a:rPr>
                        <a:t> Innovation of familiar texts Using familiar texts as a model for writing own stories. </a:t>
                      </a:r>
                      <a:r>
                        <a:rPr lang="en-GB" sz="700" dirty="0">
                          <a:solidFill>
                            <a:schemeClr val="tx1"/>
                          </a:solidFill>
                          <a:effectLst/>
                          <a:latin typeface="Sassoon Primary" pitchFamily="50" charset="0"/>
                          <a:ea typeface="Calibri" panose="020F0502020204030204" pitchFamily="34" charset="0"/>
                          <a:cs typeface="Amatic SC" panose="00000500000000000000" pitchFamily="2" charset="-79"/>
                        </a:rPr>
                        <a:t> Character description –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3662612"/>
                  </a:ext>
                </a:extLst>
              </a:tr>
            </a:tbl>
          </a:graphicData>
        </a:graphic>
      </p:graphicFrame>
      <p:pic>
        <p:nvPicPr>
          <p:cNvPr id="9" name="Picture 8">
            <a:extLst>
              <a:ext uri="{FF2B5EF4-FFF2-40B4-BE49-F238E27FC236}">
                <a16:creationId xmlns:a16="http://schemas.microsoft.com/office/drawing/2014/main" id="{2A52EF99-E88A-4C68-8B8E-150BEAF6062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92173" y="687174"/>
            <a:ext cx="501298" cy="501298"/>
          </a:xfrm>
          <a:prstGeom prst="rect">
            <a:avLst/>
          </a:prstGeom>
        </p:spPr>
      </p:pic>
      <p:pic>
        <p:nvPicPr>
          <p:cNvPr id="7" name="Picture 6"/>
          <p:cNvPicPr/>
          <p:nvPr/>
        </p:nvPicPr>
        <p:blipFill>
          <a:blip r:embed="rId3">
            <a:extLst>
              <a:ext uri="{28A0092B-C50C-407E-A947-70E740481C1C}">
                <a14:useLocalDpi xmlns:a14="http://schemas.microsoft.com/office/drawing/2010/main" val="0"/>
              </a:ext>
            </a:extLst>
          </a:blip>
          <a:stretch>
            <a:fillRect/>
          </a:stretch>
        </p:blipFill>
        <p:spPr>
          <a:xfrm>
            <a:off x="11353800" y="80146"/>
            <a:ext cx="574762" cy="554237"/>
          </a:xfrm>
          <a:prstGeom prst="rect">
            <a:avLst/>
          </a:prstGeom>
        </p:spPr>
      </p:pic>
      <p:sp>
        <p:nvSpPr>
          <p:cNvPr id="5" name="Rectangle 4">
            <a:extLst>
              <a:ext uri="{FF2B5EF4-FFF2-40B4-BE49-F238E27FC236}">
                <a16:creationId xmlns:a16="http://schemas.microsoft.com/office/drawing/2014/main" id="{883BF751-F0B7-F29F-0DB0-AEDD617DB0CB}"/>
              </a:ext>
            </a:extLst>
          </p:cNvPr>
          <p:cNvSpPr/>
          <p:nvPr/>
        </p:nvSpPr>
        <p:spPr>
          <a:xfrm>
            <a:off x="3375907" y="310355"/>
            <a:ext cx="4473084" cy="369332"/>
          </a:xfrm>
          <a:prstGeom prst="rect">
            <a:avLst/>
          </a:prstGeom>
        </p:spPr>
        <p:txBody>
          <a:bodyPr wrap="none">
            <a:spAutoFit/>
          </a:bodyPr>
          <a:lstStyle/>
          <a:p>
            <a:r>
              <a:rPr lang="en-US" b="1" dirty="0">
                <a:latin typeface="Sassoon Primary" pitchFamily="50" charset="0"/>
                <a:cs typeface="Amatic SC" panose="00000500000000000000" pitchFamily="2" charset="-79"/>
              </a:rPr>
              <a:t>St Joseph’s EYFS Curriculum Coverage</a:t>
            </a:r>
            <a:endParaRPr lang="en-GB" b="1" dirty="0">
              <a:latin typeface="Sassoon Primary" pitchFamily="50" charset="0"/>
              <a:cs typeface="Amatic SC" panose="00000500000000000000" pitchFamily="2" charset="-79"/>
            </a:endParaRPr>
          </a:p>
        </p:txBody>
      </p:sp>
    </p:spTree>
    <p:extLst>
      <p:ext uri="{BB962C8B-B14F-4D97-AF65-F5344CB8AC3E}">
        <p14:creationId xmlns:p14="http://schemas.microsoft.com/office/powerpoint/2010/main" val="4269740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1800" dirty="0">
              <a:latin typeface="Comic Sans MS" panose="030F0702030302020204" pitchFamily="66" charset="0"/>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291166022"/>
              </p:ext>
            </p:extLst>
          </p:nvPr>
        </p:nvGraphicFramePr>
        <p:xfrm>
          <a:off x="277686" y="1144680"/>
          <a:ext cx="11459364" cy="3121276"/>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637052">
                  <a:extLst>
                    <a:ext uri="{9D8B030D-6E8A-4147-A177-3AD203B41FA5}">
                      <a16:colId xmlns:a16="http://schemas.microsoft.com/office/drawing/2014/main" val="2709165749"/>
                    </a:ext>
                  </a:extLst>
                </a:gridCol>
                <a:gridCol w="1780330">
                  <a:extLst>
                    <a:ext uri="{9D8B030D-6E8A-4147-A177-3AD203B41FA5}">
                      <a16:colId xmlns:a16="http://schemas.microsoft.com/office/drawing/2014/main" val="2335150482"/>
                    </a:ext>
                  </a:extLst>
                </a:gridCol>
                <a:gridCol w="1493774">
                  <a:extLst>
                    <a:ext uri="{9D8B030D-6E8A-4147-A177-3AD203B41FA5}">
                      <a16:colId xmlns:a16="http://schemas.microsoft.com/office/drawing/2014/main" val="124247196"/>
                    </a:ext>
                  </a:extLst>
                </a:gridCol>
              </a:tblGrid>
              <a:tr h="217589">
                <a:tc>
                  <a:txBody>
                    <a:bodyPr/>
                    <a:lstStyle/>
                    <a:p>
                      <a:pPr algn="ctr"/>
                      <a:endParaRPr lang="en-GB" sz="800" dirty="0">
                        <a:latin typeface="Sassoon Primary" pitchFamily="50"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Autumn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bg1">
                              <a:lumMod val="50000"/>
                            </a:schemeClr>
                          </a:solidFill>
                          <a:latin typeface="Sassoon Primary" pitchFamily="50" charset="0"/>
                          <a:cs typeface="Amatic SC" panose="00000500000000000000" pitchFamily="2" charset="-79"/>
                        </a:rPr>
                        <a:t>Autumn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800">
                          <a:solidFill>
                            <a:schemeClr val="bg1">
                              <a:lumMod val="50000"/>
                            </a:schemeClr>
                          </a:solidFill>
                          <a:latin typeface="Sassoon Primary" pitchFamily="50" charset="0"/>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251927">
                <a:tc>
                  <a:txBody>
                    <a:bodyPr/>
                    <a:lstStyle/>
                    <a:p>
                      <a:pPr algn="ctr"/>
                      <a:r>
                        <a:rPr lang="en-US" sz="800" b="0" dirty="0">
                          <a:latin typeface="Sassoon Primary" pitchFamily="50" charset="0"/>
                          <a:cs typeface="Amatic SC" panose="00000500000000000000" pitchFamily="2" charset="-79"/>
                        </a:rPr>
                        <a:t>General Themes </a:t>
                      </a:r>
                      <a:endParaRPr lang="en-GB"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800" dirty="0">
                          <a:latin typeface="Sassoon Primary" pitchFamily="50" charset="0"/>
                          <a:cs typeface="Amatic SC" panose="00000500000000000000" pitchFamily="2" charset="-79"/>
                        </a:rPr>
                        <a:t>All About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Terrific Tales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latin typeface="Sassoon Primary" pitchFamily="50" charset="0"/>
                          <a:cs typeface="Amatic SC" panose="00000500000000000000" pitchFamily="2" charset="-79"/>
                        </a:rPr>
                        <a:t>Amazing Animals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Come outside!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latin typeface="Sassoon Primary" pitchFamily="50" charset="0"/>
                          <a:cs typeface="Amatic SC" panose="00000500000000000000" pitchFamily="2" charset="-79"/>
                        </a:rPr>
                        <a:t>Ticket to</a:t>
                      </a:r>
                      <a:r>
                        <a:rPr lang="en-US" sz="800" baseline="0" dirty="0">
                          <a:latin typeface="Sassoon Primary" pitchFamily="50" charset="0"/>
                          <a:cs typeface="Amatic SC" panose="00000500000000000000" pitchFamily="2" charset="-79"/>
                        </a:rPr>
                        <a:t> ride1!</a:t>
                      </a:r>
                      <a:endParaRPr lang="en-US" sz="80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a:latin typeface="Sassoon Primary" pitchFamily="50" charset="0"/>
                          <a:cs typeface="Amatic SC" panose="00000500000000000000" pitchFamily="2" charset="-79"/>
                        </a:rPr>
                        <a:t>Fun at the Seaside </a:t>
                      </a:r>
                      <a:endParaRPr lang="en-US" sz="24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1013842">
                <a:tc>
                  <a:txBody>
                    <a:bodyPr/>
                    <a:lstStyle/>
                    <a:p>
                      <a:pPr algn="ctr"/>
                      <a:r>
                        <a:rPr lang="en-US" sz="800" b="0" dirty="0" err="1">
                          <a:solidFill>
                            <a:schemeClr val="tx1"/>
                          </a:solidFill>
                          <a:latin typeface="Sassoon Primary" pitchFamily="50" charset="0"/>
                          <a:cs typeface="Amatic SC" panose="00000500000000000000" pitchFamily="2" charset="-79"/>
                        </a:rPr>
                        <a:t>Maths</a:t>
                      </a:r>
                      <a:endParaRPr lang="en-US" sz="800" b="0" dirty="0">
                        <a:solidFill>
                          <a:schemeClr val="tx1"/>
                        </a:solidFill>
                        <a:latin typeface="Sassoon Primary" pitchFamily="50" charset="0"/>
                        <a:cs typeface="Amatic SC" panose="00000500000000000000" pitchFamily="2" charset="-79"/>
                      </a:endParaRPr>
                    </a:p>
                    <a:p>
                      <a:pPr algn="ctr"/>
                      <a:endParaRPr lang="en-US" sz="800" b="1" i="1" kern="1200" dirty="0">
                        <a:solidFill>
                          <a:schemeClr val="tx1"/>
                        </a:solidFill>
                        <a:effectLst/>
                        <a:latin typeface="Sassoon Primary" pitchFamily="50" charset="0"/>
                        <a:ea typeface="+mn-ea"/>
                        <a:cs typeface="+mn-cs"/>
                      </a:endParaRPr>
                    </a:p>
                    <a:p>
                      <a:pPr algn="ctr"/>
                      <a:endParaRPr lang="en-US" sz="800" b="0" i="0" kern="1200" dirty="0">
                        <a:solidFill>
                          <a:schemeClr val="tx1"/>
                        </a:solidFill>
                        <a:effectLst/>
                        <a:latin typeface="Sassoon Primary" pitchFamily="50" charset="0"/>
                        <a:ea typeface="+mn-ea"/>
                        <a:cs typeface="+mn-cs"/>
                      </a:endParaRPr>
                    </a:p>
                    <a:p>
                      <a:pPr algn="ctr"/>
                      <a:r>
                        <a:rPr lang="en-US" sz="800" b="0" i="0" kern="1200" dirty="0">
                          <a:solidFill>
                            <a:schemeClr val="tx1"/>
                          </a:solidFill>
                          <a:effectLst/>
                          <a:latin typeface="Sassoon Primary" pitchFamily="50" charset="0"/>
                          <a:ea typeface="+mn-ea"/>
                          <a:cs typeface="+mn-cs"/>
                        </a:rPr>
                        <a:t>Math Mastery</a:t>
                      </a:r>
                    </a:p>
                    <a:p>
                      <a:pPr algn="ctr"/>
                      <a:endParaRPr lang="en-US" sz="800" b="0" i="0" kern="1200" dirty="0">
                        <a:solidFill>
                          <a:schemeClr val="tx1"/>
                        </a:solidFill>
                        <a:effectLst/>
                        <a:latin typeface="Sassoon Primary" pitchFamily="50" charset="0"/>
                        <a:ea typeface="+mn-ea"/>
                        <a:cs typeface="+mn-cs"/>
                      </a:endParaRPr>
                    </a:p>
                    <a:p>
                      <a:pPr algn="ctr"/>
                      <a:r>
                        <a:rPr lang="en-US" sz="800" b="0" i="0" kern="1200" dirty="0" err="1">
                          <a:solidFill>
                            <a:schemeClr val="tx1"/>
                          </a:solidFill>
                          <a:effectLst/>
                          <a:latin typeface="Sassoon Primary" pitchFamily="50" charset="0"/>
                          <a:ea typeface="+mn-ea"/>
                          <a:cs typeface="+mn-cs"/>
                        </a:rPr>
                        <a:t>Maths</a:t>
                      </a:r>
                      <a:r>
                        <a:rPr lang="en-US" sz="800" b="0" i="0" kern="1200" dirty="0">
                          <a:solidFill>
                            <a:schemeClr val="tx1"/>
                          </a:solidFill>
                          <a:effectLst/>
                          <a:latin typeface="Sassoon Primary" pitchFamily="50" charset="0"/>
                          <a:ea typeface="+mn-ea"/>
                          <a:cs typeface="+mn-cs"/>
                        </a:rPr>
                        <a:t> Essentials</a:t>
                      </a:r>
                      <a:endParaRPr lang="en-US" sz="800" b="0" i="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GB" sz="800" b="0" dirty="0">
                          <a:solidFill>
                            <a:schemeClr val="tx1"/>
                          </a:solidFill>
                          <a:latin typeface="Sassoon Primary" pitchFamily="50" charset="0"/>
                        </a:rPr>
                        <a:t>Early Mathematical Experiences</a:t>
                      </a:r>
                    </a:p>
                    <a:p>
                      <a:pPr marL="0" indent="0" algn="ctr">
                        <a:buFontTx/>
                        <a:buNone/>
                      </a:pPr>
                      <a:r>
                        <a:rPr lang="en-US" sz="800" b="0" dirty="0">
                          <a:solidFill>
                            <a:schemeClr val="tx1"/>
                          </a:solidFill>
                          <a:latin typeface="Sassoon Primary" pitchFamily="50" charset="0"/>
                        </a:rPr>
                        <a:t>Counting rhymes and songs</a:t>
                      </a:r>
                    </a:p>
                    <a:p>
                      <a:pPr marL="0" indent="0" algn="ctr">
                        <a:buFont typeface="Arial" panose="020B0604020202020204" pitchFamily="34" charset="0"/>
                        <a:buNone/>
                      </a:pPr>
                      <a:r>
                        <a:rPr lang="en-US" sz="800" b="0" dirty="0">
                          <a:solidFill>
                            <a:schemeClr val="tx1"/>
                          </a:solidFill>
                          <a:latin typeface="Sassoon Primary" pitchFamily="50" charset="0"/>
                        </a:rPr>
                        <a:t>Classifying objects based on one attribute.</a:t>
                      </a:r>
                    </a:p>
                    <a:p>
                      <a:pPr marL="0" indent="0" algn="ctr">
                        <a:buFont typeface="Arial" panose="020B0604020202020204" pitchFamily="34" charset="0"/>
                        <a:buNone/>
                      </a:pPr>
                      <a:endParaRPr lang="en-US" sz="800" b="0" dirty="0">
                        <a:solidFill>
                          <a:schemeClr val="tx1"/>
                        </a:solidFill>
                        <a:latin typeface="Sassoon Primary" pitchFamily="50" charset="0"/>
                      </a:endParaRPr>
                    </a:p>
                    <a:p>
                      <a:pPr marL="0" indent="0" algn="ctr">
                        <a:buFont typeface="Arial" panose="020B0604020202020204" pitchFamily="34" charset="0"/>
                        <a:buNone/>
                      </a:pPr>
                      <a:r>
                        <a:rPr lang="en-US" sz="800" b="0" dirty="0">
                          <a:solidFill>
                            <a:schemeClr val="tx1"/>
                          </a:solidFill>
                          <a:latin typeface="Sassoon Primary" pitchFamily="50" charset="0"/>
                        </a:rPr>
                        <a:t>Comparing objects and sets / sizes/capacity.</a:t>
                      </a:r>
                    </a:p>
                    <a:p>
                      <a:pPr marL="0" indent="0" algn="ctr">
                        <a:buFont typeface="Arial" panose="020B0604020202020204" pitchFamily="34" charset="0"/>
                        <a:buNone/>
                      </a:pPr>
                      <a:r>
                        <a:rPr lang="en-US" sz="800" b="0" dirty="0">
                          <a:solidFill>
                            <a:schemeClr val="tx1"/>
                          </a:solidFill>
                          <a:latin typeface="Sassoon Primary" pitchFamily="50" charset="0"/>
                        </a:rPr>
                        <a:t> </a:t>
                      </a:r>
                      <a:r>
                        <a:rPr lang="en-US" sz="800" b="0" dirty="0" err="1">
                          <a:solidFill>
                            <a:schemeClr val="tx1"/>
                          </a:solidFill>
                          <a:latin typeface="Sassoon Primary" pitchFamily="50" charset="0"/>
                        </a:rPr>
                        <a:t>Subitising</a:t>
                      </a:r>
                      <a:r>
                        <a:rPr lang="en-US" sz="800" b="0" dirty="0">
                          <a:solidFill>
                            <a:schemeClr val="tx1"/>
                          </a:solidFill>
                          <a:latin typeface="Sassoon Primary" pitchFamily="50" charset="0"/>
                        </a:rPr>
                        <a:t>. </a:t>
                      </a:r>
                    </a:p>
                    <a:p>
                      <a:pPr marL="0" indent="0" algn="ctr">
                        <a:buFont typeface="Arial" panose="020B0604020202020204" pitchFamily="34" charset="0"/>
                        <a:buNone/>
                      </a:pPr>
                      <a:r>
                        <a:rPr lang="en-US" sz="800" b="0" dirty="0">
                          <a:solidFill>
                            <a:schemeClr val="tx1"/>
                          </a:solidFill>
                          <a:latin typeface="Sassoon Primary" pitchFamily="50" charset="0"/>
                        </a:rPr>
                        <a:t>Ordering objects and sets / introduce manipulatives.</a:t>
                      </a:r>
                    </a:p>
                    <a:p>
                      <a:pPr marL="0" indent="0" algn="ctr">
                        <a:buFont typeface="Arial" panose="020B0604020202020204" pitchFamily="34" charset="0"/>
                        <a:buNone/>
                      </a:pPr>
                      <a:r>
                        <a:rPr lang="en-US" sz="800" b="0" dirty="0">
                          <a:solidFill>
                            <a:schemeClr val="tx1"/>
                          </a:solidFill>
                          <a:latin typeface="Sassoon Primary" pitchFamily="50" charset="0"/>
                        </a:rPr>
                        <a:t> </a:t>
                      </a:r>
                    </a:p>
                    <a:p>
                      <a:pPr marL="0" indent="0" algn="ctr">
                        <a:buFont typeface="Arial" panose="020B0604020202020204" pitchFamily="34" charset="0"/>
                        <a:buNone/>
                      </a:pPr>
                      <a:r>
                        <a:rPr lang="en-GB" sz="800" b="0" dirty="0">
                          <a:solidFill>
                            <a:schemeClr val="tx1"/>
                          </a:solidFill>
                          <a:latin typeface="Sassoon Primary" pitchFamily="50" charset="0"/>
                        </a:rPr>
                        <a:t>Pattern and early number</a:t>
                      </a:r>
                    </a:p>
                    <a:p>
                      <a:pPr algn="ctr"/>
                      <a:r>
                        <a:rPr lang="en-US" sz="800" b="0" dirty="0" err="1">
                          <a:solidFill>
                            <a:schemeClr val="tx1"/>
                          </a:solidFill>
                          <a:latin typeface="Sassoon Primary" pitchFamily="50" charset="0"/>
                        </a:rPr>
                        <a:t>Recognise</a:t>
                      </a:r>
                      <a:r>
                        <a:rPr lang="en-US" sz="800" b="0" dirty="0">
                          <a:solidFill>
                            <a:schemeClr val="tx1"/>
                          </a:solidFill>
                          <a:latin typeface="Sassoon Primary" pitchFamily="50" charset="0"/>
                        </a:rPr>
                        <a:t>, describe</a:t>
                      </a:r>
                      <a:r>
                        <a:rPr lang="en-US" sz="800" b="0" baseline="0" dirty="0">
                          <a:solidFill>
                            <a:schemeClr val="tx1"/>
                          </a:solidFill>
                          <a:latin typeface="Sassoon Primary" pitchFamily="50" charset="0"/>
                        </a:rPr>
                        <a:t> and explore pattern.</a:t>
                      </a:r>
                    </a:p>
                    <a:p>
                      <a:pPr algn="ctr"/>
                      <a:endParaRPr lang="en-US" sz="800" b="0" baseline="0" dirty="0">
                        <a:solidFill>
                          <a:schemeClr val="tx1"/>
                        </a:solidFill>
                        <a:latin typeface="Sassoon Primary" pitchFamily="50" charset="0"/>
                      </a:endParaRPr>
                    </a:p>
                    <a:p>
                      <a:pPr algn="ctr"/>
                      <a:endParaRPr lang="en-US" sz="800" b="0" dirty="0">
                        <a:solidFill>
                          <a:schemeClr val="tx1"/>
                        </a:solidFill>
                        <a:latin typeface="Sassoon Primary" pitchFamily="50" charset="0"/>
                        <a:cs typeface="+mn-cs"/>
                      </a:endParaRPr>
                    </a:p>
                    <a:p>
                      <a:pPr algn="ctr"/>
                      <a:endParaRPr lang="en-US" sz="800" b="0" dirty="0">
                        <a:solidFill>
                          <a:schemeClr val="tx1"/>
                        </a:solidFill>
                        <a:latin typeface="Sassoon Primary" pitchFamily="50" charset="0"/>
                        <a:cs typeface="+mn-cs"/>
                      </a:endParaRPr>
                    </a:p>
                    <a:p>
                      <a:pPr algn="ctr"/>
                      <a:r>
                        <a:rPr lang="en-US" sz="800" b="0" dirty="0">
                          <a:solidFill>
                            <a:schemeClr val="tx1"/>
                          </a:solidFill>
                          <a:latin typeface="Sassoon Primary" pitchFamily="50" charset="0"/>
                          <a:cs typeface="+mn-cs"/>
                        </a:rPr>
                        <a:t>Baseline</a:t>
                      </a:r>
                      <a:r>
                        <a:rPr lang="en-US" sz="800" b="0" baseline="0" dirty="0">
                          <a:solidFill>
                            <a:schemeClr val="tx1"/>
                          </a:solidFill>
                          <a:latin typeface="Sassoon Primary" pitchFamily="50" charset="0"/>
                          <a:cs typeface="+mn-cs"/>
                        </a:rPr>
                        <a:t> Assessments</a:t>
                      </a:r>
                      <a:endParaRPr lang="en-GB" sz="800" b="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800" b="0" dirty="0">
                          <a:solidFill>
                            <a:schemeClr val="tx1"/>
                          </a:solidFill>
                          <a:latin typeface="Sassoon Primary" pitchFamily="50" charset="0"/>
                        </a:rPr>
                        <a:t>1, 2, 3, 4, 5</a:t>
                      </a:r>
                    </a:p>
                    <a:p>
                      <a:pPr algn="ctr"/>
                      <a:endParaRPr lang="en-GB" sz="800" b="0" dirty="0">
                        <a:solidFill>
                          <a:schemeClr val="tx1"/>
                        </a:solidFill>
                        <a:latin typeface="Sassoon Primary" pitchFamily="50" charset="0"/>
                      </a:endParaRPr>
                    </a:p>
                    <a:p>
                      <a:pPr algn="ctr"/>
                      <a:r>
                        <a:rPr lang="en-GB" sz="800" b="0" dirty="0">
                          <a:solidFill>
                            <a:schemeClr val="tx1"/>
                          </a:solidFill>
                          <a:latin typeface="Sassoon Primary" pitchFamily="50" charset="0"/>
                        </a:rPr>
                        <a:t>Represent 1, 2, 3, 4, 5</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dirty="0">
                          <a:solidFill>
                            <a:schemeClr val="tx1"/>
                          </a:solidFill>
                          <a:latin typeface="Sassoon Primary" pitchFamily="50" charset="0"/>
                        </a:rPr>
                        <a:t>Compare 1,2,</a:t>
                      </a:r>
                      <a:r>
                        <a:rPr lang="en-GB" sz="800" b="0" baseline="0" dirty="0">
                          <a:solidFill>
                            <a:schemeClr val="tx1"/>
                          </a:solidFill>
                          <a:latin typeface="Sassoon Primary" pitchFamily="50" charset="0"/>
                        </a:rPr>
                        <a:t> 3</a:t>
                      </a:r>
                      <a:r>
                        <a:rPr lang="en-GB" sz="800" b="0" dirty="0">
                          <a:solidFill>
                            <a:schemeClr val="tx1"/>
                          </a:solidFill>
                          <a:latin typeface="Sassoon Primary" pitchFamily="50" charset="0"/>
                        </a:rPr>
                        <a:t>, 4, 5</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baseline="0" dirty="0">
                          <a:solidFill>
                            <a:schemeClr val="tx1"/>
                          </a:solidFill>
                          <a:latin typeface="Sassoon Primary" pitchFamily="50" charset="0"/>
                        </a:rPr>
                        <a:t>Composition of 1, 2, 3</a:t>
                      </a:r>
                      <a:r>
                        <a:rPr lang="en-GB" sz="800" b="0" dirty="0">
                          <a:solidFill>
                            <a:schemeClr val="tx1"/>
                          </a:solidFill>
                          <a:latin typeface="Sassoon Primary" pitchFamily="50" charset="0"/>
                        </a:rPr>
                        <a:t>, 4, 5</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dirty="0">
                          <a:solidFill>
                            <a:schemeClr val="tx1"/>
                          </a:solidFill>
                          <a:latin typeface="Sassoon Primary" pitchFamily="50" charset="0"/>
                        </a:rPr>
                        <a:t>One</a:t>
                      </a:r>
                      <a:r>
                        <a:rPr lang="en-GB" sz="800" b="0" baseline="0" dirty="0">
                          <a:solidFill>
                            <a:schemeClr val="tx1"/>
                          </a:solidFill>
                          <a:latin typeface="Sassoon Primary" pitchFamily="50" charset="0"/>
                        </a:rPr>
                        <a:t> more / one less</a:t>
                      </a:r>
                      <a:endParaRPr lang="en-GB" sz="800" b="0" dirty="0">
                        <a:solidFill>
                          <a:schemeClr val="tx1"/>
                        </a:solidFill>
                        <a:latin typeface="Sassoon Primary" pitchFamily="50" charset="0"/>
                      </a:endParaRPr>
                    </a:p>
                    <a:p>
                      <a:pPr algn="ctr"/>
                      <a:endParaRPr lang="en-GB" sz="800" b="0" dirty="0">
                        <a:solidFill>
                          <a:schemeClr val="tx1"/>
                        </a:solidFill>
                        <a:latin typeface="Sassoon Primary" pitchFamily="50" charset="0"/>
                      </a:endParaRPr>
                    </a:p>
                    <a:p>
                      <a:pPr algn="ctr"/>
                      <a:r>
                        <a:rPr lang="en-GB" sz="800" b="0" dirty="0">
                          <a:solidFill>
                            <a:schemeClr val="tx1"/>
                          </a:solidFill>
                          <a:latin typeface="Sassoon Primary" pitchFamily="50" charset="0"/>
                        </a:rPr>
                        <a:t>Measures </a:t>
                      </a:r>
                    </a:p>
                    <a:p>
                      <a:pPr algn="ctr"/>
                      <a:r>
                        <a:rPr lang="en-US" sz="800" b="0" dirty="0">
                          <a:solidFill>
                            <a:schemeClr val="tx1"/>
                          </a:solidFill>
                          <a:latin typeface="Sassoon Primary" pitchFamily="50" charset="0"/>
                        </a:rPr>
                        <a:t>Estimate, order compare, discuss and explore capacity, weight and lengths</a:t>
                      </a:r>
                    </a:p>
                    <a:p>
                      <a:pPr algn="ctr"/>
                      <a:endParaRPr lang="en-GB" sz="800" b="0" dirty="0">
                        <a:solidFill>
                          <a:schemeClr val="tx1"/>
                        </a:solidFill>
                        <a:latin typeface="Sassoon Primary" pitchFamily="50" charset="0"/>
                        <a:cs typeface="Amatic SC" panose="00000500000000000000" pitchFamily="2" charset="-79"/>
                      </a:endParaRPr>
                    </a:p>
                    <a:p>
                      <a:pPr algn="ctr"/>
                      <a:r>
                        <a:rPr lang="en-GB" sz="800" b="0" dirty="0">
                          <a:solidFill>
                            <a:schemeClr val="tx1"/>
                          </a:solidFill>
                          <a:latin typeface="Sassoon Primary" pitchFamily="50" charset="0"/>
                        </a:rPr>
                        <a:t>Shape and sorting</a:t>
                      </a:r>
                    </a:p>
                    <a:p>
                      <a:pPr algn="ctr"/>
                      <a:r>
                        <a:rPr lang="en-US" sz="800" b="0" dirty="0">
                          <a:solidFill>
                            <a:schemeClr val="tx1"/>
                          </a:solidFill>
                          <a:latin typeface="Sassoon Primary" pitchFamily="50" charset="0"/>
                        </a:rPr>
                        <a:t>Describe and sort</a:t>
                      </a:r>
                      <a:r>
                        <a:rPr lang="en-US" sz="800" b="0" baseline="0" dirty="0">
                          <a:solidFill>
                            <a:schemeClr val="tx1"/>
                          </a:solidFill>
                          <a:latin typeface="Sassoon Primary" pitchFamily="50" charset="0"/>
                        </a:rPr>
                        <a:t> circles, triangles, shapes with 4 sides</a:t>
                      </a:r>
                    </a:p>
                    <a:p>
                      <a:pPr algn="ctr"/>
                      <a:r>
                        <a:rPr lang="en-GB" sz="800" b="0" dirty="0">
                          <a:solidFill>
                            <a:schemeClr val="tx1"/>
                          </a:solidFill>
                          <a:latin typeface="Sassoon Primary" pitchFamily="50" charset="0"/>
                        </a:rPr>
                        <a:t>Positional language</a:t>
                      </a:r>
                    </a:p>
                    <a:p>
                      <a:pPr algn="ctr"/>
                      <a:endParaRPr lang="en-GB" sz="800" b="0" dirty="0">
                        <a:solidFill>
                          <a:schemeClr val="tx1"/>
                        </a:solidFill>
                        <a:latin typeface="Sassoon Primary" pitchFamily="50" charset="0"/>
                        <a:cs typeface="Amatic SC" panose="00000500000000000000" pitchFamily="2" charset="-79"/>
                      </a:endParaRPr>
                    </a:p>
                    <a:p>
                      <a:pPr algn="ctr"/>
                      <a:r>
                        <a:rPr lang="en-GB" sz="800" b="0" dirty="0">
                          <a:solidFill>
                            <a:schemeClr val="tx1"/>
                          </a:solidFill>
                          <a:latin typeface="Sassoon Primary" pitchFamily="50" charset="0"/>
                        </a:rPr>
                        <a:t>Calendar and time</a:t>
                      </a:r>
                    </a:p>
                    <a:p>
                      <a:pPr algn="ctr"/>
                      <a:r>
                        <a:rPr lang="en-US" sz="800" b="0" dirty="0">
                          <a:solidFill>
                            <a:schemeClr val="tx1"/>
                          </a:solidFill>
                          <a:latin typeface="Sassoon Primary" pitchFamily="50" charset="0"/>
                        </a:rPr>
                        <a:t>Days of the week, seasons Sequence daily events</a:t>
                      </a:r>
                    </a:p>
                    <a:p>
                      <a:pPr algn="ctr"/>
                      <a:r>
                        <a:rPr lang="en-US" sz="800" b="0" dirty="0">
                          <a:solidFill>
                            <a:schemeClr val="tx1"/>
                          </a:solidFill>
                          <a:latin typeface="Sassoon Primary" pitchFamily="50" charset="0"/>
                          <a:cs typeface="Amatic SC" panose="00000500000000000000" pitchFamily="2" charset="-79"/>
                        </a:rPr>
                        <a:t>Time</a:t>
                      </a:r>
                      <a:endParaRPr lang="en-GB" sz="800" b="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dirty="0">
                          <a:solidFill>
                            <a:schemeClr val="tx1"/>
                          </a:solidFill>
                          <a:latin typeface="Sassoon Primary" pitchFamily="50" charset="0"/>
                        </a:rPr>
                        <a:t>Numbers within 5</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Count up to 5 objects Represent, order and explore numbers to 5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One more or fewer, one greater or less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Introducing</a:t>
                      </a:r>
                      <a:r>
                        <a:rPr lang="en-US" sz="800" b="0" baseline="0" dirty="0">
                          <a:solidFill>
                            <a:schemeClr val="tx1"/>
                          </a:solidFill>
                          <a:latin typeface="Sassoon Primary" pitchFamily="50" charset="0"/>
                        </a:rPr>
                        <a:t> zero</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0" dirty="0">
                        <a:solidFill>
                          <a:schemeClr val="tx1"/>
                        </a:solidFill>
                        <a:latin typeface="Sassoon Primary"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Addition and subtraction within </a:t>
                      </a:r>
                      <a:r>
                        <a:rPr lang="en-GB" sz="800" b="0" dirty="0">
                          <a:solidFill>
                            <a:schemeClr val="tx1"/>
                          </a:solidFill>
                          <a:latin typeface="Sassoon Primary" pitchFamily="50" charset="0"/>
                        </a:rPr>
                        <a:t>5</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Explore addition as counting on and subtraction as taking away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0" dirty="0">
                        <a:solidFill>
                          <a:schemeClr val="tx1"/>
                        </a:solidFill>
                        <a:latin typeface="Sassoon Primary" pitchFamily="50" charset="0"/>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dirty="0">
                        <a:solidFill>
                          <a:schemeClr val="tx1"/>
                        </a:solidFill>
                        <a:latin typeface="Sassoon Primary" pitchFamily="50" charset="0"/>
                        <a:cs typeface="Amatic SC" panose="00000500000000000000" pitchFamily="2" charset="-79"/>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dirty="0">
                        <a:solidFill>
                          <a:schemeClr val="tx1"/>
                        </a:solidFill>
                        <a:latin typeface="Sassoon Primary" pitchFamily="50" charset="0"/>
                        <a:cs typeface="Amatic SC" panose="00000500000000000000" pitchFamily="2" charset="-79"/>
                      </a:endParaRPr>
                    </a:p>
                    <a:p>
                      <a:pPr algn="ctr"/>
                      <a:endParaRPr lang="en-GB" sz="800" b="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dirty="0">
                          <a:solidFill>
                            <a:schemeClr val="tx1"/>
                          </a:solidFill>
                          <a:latin typeface="Sassoon Primary" pitchFamily="50" charset="0"/>
                        </a:rPr>
                        <a:t>Numbers within 10</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dirty="0">
                          <a:solidFill>
                            <a:schemeClr val="tx1"/>
                          </a:solidFill>
                          <a:latin typeface="Sassoon Primary" pitchFamily="50" charset="0"/>
                        </a:rPr>
                        <a:t>Represent, compare and</a:t>
                      </a:r>
                      <a:r>
                        <a:rPr lang="en-GB" sz="800" b="0" baseline="0" dirty="0">
                          <a:solidFill>
                            <a:schemeClr val="tx1"/>
                          </a:solidFill>
                          <a:latin typeface="Sassoon Primary" pitchFamily="50" charset="0"/>
                        </a:rPr>
                        <a:t> composition of 6, 7, 8, 9, 10</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0" baseline="0" dirty="0">
                        <a:solidFill>
                          <a:schemeClr val="tx1"/>
                        </a:solidFill>
                        <a:latin typeface="Sassoon Primary"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baseline="0" dirty="0">
                          <a:solidFill>
                            <a:schemeClr val="tx1"/>
                          </a:solidFill>
                          <a:latin typeface="Sassoon Primary" pitchFamily="50" charset="0"/>
                        </a:rPr>
                        <a:t>Bonds to 10.</a:t>
                      </a:r>
                      <a:endParaRPr lang="en-GB" sz="800" b="0" dirty="0">
                        <a:solidFill>
                          <a:schemeClr val="tx1"/>
                        </a:solidFill>
                        <a:latin typeface="Sassoon Primary"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Count up to 10 objects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One more or fewer, one greater or less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0" dirty="0">
                        <a:solidFill>
                          <a:schemeClr val="tx1"/>
                        </a:solidFill>
                        <a:latin typeface="Sassoon Primary"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Addition and subtraction within </a:t>
                      </a:r>
                      <a:r>
                        <a:rPr lang="en-GB" sz="800" b="0" dirty="0">
                          <a:solidFill>
                            <a:schemeClr val="tx1"/>
                          </a:solidFill>
                          <a:latin typeface="Sassoon Primary" pitchFamily="50" charset="0"/>
                        </a:rPr>
                        <a:t>10</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Explore addition as counting on and subtraction as taking away.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dirty="0">
                        <a:solidFill>
                          <a:schemeClr val="tx1"/>
                        </a:solidFill>
                        <a:latin typeface="Sassoon Primary"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b="0" dirty="0">
                          <a:solidFill>
                            <a:schemeClr val="tx1"/>
                          </a:solidFill>
                          <a:latin typeface="Sassoon Primary" pitchFamily="50" charset="0"/>
                        </a:rPr>
                        <a:t>Shape and sorting</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3d shapes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Spatial Awareness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dirty="0">
                          <a:solidFill>
                            <a:schemeClr val="tx1"/>
                          </a:solidFill>
                          <a:latin typeface="Sassoon Primary" pitchFamily="50" charset="0"/>
                        </a:rPr>
                        <a:t>Patterns</a:t>
                      </a:r>
                    </a:p>
                    <a:p>
                      <a:pPr algn="ctr"/>
                      <a:endParaRPr lang="en-GB" sz="800" b="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800" b="0" dirty="0">
                          <a:solidFill>
                            <a:schemeClr val="tx1"/>
                          </a:solidFill>
                          <a:latin typeface="Sassoon Primary" pitchFamily="50" charset="0"/>
                        </a:rPr>
                        <a:t>Shape and pattern</a:t>
                      </a:r>
                    </a:p>
                    <a:p>
                      <a:pPr algn="ctr"/>
                      <a:r>
                        <a:rPr lang="en-US" sz="800" b="0" dirty="0">
                          <a:solidFill>
                            <a:schemeClr val="tx1"/>
                          </a:solidFill>
                          <a:latin typeface="Sassoon Primary" pitchFamily="50" charset="0"/>
                        </a:rPr>
                        <a:t>Describe and sort 2-D and 3-D shapes </a:t>
                      </a:r>
                    </a:p>
                    <a:p>
                      <a:pPr algn="ctr"/>
                      <a:r>
                        <a:rPr lang="en-US" sz="800" b="0" dirty="0" err="1">
                          <a:solidFill>
                            <a:schemeClr val="tx1"/>
                          </a:solidFill>
                          <a:latin typeface="Sassoon Primary" pitchFamily="50" charset="0"/>
                        </a:rPr>
                        <a:t>Recognise</a:t>
                      </a:r>
                      <a:r>
                        <a:rPr lang="en-US" sz="800" b="0" dirty="0">
                          <a:solidFill>
                            <a:schemeClr val="tx1"/>
                          </a:solidFill>
                          <a:latin typeface="Sassoon Primary" pitchFamily="50" charset="0"/>
                        </a:rPr>
                        <a:t>, complete and create patterns</a:t>
                      </a:r>
                      <a:endParaRPr lang="en-GB" sz="800" b="0" dirty="0">
                        <a:solidFill>
                          <a:schemeClr val="tx1"/>
                        </a:solidFill>
                        <a:latin typeface="Sassoon Primary" pitchFamily="50" charset="0"/>
                      </a:endParaRPr>
                    </a:p>
                    <a:p>
                      <a:pPr algn="ctr"/>
                      <a:r>
                        <a:rPr lang="en-US" sz="800" b="0" dirty="0">
                          <a:solidFill>
                            <a:schemeClr val="tx1"/>
                          </a:solidFill>
                          <a:latin typeface="Sassoon Primary" pitchFamily="50" charset="0"/>
                        </a:rPr>
                        <a:t>Addition and subtraction within 20</a:t>
                      </a:r>
                    </a:p>
                    <a:p>
                      <a:pPr algn="ctr"/>
                      <a:r>
                        <a:rPr lang="en-US" sz="800" b="0" dirty="0">
                          <a:solidFill>
                            <a:schemeClr val="tx1"/>
                          </a:solidFill>
                          <a:latin typeface="Sassoon Primary" pitchFamily="50" charset="0"/>
                        </a:rPr>
                        <a:t>Commutativity </a:t>
                      </a:r>
                    </a:p>
                    <a:p>
                      <a:pPr algn="ctr"/>
                      <a:r>
                        <a:rPr lang="en-US" sz="800" b="0" dirty="0">
                          <a:solidFill>
                            <a:schemeClr val="tx1"/>
                          </a:solidFill>
                          <a:latin typeface="Sassoon Primary" pitchFamily="50" charset="0"/>
                        </a:rPr>
                        <a:t>Explore addition and subtraction Compare two amounts Relationship between doubling and halving </a:t>
                      </a:r>
                    </a:p>
                    <a:p>
                      <a:pPr algn="ctr"/>
                      <a:r>
                        <a:rPr lang="en-GB" sz="800" b="0" dirty="0">
                          <a:solidFill>
                            <a:schemeClr val="tx1"/>
                          </a:solidFill>
                          <a:latin typeface="Sassoon Primary" pitchFamily="50" charset="0"/>
                        </a:rPr>
                        <a:t>Money </a:t>
                      </a:r>
                    </a:p>
                    <a:p>
                      <a:pPr algn="ctr"/>
                      <a:r>
                        <a:rPr lang="en-US" sz="800" b="0" dirty="0">
                          <a:solidFill>
                            <a:schemeClr val="tx1"/>
                          </a:solidFill>
                          <a:latin typeface="Sassoon Primary" pitchFamily="50" charset="0"/>
                        </a:rPr>
                        <a:t>Coin recognition and values Combinations to total 20p Change from 10p </a:t>
                      </a:r>
                      <a:endParaRPr lang="en-GB" sz="800" b="0" dirty="0">
                        <a:solidFill>
                          <a:schemeClr val="tx1"/>
                        </a:solidFill>
                        <a:latin typeface="Sassoon Primary" pitchFamily="50" charset="0"/>
                      </a:endParaRPr>
                    </a:p>
                    <a:p>
                      <a:pPr algn="ctr"/>
                      <a:r>
                        <a:rPr lang="en-GB" sz="800" b="0" dirty="0">
                          <a:solidFill>
                            <a:schemeClr val="tx1"/>
                          </a:solidFill>
                          <a:latin typeface="Sassoon Primary" pitchFamily="50" charset="0"/>
                        </a:rPr>
                        <a:t>Measures</a:t>
                      </a:r>
                    </a:p>
                    <a:p>
                      <a:pPr algn="ctr"/>
                      <a:r>
                        <a:rPr lang="en-US" sz="800" b="0" dirty="0">
                          <a:solidFill>
                            <a:schemeClr val="tx1"/>
                          </a:solidFill>
                          <a:latin typeface="Sassoon Primary" pitchFamily="50" charset="0"/>
                        </a:rPr>
                        <a:t>Describe capacities Compare volumes Compare weights Estimate, compare and order lengths </a:t>
                      </a:r>
                      <a:endParaRPr lang="en-GB" sz="800" b="0" dirty="0">
                        <a:solidFill>
                          <a:schemeClr val="tx1"/>
                        </a:solidFill>
                        <a:latin typeface="Sassoon Primary"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b="0" dirty="0">
                          <a:solidFill>
                            <a:schemeClr val="tx1"/>
                          </a:solidFill>
                          <a:latin typeface="Sassoon Primary" pitchFamily="50" charset="0"/>
                        </a:rPr>
                        <a:t>Depth of numbers within 20 </a:t>
                      </a:r>
                    </a:p>
                    <a:p>
                      <a:pPr algn="ctr"/>
                      <a:r>
                        <a:rPr lang="en-US" sz="800" b="0" dirty="0">
                          <a:solidFill>
                            <a:schemeClr val="tx1"/>
                          </a:solidFill>
                          <a:latin typeface="Sassoon Primary" pitchFamily="50" charset="0"/>
                        </a:rPr>
                        <a:t>Explore numbers and strategies </a:t>
                      </a:r>
                    </a:p>
                    <a:p>
                      <a:pPr algn="ctr"/>
                      <a:r>
                        <a:rPr lang="en-US" sz="800" b="0" dirty="0" err="1">
                          <a:solidFill>
                            <a:schemeClr val="tx1"/>
                          </a:solidFill>
                          <a:latin typeface="Sassoon Primary" pitchFamily="50" charset="0"/>
                        </a:rPr>
                        <a:t>Recognise</a:t>
                      </a:r>
                      <a:r>
                        <a:rPr lang="en-US" sz="800" b="0" dirty="0">
                          <a:solidFill>
                            <a:schemeClr val="tx1"/>
                          </a:solidFill>
                          <a:latin typeface="Sassoon Primary" pitchFamily="50" charset="0"/>
                        </a:rPr>
                        <a:t> and extend patterns </a:t>
                      </a:r>
                    </a:p>
                    <a:p>
                      <a:pPr algn="ctr"/>
                      <a:r>
                        <a:rPr lang="en-US" sz="800" b="0" dirty="0">
                          <a:solidFill>
                            <a:schemeClr val="tx1"/>
                          </a:solidFill>
                          <a:latin typeface="Sassoon Primary" pitchFamily="50" charset="0"/>
                        </a:rPr>
                        <a:t>Apply number, shape and measures knowledge </a:t>
                      </a:r>
                    </a:p>
                    <a:p>
                      <a:pPr algn="ctr"/>
                      <a:r>
                        <a:rPr lang="en-US" sz="800" b="0" dirty="0">
                          <a:solidFill>
                            <a:schemeClr val="tx1"/>
                          </a:solidFill>
                          <a:latin typeface="Sassoon Primary" pitchFamily="50" charset="0"/>
                        </a:rPr>
                        <a:t>Count forwards and backwards</a:t>
                      </a:r>
                    </a:p>
                    <a:p>
                      <a:pPr algn="ctr"/>
                      <a:r>
                        <a:rPr lang="en-GB" sz="800" b="0" dirty="0">
                          <a:solidFill>
                            <a:schemeClr val="tx1"/>
                          </a:solidFill>
                          <a:latin typeface="Sassoon Primary" pitchFamily="50" charset="0"/>
                        </a:rPr>
                        <a:t>Numbers beyond 20 </a:t>
                      </a:r>
                    </a:p>
                    <a:p>
                      <a:pPr algn="ctr"/>
                      <a:r>
                        <a:rPr lang="en-US" sz="800" b="0" dirty="0">
                          <a:solidFill>
                            <a:schemeClr val="tx1"/>
                          </a:solidFill>
                          <a:latin typeface="Sassoon Primary" pitchFamily="50" charset="0"/>
                        </a:rPr>
                        <a:t>One more one less </a:t>
                      </a:r>
                    </a:p>
                    <a:p>
                      <a:pPr algn="ctr"/>
                      <a:r>
                        <a:rPr lang="en-US" sz="800" b="0" dirty="0">
                          <a:solidFill>
                            <a:schemeClr val="tx1"/>
                          </a:solidFill>
                          <a:latin typeface="Sassoon Primary" pitchFamily="50" charset="0"/>
                        </a:rPr>
                        <a:t>Estimate and count Grouping and sharing</a:t>
                      </a:r>
                      <a:endParaRPr lang="en-US" sz="800" b="0" dirty="0">
                        <a:solidFill>
                          <a:schemeClr val="tx1"/>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0951761"/>
                  </a:ext>
                </a:extLst>
              </a:tr>
            </a:tbl>
          </a:graphicData>
        </a:graphic>
      </p:graphicFrame>
      <p:pic>
        <p:nvPicPr>
          <p:cNvPr id="8" name="Picture 7">
            <a:extLst>
              <a:ext uri="{FF2B5EF4-FFF2-40B4-BE49-F238E27FC236}">
                <a16:creationId xmlns:a16="http://schemas.microsoft.com/office/drawing/2014/main" id="{F3D10AAF-7670-454E-AC8A-F0EB9E76610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838200" y="620727"/>
            <a:ext cx="618138" cy="618138"/>
          </a:xfrm>
          <a:prstGeom prst="rect">
            <a:avLst/>
          </a:prstGeom>
        </p:spPr>
      </p:pic>
      <p:pic>
        <p:nvPicPr>
          <p:cNvPr id="9" name="Picture 8"/>
          <p:cNvPicPr/>
          <p:nvPr/>
        </p:nvPicPr>
        <p:blipFill>
          <a:blip r:embed="rId3">
            <a:extLst>
              <a:ext uri="{28A0092B-C50C-407E-A947-70E740481C1C}">
                <a14:useLocalDpi xmlns:a14="http://schemas.microsoft.com/office/drawing/2010/main" val="0"/>
              </a:ext>
            </a:extLst>
          </a:blip>
          <a:stretch>
            <a:fillRect/>
          </a:stretch>
        </p:blipFill>
        <p:spPr>
          <a:xfrm>
            <a:off x="10918538" y="165427"/>
            <a:ext cx="618138" cy="704585"/>
          </a:xfrm>
          <a:prstGeom prst="rect">
            <a:avLst/>
          </a:prstGeom>
        </p:spPr>
      </p:pic>
      <p:sp>
        <p:nvSpPr>
          <p:cNvPr id="2" name="Rectangle 1">
            <a:extLst>
              <a:ext uri="{FF2B5EF4-FFF2-40B4-BE49-F238E27FC236}">
                <a16:creationId xmlns:a16="http://schemas.microsoft.com/office/drawing/2014/main" id="{5825A5C0-65F0-DC26-D6F5-C77E122F5AE7}"/>
              </a:ext>
            </a:extLst>
          </p:cNvPr>
          <p:cNvSpPr/>
          <p:nvPr/>
        </p:nvSpPr>
        <p:spPr>
          <a:xfrm>
            <a:off x="3322717" y="316202"/>
            <a:ext cx="4473084" cy="369332"/>
          </a:xfrm>
          <a:prstGeom prst="rect">
            <a:avLst/>
          </a:prstGeom>
        </p:spPr>
        <p:txBody>
          <a:bodyPr wrap="none">
            <a:spAutoFit/>
          </a:bodyPr>
          <a:lstStyle/>
          <a:p>
            <a:r>
              <a:rPr lang="en-US" b="1" dirty="0">
                <a:latin typeface="Sassoon Primary" pitchFamily="50" charset="0"/>
                <a:cs typeface="Amatic SC" panose="00000500000000000000" pitchFamily="2" charset="-79"/>
              </a:rPr>
              <a:t>St Joseph’s EYFS Curriculum Coverage</a:t>
            </a:r>
            <a:endParaRPr lang="en-GB" b="1" dirty="0">
              <a:latin typeface="Sassoon Primary" pitchFamily="50" charset="0"/>
              <a:cs typeface="Amatic SC" panose="00000500000000000000" pitchFamily="2" charset="-79"/>
            </a:endParaRPr>
          </a:p>
        </p:txBody>
      </p:sp>
    </p:spTree>
    <p:extLst>
      <p:ext uri="{BB962C8B-B14F-4D97-AF65-F5344CB8AC3E}">
        <p14:creationId xmlns:p14="http://schemas.microsoft.com/office/powerpoint/2010/main" val="3500215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2612621141"/>
              </p:ext>
            </p:extLst>
          </p:nvPr>
        </p:nvGraphicFramePr>
        <p:xfrm>
          <a:off x="189201" y="1314234"/>
          <a:ext cx="11615380" cy="4163123"/>
        </p:xfrm>
        <a:graphic>
          <a:graphicData uri="http://schemas.openxmlformats.org/drawingml/2006/table">
            <a:tbl>
              <a:tblPr firstRow="1" bandRow="1">
                <a:tableStyleId>{5C22544A-7EE6-4342-B048-85BDC9FD1C3A}</a:tableStyleId>
              </a:tblPr>
              <a:tblGrid>
                <a:gridCol w="1659340">
                  <a:extLst>
                    <a:ext uri="{9D8B030D-6E8A-4147-A177-3AD203B41FA5}">
                      <a16:colId xmlns:a16="http://schemas.microsoft.com/office/drawing/2014/main" val="385991600"/>
                    </a:ext>
                  </a:extLst>
                </a:gridCol>
                <a:gridCol w="1659340">
                  <a:extLst>
                    <a:ext uri="{9D8B030D-6E8A-4147-A177-3AD203B41FA5}">
                      <a16:colId xmlns:a16="http://schemas.microsoft.com/office/drawing/2014/main" val="2865123548"/>
                    </a:ext>
                  </a:extLst>
                </a:gridCol>
                <a:gridCol w="1659340">
                  <a:extLst>
                    <a:ext uri="{9D8B030D-6E8A-4147-A177-3AD203B41FA5}">
                      <a16:colId xmlns:a16="http://schemas.microsoft.com/office/drawing/2014/main" val="872926247"/>
                    </a:ext>
                  </a:extLst>
                </a:gridCol>
                <a:gridCol w="1470188">
                  <a:extLst>
                    <a:ext uri="{9D8B030D-6E8A-4147-A177-3AD203B41FA5}">
                      <a16:colId xmlns:a16="http://schemas.microsoft.com/office/drawing/2014/main" val="1315738151"/>
                    </a:ext>
                  </a:extLst>
                </a:gridCol>
                <a:gridCol w="1848492">
                  <a:extLst>
                    <a:ext uri="{9D8B030D-6E8A-4147-A177-3AD203B41FA5}">
                      <a16:colId xmlns:a16="http://schemas.microsoft.com/office/drawing/2014/main" val="2573491699"/>
                    </a:ext>
                  </a:extLst>
                </a:gridCol>
                <a:gridCol w="1659340">
                  <a:extLst>
                    <a:ext uri="{9D8B030D-6E8A-4147-A177-3AD203B41FA5}">
                      <a16:colId xmlns:a16="http://schemas.microsoft.com/office/drawing/2014/main" val="2335150482"/>
                    </a:ext>
                  </a:extLst>
                </a:gridCol>
                <a:gridCol w="1659340">
                  <a:extLst>
                    <a:ext uri="{9D8B030D-6E8A-4147-A177-3AD203B41FA5}">
                      <a16:colId xmlns:a16="http://schemas.microsoft.com/office/drawing/2014/main" val="4046203905"/>
                    </a:ext>
                  </a:extLst>
                </a:gridCol>
              </a:tblGrid>
              <a:tr h="337883">
                <a:tc>
                  <a:txBody>
                    <a:bodyPr/>
                    <a:lstStyle/>
                    <a:p>
                      <a:pPr algn="ctr"/>
                      <a:endParaRPr lang="en-GB" sz="800" dirty="0">
                        <a:latin typeface="Sassoon Primary" pitchFamily="50"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Autumn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bg1">
                              <a:lumMod val="50000"/>
                            </a:schemeClr>
                          </a:solidFill>
                          <a:latin typeface="Sassoon Primary" pitchFamily="50" charset="0"/>
                          <a:cs typeface="Amatic SC" panose="00000500000000000000" pitchFamily="2" charset="-79"/>
                        </a:rPr>
                        <a:t>Autumn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a:solidFill>
                            <a:schemeClr val="bg1">
                              <a:lumMod val="50000"/>
                            </a:schemeClr>
                          </a:solidFill>
                          <a:latin typeface="Sassoon Primary" pitchFamily="50" charset="0"/>
                          <a:cs typeface="Amatic SC" panose="00000500000000000000" pitchFamily="2" charset="-79"/>
                        </a:rPr>
                        <a:t>Spring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189132">
                <a:tc>
                  <a:txBody>
                    <a:bodyPr/>
                    <a:lstStyle/>
                    <a:p>
                      <a:pPr algn="ctr"/>
                      <a:r>
                        <a:rPr lang="en-US" sz="800" b="0" dirty="0">
                          <a:latin typeface="Sassoon Primary" pitchFamily="50" charset="0"/>
                          <a:cs typeface="Amatic SC" panose="00000500000000000000" pitchFamily="2" charset="-79"/>
                        </a:rPr>
                        <a:t>General Themes </a:t>
                      </a:r>
                      <a:endParaRPr lang="en-GB"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US" sz="800" dirty="0">
                          <a:latin typeface="Sassoon Primary" pitchFamily="50" charset="0"/>
                          <a:cs typeface="Amatic SC" panose="00000500000000000000" pitchFamily="2" charset="-79"/>
                        </a:rPr>
                        <a:t>All About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Terrific Tales!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latin typeface="Sassoon Primary" pitchFamily="50" charset="0"/>
                          <a:cs typeface="Amatic SC" panose="00000500000000000000" pitchFamily="2" charset="-79"/>
                        </a:rPr>
                        <a:t>Amazing Animals!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latin typeface="Sassoon Primary" pitchFamily="50" charset="0"/>
                          <a:cs typeface="Amatic SC" panose="00000500000000000000" pitchFamily="2" charset="-79"/>
                        </a:rPr>
                        <a:t>Come Outside!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latin typeface="Sassoon Primary" pitchFamily="50" charset="0"/>
                          <a:cs typeface="Amatic SC" panose="00000500000000000000" pitchFamily="2" charset="-79"/>
                        </a:rPr>
                        <a:t>Ticket to Ride!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Fun at the seaside!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3341910">
                <a:tc>
                  <a:txBody>
                    <a:bodyPr/>
                    <a:lstStyle/>
                    <a:p>
                      <a:pPr algn="ctr"/>
                      <a:r>
                        <a:rPr lang="en-US" sz="800" b="1" dirty="0">
                          <a:latin typeface="Sassoon Primary" pitchFamily="50" charset="0"/>
                          <a:cs typeface="Amatic SC" panose="00000500000000000000" pitchFamily="2" charset="-79"/>
                        </a:rPr>
                        <a:t>Understanding the world</a:t>
                      </a:r>
                    </a:p>
                    <a:p>
                      <a:pPr algn="ctr"/>
                      <a:r>
                        <a:rPr lang="en-US" sz="800" b="1" dirty="0">
                          <a:latin typeface="Sassoon Primary" pitchFamily="50" charset="0"/>
                          <a:cs typeface="Amatic SC" panose="00000500000000000000" pitchFamily="2" charset="-79"/>
                        </a:rPr>
                        <a:t>Festivals </a:t>
                      </a:r>
                    </a:p>
                    <a:p>
                      <a:pPr algn="ctr"/>
                      <a:r>
                        <a:rPr lang="en-US" sz="800" b="0" dirty="0">
                          <a:latin typeface="Sassoon Primary" pitchFamily="50" charset="0"/>
                          <a:cs typeface="Amatic SC" panose="00000500000000000000" pitchFamily="2" charset="-79"/>
                        </a:rPr>
                        <a:t>Harvest</a:t>
                      </a:r>
                    </a:p>
                    <a:p>
                      <a:pPr algn="ctr"/>
                      <a:r>
                        <a:rPr lang="en-US" sz="800" b="0" dirty="0">
                          <a:latin typeface="Sassoon Primary" pitchFamily="50" charset="0"/>
                          <a:cs typeface="Amatic SC" panose="00000500000000000000" pitchFamily="2" charset="-79"/>
                        </a:rPr>
                        <a:t>Diwali</a:t>
                      </a:r>
                    </a:p>
                    <a:p>
                      <a:pPr algn="ctr"/>
                      <a:r>
                        <a:rPr lang="en-US" sz="800" b="0" dirty="0">
                          <a:latin typeface="Sassoon Primary" pitchFamily="50" charset="0"/>
                          <a:cs typeface="Amatic SC" panose="00000500000000000000" pitchFamily="2" charset="-79"/>
                        </a:rPr>
                        <a:t>Christmas</a:t>
                      </a:r>
                    </a:p>
                    <a:p>
                      <a:pPr algn="ctr"/>
                      <a:r>
                        <a:rPr lang="en-US" sz="800" b="0" dirty="0">
                          <a:latin typeface="Sassoon Primary" pitchFamily="50" charset="0"/>
                          <a:cs typeface="Amatic SC" panose="00000500000000000000" pitchFamily="2" charset="-79"/>
                        </a:rPr>
                        <a:t>Birthdays</a:t>
                      </a:r>
                    </a:p>
                    <a:p>
                      <a:pPr algn="ctr"/>
                      <a:r>
                        <a:rPr lang="en-US" sz="800" b="0" dirty="0">
                          <a:latin typeface="Sassoon Primary" pitchFamily="50" charset="0"/>
                          <a:cs typeface="Amatic SC" panose="00000500000000000000" pitchFamily="2" charset="-79"/>
                        </a:rPr>
                        <a:t>Bonfire Night</a:t>
                      </a:r>
                    </a:p>
                    <a:p>
                      <a:pPr algn="ctr"/>
                      <a:r>
                        <a:rPr lang="en-US" sz="800" b="0" dirty="0">
                          <a:latin typeface="Sassoon Primary" pitchFamily="50" charset="0"/>
                          <a:cs typeface="Amatic SC" panose="00000500000000000000" pitchFamily="2" charset="-79"/>
                        </a:rPr>
                        <a:t>Chinese New Year</a:t>
                      </a:r>
                    </a:p>
                    <a:p>
                      <a:pPr algn="ctr"/>
                      <a:r>
                        <a:rPr lang="en-US" sz="800" b="0" dirty="0">
                          <a:latin typeface="Sassoon Primary" pitchFamily="50" charset="0"/>
                          <a:cs typeface="Amatic SC" panose="00000500000000000000" pitchFamily="2" charset="-79"/>
                        </a:rPr>
                        <a:t>Easter</a:t>
                      </a:r>
                    </a:p>
                    <a:p>
                      <a:pPr algn="ctr"/>
                      <a:r>
                        <a:rPr lang="en-US" sz="800" b="0" dirty="0">
                          <a:latin typeface="Sassoon Primary" pitchFamily="50" charset="0"/>
                          <a:cs typeface="Amatic SC" panose="00000500000000000000" pitchFamily="2" charset="-79"/>
                        </a:rPr>
                        <a:t>Feast Days</a:t>
                      </a:r>
                    </a:p>
                    <a:p>
                      <a:pPr algn="ctr"/>
                      <a:r>
                        <a:rPr lang="en-US" sz="800" b="0" dirty="0">
                          <a:latin typeface="Sassoon Primary" pitchFamily="50" charset="0"/>
                          <a:cs typeface="Amatic SC" panose="00000500000000000000" pitchFamily="2" charset="-79"/>
                        </a:rPr>
                        <a:t>St George’s Day</a:t>
                      </a:r>
                    </a:p>
                    <a:p>
                      <a:pPr algn="ctr"/>
                      <a:r>
                        <a:rPr lang="en-US" sz="800" b="0" dirty="0">
                          <a:latin typeface="Sassoon Primary" pitchFamily="50" charset="0"/>
                          <a:cs typeface="Amatic SC" panose="00000500000000000000" pitchFamily="2" charset="-79"/>
                        </a:rPr>
                        <a:t>Remembrance Day</a:t>
                      </a:r>
                    </a:p>
                    <a:p>
                      <a:pPr algn="ctr"/>
                      <a:r>
                        <a:rPr lang="en-US" sz="800" b="0" dirty="0">
                          <a:latin typeface="Sassoon Primary" pitchFamily="50" charset="0"/>
                          <a:cs typeface="Amatic SC" panose="00000500000000000000" pitchFamily="2" charset="-79"/>
                        </a:rPr>
                        <a:t>Shrove Tuesday</a:t>
                      </a:r>
                    </a:p>
                    <a:p>
                      <a:pPr algn="ctr"/>
                      <a:r>
                        <a:rPr lang="en-US" sz="800" b="0" dirty="0">
                          <a:latin typeface="Sassoon Primary" pitchFamily="50" charset="0"/>
                          <a:cs typeface="Amatic SC" panose="00000500000000000000" pitchFamily="2" charset="-79"/>
                        </a:rPr>
                        <a:t>Mother’s Day</a:t>
                      </a:r>
                    </a:p>
                    <a:p>
                      <a:pPr algn="ctr"/>
                      <a:r>
                        <a:rPr lang="en-US" sz="800" b="0" dirty="0">
                          <a:latin typeface="Sassoon Primary" pitchFamily="50" charset="0"/>
                          <a:cs typeface="Amatic SC" panose="00000500000000000000" pitchFamily="2" charset="-79"/>
                        </a:rPr>
                        <a:t>Father’s Day</a:t>
                      </a:r>
                    </a:p>
                    <a:p>
                      <a:pPr algn="ctr"/>
                      <a:r>
                        <a:rPr lang="en-US" sz="800" b="1" dirty="0">
                          <a:latin typeface="Sassoon Primary" pitchFamily="50" charset="0"/>
                        </a:rPr>
                        <a:t>Due to change</a:t>
                      </a:r>
                    </a:p>
                    <a:p>
                      <a:pPr algn="ctr"/>
                      <a:r>
                        <a:rPr lang="en-US" sz="800" dirty="0">
                          <a:latin typeface="Sassoon Primary" pitchFamily="50" charset="0"/>
                        </a:rPr>
                        <a:t> </a:t>
                      </a:r>
                    </a:p>
                    <a:p>
                      <a:pPr algn="ctr"/>
                      <a:endParaRPr lang="en-US" sz="800" dirty="0">
                        <a:latin typeface="Sassoon Primary" pitchFamily="50" charset="0"/>
                      </a:endParaRPr>
                    </a:p>
                    <a:p>
                      <a:pPr algn="ctr"/>
                      <a:r>
                        <a:rPr lang="en-US" sz="800" dirty="0">
                          <a:latin typeface="Sassoon Primary" pitchFamily="50" charset="0"/>
                        </a:rPr>
                        <a:t>Children will have opportunity to develop their emerging moral and cultural awareness.</a:t>
                      </a:r>
                      <a:endParaRPr lang="en-US" sz="800" b="1"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GB" sz="1050" kern="1200" dirty="0">
                          <a:solidFill>
                            <a:schemeClr val="dk1"/>
                          </a:solidFill>
                          <a:effectLst/>
                          <a:latin typeface="Sassoon Primary" pitchFamily="50" charset="0"/>
                          <a:ea typeface="+mn-ea"/>
                          <a:cs typeface="+mn-cs"/>
                        </a:rPr>
                        <a:t>Talk about members of their immediate family and community</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Name and describe people who are familiar to them.</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Explore the natural world around them.</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Describe what they see, hear and feel whilst outside.</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Understand the effect of changing seasons on the natural world around them.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050" kern="1200" dirty="0">
                          <a:solidFill>
                            <a:schemeClr val="dk1"/>
                          </a:solidFill>
                          <a:effectLst/>
                          <a:latin typeface="Sassoon Primary" pitchFamily="50" charset="0"/>
                          <a:ea typeface="+mn-ea"/>
                          <a:cs typeface="+mn-cs"/>
                        </a:rPr>
                        <a:t>Understand that some places are special to members of their community</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Recognise that people have different beliefs and celebrate special times in different ways</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Comment on images of familiar situations in the past</a:t>
                      </a:r>
                    </a:p>
                    <a:p>
                      <a:r>
                        <a:rPr lang="en-GB" sz="1050" kern="1200" dirty="0">
                          <a:solidFill>
                            <a:schemeClr val="dk1"/>
                          </a:solidFill>
                          <a:effectLst/>
                          <a:latin typeface="Sassoon Primary" pitchFamily="50" charset="0"/>
                          <a:ea typeface="+mn-ea"/>
                          <a:cs typeface="+mn-cs"/>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050" kern="1200" dirty="0">
                          <a:solidFill>
                            <a:schemeClr val="dk1"/>
                          </a:solidFill>
                          <a:effectLst/>
                          <a:latin typeface="Sassoon Primary" pitchFamily="50" charset="0"/>
                          <a:ea typeface="+mn-ea"/>
                          <a:cs typeface="+mn-cs"/>
                        </a:rPr>
                        <a:t>Understand the effect of changing seasons on the natural world around them.</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Describe what they see, hear and feel whilst outside.</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Recognise some environments that are different from the one in which they live.</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Recognise some similarities and differences between life in this country and life in other countries.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050" kern="1200" dirty="0">
                          <a:solidFill>
                            <a:schemeClr val="dk1"/>
                          </a:solidFill>
                          <a:effectLst/>
                          <a:latin typeface="Sassoon Primary" pitchFamily="50" charset="0"/>
                          <a:ea typeface="+mn-ea"/>
                          <a:cs typeface="+mn-cs"/>
                        </a:rPr>
                        <a:t>Understand the effect of changing seasons on the natural world around them.</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Describe what they see, hear and feel whilst outside.</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Recognise some environments that are different from the one in which they live.</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Compare and contrast characters from stories, including figures from the past.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050" kern="1200" dirty="0">
                          <a:solidFill>
                            <a:schemeClr val="dk1"/>
                          </a:solidFill>
                          <a:effectLst/>
                          <a:latin typeface="Sassoon Primary" pitchFamily="50" charset="0"/>
                          <a:ea typeface="+mn-ea"/>
                          <a:cs typeface="+mn-cs"/>
                        </a:rPr>
                        <a:t>Draw information from a simple map</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Recognise some similarities and differences between life in this country and life in other countries.</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Recognise some environments that are different from the one in which they live.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050" kern="1200" dirty="0">
                          <a:solidFill>
                            <a:schemeClr val="dk1"/>
                          </a:solidFill>
                          <a:effectLst/>
                          <a:latin typeface="Sassoon Primary" pitchFamily="50" charset="0"/>
                          <a:ea typeface="+mn-ea"/>
                          <a:cs typeface="+mn-cs"/>
                        </a:rPr>
                        <a:t>Draw information from a simple map</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Compare and contrast characters from stories, including figures from the past.</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Recognise some similarities and differences between life in this country and life in other countries.</a:t>
                      </a:r>
                    </a:p>
                    <a:p>
                      <a:r>
                        <a:rPr lang="en-GB" sz="1050" kern="1200" dirty="0">
                          <a:solidFill>
                            <a:schemeClr val="dk1"/>
                          </a:solidFill>
                          <a:effectLst/>
                          <a:latin typeface="Sassoon Primary" pitchFamily="50" charset="0"/>
                          <a:ea typeface="+mn-ea"/>
                          <a:cs typeface="+mn-cs"/>
                        </a:rPr>
                        <a:t> </a:t>
                      </a:r>
                    </a:p>
                    <a:p>
                      <a:r>
                        <a:rPr lang="en-GB" sz="1050" kern="1200" dirty="0">
                          <a:solidFill>
                            <a:schemeClr val="dk1"/>
                          </a:solidFill>
                          <a:effectLst/>
                          <a:latin typeface="Sassoon Primary" pitchFamily="50" charset="0"/>
                          <a:ea typeface="+mn-ea"/>
                          <a:cs typeface="+mn-cs"/>
                        </a:rPr>
                        <a:t>Recognise some environments that are different from the one in which they </a:t>
                      </a:r>
                      <a:endParaRPr lang="en-US" sz="20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9381019"/>
                  </a:ext>
                </a:extLst>
              </a:tr>
            </a:tbl>
          </a:graphicData>
        </a:graphic>
      </p:graphicFrame>
      <p:pic>
        <p:nvPicPr>
          <p:cNvPr id="7" name="Picture 6">
            <a:extLst>
              <a:ext uri="{FF2B5EF4-FFF2-40B4-BE49-F238E27FC236}">
                <a16:creationId xmlns:a16="http://schemas.microsoft.com/office/drawing/2014/main" id="{6A4A8A9C-972D-46D6-8C37-C4CB58E0C0A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523996" y="178029"/>
            <a:ext cx="521034" cy="521034"/>
          </a:xfrm>
          <a:prstGeom prst="rect">
            <a:avLst/>
          </a:prstGeom>
        </p:spPr>
      </p:pic>
      <p:pic>
        <p:nvPicPr>
          <p:cNvPr id="8" name="Picture 7"/>
          <p:cNvPicPr/>
          <p:nvPr/>
        </p:nvPicPr>
        <p:blipFill>
          <a:blip r:embed="rId3">
            <a:extLst>
              <a:ext uri="{28A0092B-C50C-407E-A947-70E740481C1C}">
                <a14:useLocalDpi xmlns:a14="http://schemas.microsoft.com/office/drawing/2010/main" val="0"/>
              </a:ext>
            </a:extLst>
          </a:blip>
          <a:stretch>
            <a:fillRect/>
          </a:stretch>
        </p:blipFill>
        <p:spPr>
          <a:xfrm>
            <a:off x="10985160" y="316202"/>
            <a:ext cx="737280" cy="731363"/>
          </a:xfrm>
          <a:prstGeom prst="rect">
            <a:avLst/>
          </a:prstGeom>
        </p:spPr>
      </p:pic>
      <p:sp>
        <p:nvSpPr>
          <p:cNvPr id="2" name="Rectangle 1">
            <a:extLst>
              <a:ext uri="{FF2B5EF4-FFF2-40B4-BE49-F238E27FC236}">
                <a16:creationId xmlns:a16="http://schemas.microsoft.com/office/drawing/2014/main" id="{CD4E4DF2-4AEB-9A8A-F3D7-FDEFE504BF60}"/>
              </a:ext>
            </a:extLst>
          </p:cNvPr>
          <p:cNvSpPr/>
          <p:nvPr/>
        </p:nvSpPr>
        <p:spPr>
          <a:xfrm>
            <a:off x="3322717" y="316202"/>
            <a:ext cx="4473084" cy="369332"/>
          </a:xfrm>
          <a:prstGeom prst="rect">
            <a:avLst/>
          </a:prstGeom>
        </p:spPr>
        <p:txBody>
          <a:bodyPr wrap="none">
            <a:spAutoFit/>
          </a:bodyPr>
          <a:lstStyle/>
          <a:p>
            <a:r>
              <a:rPr lang="en-US" b="1" dirty="0">
                <a:latin typeface="Sassoon Primary" pitchFamily="50" charset="0"/>
                <a:cs typeface="Amatic SC" panose="00000500000000000000" pitchFamily="2" charset="-79"/>
              </a:rPr>
              <a:t>St Joseph’s EYFS Curriculum Coverage</a:t>
            </a:r>
            <a:endParaRPr lang="en-GB" b="1" dirty="0">
              <a:latin typeface="Sassoon Primary" pitchFamily="50" charset="0"/>
              <a:cs typeface="Amatic SC" panose="00000500000000000000" pitchFamily="2" charset="-79"/>
            </a:endParaRPr>
          </a:p>
        </p:txBody>
      </p:sp>
    </p:spTree>
    <p:extLst>
      <p:ext uri="{BB962C8B-B14F-4D97-AF65-F5344CB8AC3E}">
        <p14:creationId xmlns:p14="http://schemas.microsoft.com/office/powerpoint/2010/main" val="2315999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29843"/>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369735533"/>
              </p:ext>
            </p:extLst>
          </p:nvPr>
        </p:nvGraphicFramePr>
        <p:xfrm>
          <a:off x="366318" y="1035521"/>
          <a:ext cx="11459364" cy="4887922"/>
        </p:xfrm>
        <a:graphic>
          <a:graphicData uri="http://schemas.openxmlformats.org/drawingml/2006/table">
            <a:tbl>
              <a:tblPr firstRow="1" bandRow="1">
                <a:tableStyleId>{5C22544A-7EE6-4342-B048-85BDC9FD1C3A}</a:tableStyleId>
              </a:tblPr>
              <a:tblGrid>
                <a:gridCol w="1637052">
                  <a:extLst>
                    <a:ext uri="{9D8B030D-6E8A-4147-A177-3AD203B41FA5}">
                      <a16:colId xmlns:a16="http://schemas.microsoft.com/office/drawing/2014/main" val="385991600"/>
                    </a:ext>
                  </a:extLst>
                </a:gridCol>
                <a:gridCol w="1637052">
                  <a:extLst>
                    <a:ext uri="{9D8B030D-6E8A-4147-A177-3AD203B41FA5}">
                      <a16:colId xmlns:a16="http://schemas.microsoft.com/office/drawing/2014/main" val="2865123548"/>
                    </a:ext>
                  </a:extLst>
                </a:gridCol>
                <a:gridCol w="1637052">
                  <a:extLst>
                    <a:ext uri="{9D8B030D-6E8A-4147-A177-3AD203B41FA5}">
                      <a16:colId xmlns:a16="http://schemas.microsoft.com/office/drawing/2014/main" val="872926247"/>
                    </a:ext>
                  </a:extLst>
                </a:gridCol>
                <a:gridCol w="1637052">
                  <a:extLst>
                    <a:ext uri="{9D8B030D-6E8A-4147-A177-3AD203B41FA5}">
                      <a16:colId xmlns:a16="http://schemas.microsoft.com/office/drawing/2014/main" val="1315738151"/>
                    </a:ext>
                  </a:extLst>
                </a:gridCol>
                <a:gridCol w="1637052">
                  <a:extLst>
                    <a:ext uri="{9D8B030D-6E8A-4147-A177-3AD203B41FA5}">
                      <a16:colId xmlns:a16="http://schemas.microsoft.com/office/drawing/2014/main" val="2709165749"/>
                    </a:ext>
                  </a:extLst>
                </a:gridCol>
                <a:gridCol w="1637052">
                  <a:extLst>
                    <a:ext uri="{9D8B030D-6E8A-4147-A177-3AD203B41FA5}">
                      <a16:colId xmlns:a16="http://schemas.microsoft.com/office/drawing/2014/main" val="2335150482"/>
                    </a:ext>
                  </a:extLst>
                </a:gridCol>
                <a:gridCol w="1637052">
                  <a:extLst>
                    <a:ext uri="{9D8B030D-6E8A-4147-A177-3AD203B41FA5}">
                      <a16:colId xmlns:a16="http://schemas.microsoft.com/office/drawing/2014/main" val="4046203905"/>
                    </a:ext>
                  </a:extLst>
                </a:gridCol>
              </a:tblGrid>
              <a:tr h="571432">
                <a:tc>
                  <a:txBody>
                    <a:bodyPr/>
                    <a:lstStyle/>
                    <a:p>
                      <a:pPr algn="ctr"/>
                      <a:endParaRPr lang="en-GB" dirty="0">
                        <a:latin typeface="Sassoon Primary" pitchFamily="50"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Autumn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bg1">
                              <a:lumMod val="50000"/>
                            </a:schemeClr>
                          </a:solidFill>
                          <a:latin typeface="Sassoon Primary" pitchFamily="50" charset="0"/>
                          <a:cs typeface="Amatic SC" panose="00000500000000000000" pitchFamily="2" charset="-79"/>
                        </a:rPr>
                        <a:t>Autumn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Spring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1</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algn="ctr"/>
                      <a:r>
                        <a:rPr lang="en-US" sz="800" dirty="0">
                          <a:solidFill>
                            <a:schemeClr val="bg1">
                              <a:lumMod val="50000"/>
                            </a:schemeClr>
                          </a:solidFill>
                          <a:latin typeface="Sassoon Primary" pitchFamily="50" charset="0"/>
                          <a:cs typeface="Amatic SC" panose="00000500000000000000" pitchFamily="2" charset="-79"/>
                        </a:rPr>
                        <a:t>Summer 2</a:t>
                      </a:r>
                      <a:endParaRPr lang="en-GB" sz="800" dirty="0">
                        <a:solidFill>
                          <a:schemeClr val="bg1">
                            <a:lumMod val="50000"/>
                          </a:schemeClr>
                        </a:solidFill>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437300">
                <a:tc>
                  <a:txBody>
                    <a:bodyPr/>
                    <a:lstStyle/>
                    <a:p>
                      <a:pPr algn="ctr"/>
                      <a:r>
                        <a:rPr lang="en-US" sz="800" b="0" dirty="0">
                          <a:latin typeface="Sassoon Primary" pitchFamily="50" charset="0"/>
                          <a:cs typeface="Amatic SC" panose="00000500000000000000" pitchFamily="2" charset="-79"/>
                        </a:rPr>
                        <a:t>General Themes </a:t>
                      </a:r>
                      <a:endParaRPr lang="en-GB" sz="8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800" dirty="0">
                          <a:latin typeface="Sassoon Primary" pitchFamily="50" charset="0"/>
                          <a:cs typeface="Amatic SC" panose="00000500000000000000" pitchFamily="2" charset="-79"/>
                        </a:rPr>
                        <a:t>All About 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Terrific Tales!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dirty="0">
                          <a:latin typeface="Sassoon Primary" pitchFamily="50" charset="0"/>
                          <a:cs typeface="Amatic SC" panose="00000500000000000000" pitchFamily="2" charset="-79"/>
                        </a:rPr>
                        <a:t>Amazing Animals!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Come Outside!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algn="ctr"/>
                      <a:r>
                        <a:rPr lang="en-US" sz="800" dirty="0">
                          <a:latin typeface="Sassoon Primary" pitchFamily="50" charset="0"/>
                          <a:cs typeface="Amatic SC" panose="00000500000000000000" pitchFamily="2" charset="-79"/>
                        </a:rPr>
                        <a:t>Ticket to Ride!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latin typeface="Sassoon Primary" pitchFamily="50" charset="0"/>
                          <a:cs typeface="Amatic SC" panose="00000500000000000000" pitchFamily="2" charset="-79"/>
                        </a:rPr>
                        <a:t>Fun at the seaside!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869497">
                <a:tc rowSpan="2">
                  <a:txBody>
                    <a:bodyPr/>
                    <a:lstStyle/>
                    <a:p>
                      <a:pPr algn="ctr"/>
                      <a:r>
                        <a:rPr lang="en-US" sz="800" b="1" dirty="0">
                          <a:latin typeface="Sassoon Primary" pitchFamily="50" charset="0"/>
                          <a:cs typeface="Amatic SC" panose="00000500000000000000" pitchFamily="2" charset="-79"/>
                        </a:rPr>
                        <a:t>Expressive Arts and Design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Sassoon Primary"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i="0" dirty="0">
                          <a:solidFill>
                            <a:schemeClr val="tx1"/>
                          </a:solidFill>
                          <a:latin typeface="Sassoon Primary" pitchFamily="50" charset="0"/>
                        </a:rPr>
                        <a:t>Painting, 3D modelling, messy play, collage, cutting, drama, role play, threading, moving to music, clay sculptures, following music patterns with instruments, singing songs linked to topics, making instruments, percussion.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i="0" dirty="0">
                        <a:solidFill>
                          <a:schemeClr val="tx1"/>
                        </a:solidFill>
                        <a:latin typeface="Sassoon Primary" pitchFamily="50"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i="0" dirty="0">
                          <a:latin typeface="Sassoon Primary" pitchFamily="50" charset="0"/>
                        </a:rPr>
                        <a:t>Children to produce a piece of art work each half term to be displayed for ‘Celebration wall’ for school / parents  to show how drawings have developed  - lots of  links to Fine Motor Skills. Children to explain their work to others. Children will have opportunities to learn and perform songs, nursery rhymes and poetry linked to their work / interests and passions. </a:t>
                      </a:r>
                      <a:endParaRPr lang="en-GB" sz="800" b="0" i="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6">
                  <a:txBody>
                    <a:bodyPr/>
                    <a:lstStyle/>
                    <a:p>
                      <a:pPr algn="ctr"/>
                      <a:r>
                        <a:rPr lang="en-US" sz="800" dirty="0">
                          <a:latin typeface="Sassoon Primary" pitchFamily="50" charset="0"/>
                        </a:rPr>
                        <a:t>The development of children’s artistic and cultural awareness supports </a:t>
                      </a:r>
                      <a:r>
                        <a:rPr lang="en-US" sz="800" b="1" dirty="0">
                          <a:latin typeface="Sassoon Primary" pitchFamily="50" charset="0"/>
                        </a:rPr>
                        <a:t>their imagination and creativity</a:t>
                      </a:r>
                      <a:r>
                        <a:rPr lang="en-US" sz="800" dirty="0">
                          <a:latin typeface="Sassoon Primary" pitchFamily="50" charset="0"/>
                        </a:rPr>
                        <a:t>. It is important that children have regular opportunities to </a:t>
                      </a:r>
                      <a:r>
                        <a:rPr lang="en-US" sz="800" b="1" dirty="0">
                          <a:latin typeface="Sassoon Primary" pitchFamily="50" charset="0"/>
                        </a:rPr>
                        <a:t>engage with the arts</a:t>
                      </a:r>
                      <a:r>
                        <a:rPr lang="en-US" sz="800" dirty="0">
                          <a:latin typeface="Sassoon Primary" pitchFamily="50" charset="0"/>
                        </a:rPr>
                        <a:t>, enabling them to explore and play with a wide range of </a:t>
                      </a:r>
                      <a:r>
                        <a:rPr lang="en-US" sz="800" b="1" dirty="0">
                          <a:latin typeface="Sassoon Primary" pitchFamily="50" charset="0"/>
                        </a:rPr>
                        <a:t>media and materials</a:t>
                      </a:r>
                      <a:r>
                        <a:rPr lang="en-US" sz="800" dirty="0">
                          <a:latin typeface="Sassoon Primary" pitchFamily="50" charset="0"/>
                        </a:rPr>
                        <a:t>. The quality and variety of what children see, hear and participate in is crucial for developing their understanding, </a:t>
                      </a:r>
                      <a:r>
                        <a:rPr lang="en-US" sz="800" b="1" dirty="0">
                          <a:latin typeface="Sassoon Primary" pitchFamily="50" charset="0"/>
                        </a:rPr>
                        <a:t>self-expression, vocabulary and ability to communicate through the arts</a:t>
                      </a:r>
                      <a:r>
                        <a:rPr lang="en-US" sz="800" dirty="0">
                          <a:latin typeface="Sassoon Primary" pitchFamily="50" charset="0"/>
                        </a:rPr>
                        <a:t>. The frequency, repetition and depth of their experiences are fundamental to their progress in interpreting and appreciating what they hear, respond to and observe.</a:t>
                      </a:r>
                    </a:p>
                    <a:p>
                      <a:pPr algn="ctr"/>
                      <a:r>
                        <a:rPr lang="en-US" sz="800" dirty="0">
                          <a:latin typeface="Sassoon Primary" pitchFamily="50" charset="0"/>
                        </a:rPr>
                        <a:t>Give children an insight into new musical worlds. Invite musicians in to play music to children and talk about it. Encourage children to listen attentively to music. Discuss changes and patterns as a piece of music develops. </a:t>
                      </a:r>
                      <a:endParaRPr lang="en-US" sz="80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3049813326"/>
                  </a:ext>
                </a:extLst>
              </a:tr>
              <a:tr h="3009693">
                <a:tc vMerge="1">
                  <a:txBody>
                    <a:bodyPr/>
                    <a:lstStyle/>
                    <a:p>
                      <a:pPr algn="ctr"/>
                      <a:r>
                        <a:rPr lang="en-US" sz="2400" b="1" dirty="0">
                          <a:latin typeface="Amatic SC" panose="00000500000000000000" pitchFamily="2" charset="-79"/>
                          <a:cs typeface="Amatic SC" panose="00000500000000000000" pitchFamily="2" charset="-79"/>
                        </a:rPr>
                        <a:t>Expressive Arts and Design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800" i="1" dirty="0">
                          <a:solidFill>
                            <a:schemeClr val="tx1"/>
                          </a:solidFill>
                          <a:latin typeface="+mn-lt"/>
                        </a:rPr>
                        <a:t>Painting, 3D modelling, messy play, collage, cutting, drama, role play, threading, moving to music, clay sculptures, following music patterns with instruments, singing songs linked to topics, making instruments, percussion.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i="1" dirty="0">
                        <a:solidFill>
                          <a:schemeClr val="tx1"/>
                        </a:solidFill>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i="1" dirty="0"/>
                        <a:t>Children to produce a piece of art work each half term to be displayed for ‘Celebration wall’ for school / parents  to show how drawings have developed  - lots of  links to Fine Motor Skills. Children to explain their work to others. Children will have opportunities to learn and perform songs, nursery rhymes and poetry linked to their work / interests and passions. </a:t>
                      </a:r>
                      <a:endParaRPr lang="en-GB" sz="800" b="0" i="1" dirty="0">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800" dirty="0">
                          <a:solidFill>
                            <a:schemeClr val="tx1"/>
                          </a:solidFill>
                          <a:latin typeface="Sassoon Primary" pitchFamily="50" charset="0"/>
                        </a:rPr>
                        <a:t> Join in with songs; beginning to mix colours, join in with role play games and use resources available for props; build models using construction equipment.</a:t>
                      </a:r>
                    </a:p>
                    <a:p>
                      <a:pPr algn="ctr"/>
                      <a:r>
                        <a:rPr lang="en-US" sz="800" dirty="0">
                          <a:latin typeface="Sassoon Primary" pitchFamily="50" charset="0"/>
                        </a:rPr>
                        <a:t>Sing call-and-response songs, so that children can echo phrases of songs you sing.</a:t>
                      </a:r>
                      <a:endParaRPr lang="en-GB" sz="800" dirty="0">
                        <a:solidFill>
                          <a:schemeClr val="tx1"/>
                        </a:solidFill>
                        <a:latin typeface="Sassoon Primary" pitchFamily="50" charset="0"/>
                      </a:endParaRPr>
                    </a:p>
                    <a:p>
                      <a:pPr algn="ctr"/>
                      <a:r>
                        <a:rPr lang="en-US" sz="800" dirty="0">
                          <a:latin typeface="Sassoon Primary" pitchFamily="50" charset="0"/>
                        </a:rPr>
                        <a:t>Self-portraits, junk modelling, take picture of children’s creations and record them explaining what they did.</a:t>
                      </a:r>
                    </a:p>
                    <a:p>
                      <a:pPr algn="ctr"/>
                      <a:r>
                        <a:rPr lang="en-US" sz="800" dirty="0">
                          <a:latin typeface="Sassoon Primary" pitchFamily="50" charset="0"/>
                        </a:rPr>
                        <a:t>Julia Donaldson songs Exploring sounds and how they can be changed, tapping out of simple rhythms. </a:t>
                      </a:r>
                    </a:p>
                    <a:p>
                      <a:pPr algn="ctr"/>
                      <a:r>
                        <a:rPr lang="en-US" sz="800" dirty="0">
                          <a:latin typeface="Sassoon Primary" pitchFamily="50" charset="0"/>
                        </a:rPr>
                        <a:t>Provide opportunities to work together to develop and realise creative ideas. </a:t>
                      </a:r>
                    </a:p>
                    <a:p>
                      <a:pPr algn="ctr"/>
                      <a:r>
                        <a:rPr lang="en-US" sz="800" dirty="0">
                          <a:latin typeface="Sassoon Primary" pitchFamily="50" charset="0"/>
                        </a:rPr>
                        <a:t>Superhero masks.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800" dirty="0">
                          <a:solidFill>
                            <a:schemeClr val="tx1"/>
                          </a:solidFill>
                          <a:latin typeface="Sassoon Primary" pitchFamily="50" charset="0"/>
                        </a:rPr>
                        <a:t>Use different textures and materials to make houses for the three little pigs and bridges for the Three Billy Goats</a:t>
                      </a:r>
                    </a:p>
                    <a:p>
                      <a:pPr algn="ctr">
                        <a:lnSpc>
                          <a:spcPct val="107000"/>
                        </a:lnSpc>
                        <a:spcAft>
                          <a:spcPts val="800"/>
                        </a:spcAft>
                      </a:pPr>
                      <a:r>
                        <a:rPr lang="en-GB" sz="800" dirty="0">
                          <a:solidFill>
                            <a:schemeClr val="tx1"/>
                          </a:solidFill>
                          <a:latin typeface="Sassoon Primary" pitchFamily="50" charset="0"/>
                        </a:rPr>
                        <a:t>Listen to music and make their own dances in response.</a:t>
                      </a:r>
                    </a:p>
                    <a:p>
                      <a:pPr algn="ctr">
                        <a:lnSpc>
                          <a:spcPct val="107000"/>
                        </a:lnSpc>
                        <a:spcAft>
                          <a:spcPts val="800"/>
                        </a:spcAft>
                      </a:pPr>
                      <a:r>
                        <a:rPr lang="en-GB" sz="800" dirty="0">
                          <a:solidFill>
                            <a:schemeClr val="tx1"/>
                          </a:solidFill>
                          <a:latin typeface="Sassoon Primary" pitchFamily="50" charset="0"/>
                        </a:rPr>
                        <a:t>Castle models </a:t>
                      </a:r>
                    </a:p>
                    <a:p>
                      <a:pPr algn="ctr">
                        <a:lnSpc>
                          <a:spcPct val="107000"/>
                        </a:lnSpc>
                        <a:spcAft>
                          <a:spcPts val="800"/>
                        </a:spcAft>
                      </a:pPr>
                      <a:r>
                        <a:rPr lang="en-US" sz="800" dirty="0">
                          <a:latin typeface="Sassoon Primary" pitchFamily="50" charset="0"/>
                        </a:rPr>
                        <a:t>Firework pictures, Christmas decorations, Christmas cards, Divas, Christmas songs/poems</a:t>
                      </a:r>
                      <a:endParaRPr lang="en-GB" sz="800" dirty="0">
                        <a:solidFill>
                          <a:schemeClr val="tx1"/>
                        </a:solidFill>
                        <a:latin typeface="Sassoon Primary" pitchFamily="50" charset="0"/>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800" dirty="0">
                          <a:solidFill>
                            <a:schemeClr val="tx1"/>
                          </a:solidFill>
                          <a:latin typeface="Sassoon Primary" pitchFamily="50" charset="0"/>
                        </a:rPr>
                        <a:t> </a:t>
                      </a:r>
                      <a:r>
                        <a:rPr lang="en-US" sz="800" dirty="0">
                          <a:latin typeface="Sassoon Primary" pitchFamily="50" charset="0"/>
                        </a:rPr>
                        <a:t>The use of story maps, props, puppets &amp; story bags will encourage children to retell, invent and adapt stories.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800" dirty="0">
                          <a:latin typeface="Sassoon Primary" pitchFamily="50" charset="0"/>
                        </a:rPr>
                        <a:t>Role Play Party’s and Celebrations Role Play of The Nativity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800" dirty="0">
                          <a:solidFill>
                            <a:schemeClr val="tx1"/>
                          </a:solidFill>
                          <a:latin typeface="Sassoon Primary" pitchFamily="50" charset="0"/>
                        </a:rPr>
                        <a:t>Rousseau’s Tiger / animal prints /  Designing homes for hibernating animals.</a:t>
                      </a:r>
                    </a:p>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solidFill>
                            <a:schemeClr val="tx1"/>
                          </a:solidFill>
                          <a:latin typeface="Sassoon Primary" pitchFamily="50" charset="0"/>
                        </a:rPr>
                        <a:t>Collage owls / symmetrical butterflies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800" dirty="0">
                          <a:solidFill>
                            <a:schemeClr val="tx1"/>
                          </a:solidFill>
                          <a:latin typeface="Sassoon Primary" pitchFamily="50" charset="0"/>
                        </a:rPr>
                        <a:t>Children will be encouraged to select the tools and techniques they need to assemble materials that they are using </a:t>
                      </a:r>
                      <a:r>
                        <a:rPr lang="en-GB" sz="800" dirty="0" err="1">
                          <a:solidFill>
                            <a:schemeClr val="tx1"/>
                          </a:solidFill>
                          <a:latin typeface="Sassoon Primary" pitchFamily="50" charset="0"/>
                        </a:rPr>
                        <a:t>e.g</a:t>
                      </a:r>
                      <a:r>
                        <a:rPr lang="en-GB" sz="800" dirty="0">
                          <a:solidFill>
                            <a:schemeClr val="tx1"/>
                          </a:solidFill>
                          <a:latin typeface="Sassoon Primary" pitchFamily="50" charset="0"/>
                        </a:rPr>
                        <a:t> creating animal masks.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800" dirty="0">
                          <a:latin typeface="Sassoon Primary" pitchFamily="50" charset="0"/>
                        </a:rPr>
                        <a:t>Making lanterns, Chinese writing, puppet making, Chinese music and composition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solidFill>
                            <a:schemeClr val="tx1"/>
                          </a:solidFill>
                          <a:latin typeface="Sassoon Primary" pitchFamily="50" charset="0"/>
                        </a:rPr>
                        <a:t>Shadow Puppets </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latin typeface="Sassoon Primary" pitchFamily="50" charset="0"/>
                        </a:rPr>
                        <a:t>Teach children different techniques for joining materials, such as how to use adhesive tape and different sorts of glue. </a:t>
                      </a:r>
                      <a:endParaRPr lang="en-GB" sz="8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800" dirty="0">
                          <a:solidFill>
                            <a:schemeClr val="tx1"/>
                          </a:solidFill>
                          <a:latin typeface="Sassoon Primary" pitchFamily="50" charset="0"/>
                        </a:rPr>
                        <a:t>Make different textures; make  patterns using different colours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800" dirty="0">
                          <a:solidFill>
                            <a:schemeClr val="tx1"/>
                          </a:solidFill>
                          <a:latin typeface="Sassoon Primary" pitchFamily="50" charset="0"/>
                        </a:rPr>
                        <a:t>Children will explore ways to protect the growing of plants by designing scarecrows.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GB" sz="800" dirty="0">
                          <a:solidFill>
                            <a:schemeClr val="tx1"/>
                          </a:solidFill>
                          <a:latin typeface="Sassoon Primary" pitchFamily="50" charset="0"/>
                        </a:rPr>
                        <a:t>Collage-farm animals / Making houses. </a:t>
                      </a:r>
                      <a:r>
                        <a:rPr lang="en-US" sz="800" dirty="0">
                          <a:latin typeface="Sassoon Primary" pitchFamily="50" charset="0"/>
                        </a:rPr>
                        <a:t>Pastel drawings, printing, patterns on Easter eggs, Life cycles, Flowers-Sun flowers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800" dirty="0">
                          <a:latin typeface="Sassoon Primary" pitchFamily="50" charset="0"/>
                        </a:rPr>
                        <a:t>Mother’s Day crafts Easter crafts Home Corner role play </a:t>
                      </a:r>
                      <a:endParaRPr lang="en-US" sz="800" dirty="0">
                        <a:solidFill>
                          <a:schemeClr val="tx1"/>
                        </a:solidFill>
                        <a:latin typeface="Sassoon Primary" pitchFamily="50"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latin typeface="Sassoon Primary" pitchFamily="50" charset="0"/>
                        </a:rPr>
                        <a:t>Artwork themed around Eric Carle / </a:t>
                      </a:r>
                      <a:r>
                        <a:rPr lang="en-US" sz="800" dirty="0">
                          <a:solidFill>
                            <a:schemeClr val="tx1"/>
                          </a:solidFill>
                          <a:latin typeface="Sassoon Primary" pitchFamily="50" charset="0"/>
                        </a:rPr>
                        <a:t>The Seasons – Art</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latin typeface="Sassoon Primary" pitchFamily="50" charset="0"/>
                        </a:rPr>
                        <a:t>Provide a wide range of props for play which encourage imagination.</a:t>
                      </a:r>
                      <a:endParaRPr lang="en-GB" sz="8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800" dirty="0">
                          <a:solidFill>
                            <a:schemeClr val="tx1"/>
                          </a:solidFill>
                          <a:latin typeface="Sassoon Primary" pitchFamily="50" charset="0"/>
                        </a:rPr>
                        <a:t>  Design and make rockets. Design and make objects they may need in space, thinking about form and function. </a:t>
                      </a:r>
                    </a:p>
                    <a:p>
                      <a:pPr algn="ctr"/>
                      <a:endParaRPr lang="en-GB" sz="800" dirty="0">
                        <a:solidFill>
                          <a:schemeClr val="tx1"/>
                        </a:solidFill>
                        <a:latin typeface="Sassoon Primary" pitchFamily="50" charset="0"/>
                      </a:endParaRPr>
                    </a:p>
                    <a:p>
                      <a:pPr algn="ctr"/>
                      <a:r>
                        <a:rPr lang="en-GB" sz="800" dirty="0">
                          <a:solidFill>
                            <a:schemeClr val="tx1"/>
                          </a:solidFill>
                          <a:latin typeface="Sassoon Primary" pitchFamily="50" charset="0"/>
                        </a:rPr>
                        <a:t>Learn a traditional African song and dance and perform it / </a:t>
                      </a:r>
                      <a:r>
                        <a:rPr lang="en-US" sz="800" dirty="0">
                          <a:latin typeface="Sassoon Primary" pitchFamily="50" charset="0"/>
                        </a:rPr>
                        <a:t>Encourage children to create their own music. </a:t>
                      </a:r>
                      <a:endParaRPr lang="en-GB" sz="800" dirty="0">
                        <a:solidFill>
                          <a:schemeClr val="tx1"/>
                        </a:solidFill>
                        <a:latin typeface="Sassoon Primary" pitchFamily="50" charset="0"/>
                      </a:endParaRPr>
                    </a:p>
                    <a:p>
                      <a:pPr algn="ctr"/>
                      <a:r>
                        <a:rPr lang="en-US" sz="800" dirty="0">
                          <a:latin typeface="Sassoon Primary" pitchFamily="50" charset="0"/>
                        </a:rPr>
                        <a:t>Junk modelling, houses, bridges boats and transport. </a:t>
                      </a:r>
                    </a:p>
                    <a:p>
                      <a:pPr algn="ctr"/>
                      <a:endParaRPr lang="en-US" sz="800" dirty="0">
                        <a:solidFill>
                          <a:schemeClr val="tx1"/>
                        </a:solidFill>
                        <a:latin typeface="Sassoon Primary" pitchFamily="50" charset="0"/>
                      </a:endParaRPr>
                    </a:p>
                    <a:p>
                      <a:pPr algn="ctr"/>
                      <a:r>
                        <a:rPr lang="en-US" sz="800" dirty="0">
                          <a:latin typeface="Sassoon Primary" pitchFamily="50" charset="0"/>
                        </a:rPr>
                        <a:t>Exploration of other countries – dressing up in different costumes.</a:t>
                      </a:r>
                    </a:p>
                    <a:p>
                      <a:pPr algn="ctr"/>
                      <a:r>
                        <a:rPr lang="en-US" sz="800" dirty="0">
                          <a:latin typeface="Sassoon Primary" pitchFamily="50" charset="0"/>
                        </a:rPr>
                        <a:t>Retelling familiar stories Creating outer of space pictures </a:t>
                      </a:r>
                    </a:p>
                    <a:p>
                      <a:pPr algn="ctr"/>
                      <a:r>
                        <a:rPr lang="en-US" sz="800" dirty="0">
                          <a:latin typeface="Sassoon Primary" pitchFamily="50" charset="0"/>
                        </a:rPr>
                        <a:t>Provide children with a range of materials for children to construct with.</a:t>
                      </a:r>
                      <a:endParaRPr lang="en-GB" sz="8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solidFill>
                            <a:schemeClr val="tx1"/>
                          </a:solidFill>
                          <a:latin typeface="Sassoon Primary" pitchFamily="50" charset="0"/>
                        </a:rPr>
                        <a:t>Sand pictures / Rainbow fish collages</a:t>
                      </a:r>
                    </a:p>
                    <a:p>
                      <a:pPr algn="ctr"/>
                      <a:endParaRPr lang="en-US" sz="800" dirty="0">
                        <a:solidFill>
                          <a:schemeClr val="tx1"/>
                        </a:solidFill>
                        <a:latin typeface="Sassoon Primary" pitchFamily="50" charset="0"/>
                      </a:endParaRPr>
                    </a:p>
                    <a:p>
                      <a:pPr algn="ctr"/>
                      <a:r>
                        <a:rPr lang="en-US" sz="800" dirty="0">
                          <a:solidFill>
                            <a:schemeClr val="tx1"/>
                          </a:solidFill>
                          <a:latin typeface="Sassoon Primary" pitchFamily="50" charset="0"/>
                        </a:rPr>
                        <a:t>Lighthouse designs</a:t>
                      </a:r>
                    </a:p>
                    <a:p>
                      <a:pPr algn="ctr"/>
                      <a:endParaRPr lang="en-US" sz="800" dirty="0">
                        <a:solidFill>
                          <a:schemeClr val="tx1"/>
                        </a:solidFill>
                        <a:latin typeface="Sassoon Primary" pitchFamily="50" charset="0"/>
                      </a:endParaRPr>
                    </a:p>
                    <a:p>
                      <a:pPr algn="ctr"/>
                      <a:r>
                        <a:rPr lang="en-US" sz="800" dirty="0">
                          <a:solidFill>
                            <a:schemeClr val="tx1"/>
                          </a:solidFill>
                          <a:latin typeface="Sassoon Primary" pitchFamily="50" charset="0"/>
                        </a:rPr>
                        <a:t>Paper plate jellyfish </a:t>
                      </a:r>
                    </a:p>
                    <a:p>
                      <a:pPr algn="ctr"/>
                      <a:endParaRPr lang="en-US" sz="800" dirty="0">
                        <a:solidFill>
                          <a:schemeClr val="tx1"/>
                        </a:solidFill>
                        <a:latin typeface="Sassoon Primary" pitchFamily="50" charset="0"/>
                      </a:endParaRPr>
                    </a:p>
                    <a:p>
                      <a:pPr algn="ctr"/>
                      <a:r>
                        <a:rPr lang="en-US" sz="800" dirty="0">
                          <a:solidFill>
                            <a:schemeClr val="tx1"/>
                          </a:solidFill>
                          <a:latin typeface="Sassoon Primary" pitchFamily="50" charset="0"/>
                        </a:rPr>
                        <a:t>Puppet shows: </a:t>
                      </a:r>
                      <a:r>
                        <a:rPr lang="en-US" sz="800" dirty="0">
                          <a:latin typeface="Sassoon Primary" pitchFamily="50" charset="0"/>
                        </a:rPr>
                        <a:t>Provide a wide range of props for play which encourage imagination.</a:t>
                      </a:r>
                    </a:p>
                    <a:p>
                      <a:pPr algn="ctr"/>
                      <a:endParaRPr lang="en-US" sz="800" dirty="0">
                        <a:latin typeface="Sassoon Primary" pitchFamily="50" charset="0"/>
                      </a:endParaRPr>
                    </a:p>
                    <a:p>
                      <a:pPr algn="ctr"/>
                      <a:r>
                        <a:rPr lang="en-US" sz="800" dirty="0">
                          <a:solidFill>
                            <a:schemeClr val="tx1"/>
                          </a:solidFill>
                          <a:latin typeface="Sassoon Primary" pitchFamily="50" charset="0"/>
                        </a:rPr>
                        <a:t>Salt dough fossils </a:t>
                      </a:r>
                    </a:p>
                    <a:p>
                      <a:pPr algn="ctr"/>
                      <a:endParaRPr lang="en-US" sz="800" dirty="0">
                        <a:solidFill>
                          <a:schemeClr val="tx1"/>
                        </a:solidFill>
                        <a:latin typeface="Sassoon Primary" pitchFamily="50" charset="0"/>
                      </a:endParaRPr>
                    </a:p>
                    <a:p>
                      <a:pPr algn="ctr"/>
                      <a:r>
                        <a:rPr lang="en-US" sz="800" dirty="0">
                          <a:latin typeface="Sassoon Primary" pitchFamily="50" charset="0"/>
                        </a:rPr>
                        <a:t>Water pictures, collage, shading by adding black or white, colour mixing for beach huts, making passports. </a:t>
                      </a:r>
                    </a:p>
                    <a:p>
                      <a:pPr algn="ctr"/>
                      <a:endParaRPr lang="en-US" sz="800" dirty="0">
                        <a:solidFill>
                          <a:schemeClr val="tx1"/>
                        </a:solidFill>
                        <a:latin typeface="Sassoon Primary" pitchFamily="50" charset="0"/>
                      </a:endParaRPr>
                    </a:p>
                    <a:p>
                      <a:pPr algn="ctr"/>
                      <a:r>
                        <a:rPr lang="en-US" sz="800" dirty="0">
                          <a:latin typeface="Sassoon Primary" pitchFamily="50" charset="0"/>
                        </a:rPr>
                        <a:t>Colour mixing – underwater pictures. </a:t>
                      </a:r>
                    </a:p>
                    <a:p>
                      <a:pPr algn="ctr"/>
                      <a:endParaRPr lang="en-US" sz="800" dirty="0">
                        <a:solidFill>
                          <a:schemeClr val="tx1"/>
                        </a:solidFill>
                        <a:latin typeface="Sassoon Primary" pitchFamily="50" charset="0"/>
                      </a:endParaRPr>
                    </a:p>
                    <a:p>
                      <a:pPr algn="ctr"/>
                      <a:r>
                        <a:rPr lang="en-US" sz="800" dirty="0">
                          <a:solidFill>
                            <a:schemeClr val="tx1"/>
                          </a:solidFill>
                          <a:latin typeface="Sassoon Primary" pitchFamily="50" charset="0"/>
                        </a:rPr>
                        <a:t>Father’s </a:t>
                      </a:r>
                    </a:p>
                    <a:p>
                      <a:pPr algn="ctr"/>
                      <a:r>
                        <a:rPr lang="en-US" sz="800" dirty="0">
                          <a:solidFill>
                            <a:schemeClr val="tx1"/>
                          </a:solidFill>
                          <a:latin typeface="Sassoon Primary" pitchFamily="50" charset="0"/>
                        </a:rPr>
                        <a:t>Day Crafts </a:t>
                      </a:r>
                      <a:endParaRPr lang="en-GB" sz="8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3662612"/>
                  </a:ext>
                </a:extLst>
              </a:tr>
            </a:tbl>
          </a:graphicData>
        </a:graphic>
      </p:graphicFrame>
      <p:pic>
        <p:nvPicPr>
          <p:cNvPr id="3076" name="Picture 4" descr="See the source image">
            <a:extLst>
              <a:ext uri="{FF2B5EF4-FFF2-40B4-BE49-F238E27FC236}">
                <a16:creationId xmlns:a16="http://schemas.microsoft.com/office/drawing/2014/main" id="{706D85D1-16BB-4B06-B2CA-7F9990E63E84}"/>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304564" y="5094673"/>
            <a:ext cx="1408922" cy="140892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See the source image">
            <a:extLst>
              <a:ext uri="{FF2B5EF4-FFF2-40B4-BE49-F238E27FC236}">
                <a16:creationId xmlns:a16="http://schemas.microsoft.com/office/drawing/2014/main" id="{FDFD0639-DD35-4F11-8CAD-68D61E05E5AF}"/>
              </a:ext>
            </a:extLst>
          </p:cNvPr>
          <p:cNvPicPr>
            <a:picLocks noChangeAspect="1" noChangeArrowheads="1"/>
          </p:cNvPicPr>
          <p:nvPr/>
        </p:nvPicPr>
        <p:blipFill>
          <a:blip r:embed="rId3" cstate="hqprint">
            <a:extLst>
              <a:ext uri="{BEBA8EAE-BF5A-486C-A8C5-ECC9F3942E4B}">
                <a14:imgProps xmlns:a14="http://schemas.microsoft.com/office/drawing/2010/main">
                  <a14:imgLayer r:embed="rId4">
                    <a14:imgEffect>
                      <a14:backgroundRemoval t="2600" b="96200" l="3165" r="97046">
                        <a14:foregroundMark x1="11814" y1="28200" x2="11814" y2="28200"/>
                        <a14:foregroundMark x1="8228" y1="45200" x2="8228" y2="45200"/>
                        <a14:foregroundMark x1="3165" y1="54000" x2="3165" y2="55200"/>
                        <a14:foregroundMark x1="17722" y1="84200" x2="17722" y2="84200"/>
                        <a14:foregroundMark x1="49578" y1="96200" x2="49578" y2="96200"/>
                        <a14:foregroundMark x1="68987" y1="89200" x2="70042" y2="88800"/>
                        <a14:foregroundMark x1="93038" y1="76200" x2="93038" y2="74200"/>
                        <a14:foregroundMark x1="90295" y1="54800" x2="90295" y2="54800"/>
                        <a14:foregroundMark x1="61181" y1="6600" x2="61181" y2="6600"/>
                        <a14:foregroundMark x1="77215" y1="14800" x2="77215" y2="14800"/>
                        <a14:foregroundMark x1="55907" y1="2600" x2="55907" y2="2600"/>
                        <a14:foregroundMark x1="97046" y1="25800" x2="97046" y2="25800"/>
                      </a14:backgroundRemoval>
                    </a14:imgEffect>
                  </a14:imgLayer>
                </a14:imgProps>
              </a:ext>
              <a:ext uri="{28A0092B-C50C-407E-A947-70E740481C1C}">
                <a14:useLocalDpi xmlns:a14="http://schemas.microsoft.com/office/drawing/2010/main" val="0"/>
              </a:ext>
            </a:extLst>
          </a:blip>
          <a:srcRect/>
          <a:stretch>
            <a:fillRect/>
          </a:stretch>
        </p:blipFill>
        <p:spPr bwMode="auto">
          <a:xfrm>
            <a:off x="10713994" y="5648788"/>
            <a:ext cx="863739" cy="91111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8E86068C-E4F3-4063-B847-D2FC77DC8B12}"/>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099452" y="425035"/>
            <a:ext cx="614034" cy="614034"/>
          </a:xfrm>
          <a:prstGeom prst="rect">
            <a:avLst/>
          </a:prstGeom>
        </p:spPr>
      </p:pic>
      <p:pic>
        <p:nvPicPr>
          <p:cNvPr id="5" name="Picture 4">
            <a:extLst>
              <a:ext uri="{FF2B5EF4-FFF2-40B4-BE49-F238E27FC236}">
                <a16:creationId xmlns:a16="http://schemas.microsoft.com/office/drawing/2014/main" id="{3F4432A0-F523-4F37-9145-061956227A8B}"/>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rot="20786153">
            <a:off x="255274" y="568231"/>
            <a:ext cx="423530" cy="423530"/>
          </a:xfrm>
          <a:prstGeom prst="rect">
            <a:avLst/>
          </a:prstGeom>
        </p:spPr>
      </p:pic>
      <p:pic>
        <p:nvPicPr>
          <p:cNvPr id="13" name="Picture 12"/>
          <p:cNvPicPr/>
          <p:nvPr/>
        </p:nvPicPr>
        <p:blipFill>
          <a:blip r:embed="rId7">
            <a:extLst>
              <a:ext uri="{28A0092B-C50C-407E-A947-70E740481C1C}">
                <a14:useLocalDpi xmlns:a14="http://schemas.microsoft.com/office/drawing/2010/main" val="0"/>
              </a:ext>
            </a:extLst>
          </a:blip>
          <a:stretch>
            <a:fillRect/>
          </a:stretch>
        </p:blipFill>
        <p:spPr>
          <a:xfrm>
            <a:off x="11070210" y="165427"/>
            <a:ext cx="660477" cy="614034"/>
          </a:xfrm>
          <a:prstGeom prst="rect">
            <a:avLst/>
          </a:prstGeom>
        </p:spPr>
      </p:pic>
      <p:sp>
        <p:nvSpPr>
          <p:cNvPr id="6" name="Rectangle 5">
            <a:extLst>
              <a:ext uri="{FF2B5EF4-FFF2-40B4-BE49-F238E27FC236}">
                <a16:creationId xmlns:a16="http://schemas.microsoft.com/office/drawing/2014/main" id="{4E347FBD-7B96-CDA0-3BA1-817259AC62B9}"/>
              </a:ext>
            </a:extLst>
          </p:cNvPr>
          <p:cNvSpPr/>
          <p:nvPr/>
        </p:nvSpPr>
        <p:spPr>
          <a:xfrm>
            <a:off x="3322717" y="316202"/>
            <a:ext cx="4473084" cy="369332"/>
          </a:xfrm>
          <a:prstGeom prst="rect">
            <a:avLst/>
          </a:prstGeom>
        </p:spPr>
        <p:txBody>
          <a:bodyPr wrap="none">
            <a:spAutoFit/>
          </a:bodyPr>
          <a:lstStyle/>
          <a:p>
            <a:r>
              <a:rPr lang="en-US" b="1" dirty="0">
                <a:latin typeface="Sassoon Primary" pitchFamily="50" charset="0"/>
                <a:cs typeface="Amatic SC" panose="00000500000000000000" pitchFamily="2" charset="-79"/>
              </a:rPr>
              <a:t>St Joseph’s EYFS Curriculum Coverage</a:t>
            </a:r>
            <a:endParaRPr lang="en-GB" b="1" dirty="0">
              <a:latin typeface="Sassoon Primary" pitchFamily="50" charset="0"/>
              <a:cs typeface="Amatic SC" panose="00000500000000000000" pitchFamily="2" charset="-79"/>
            </a:endParaRPr>
          </a:p>
        </p:txBody>
      </p:sp>
    </p:spTree>
    <p:extLst>
      <p:ext uri="{BB962C8B-B14F-4D97-AF65-F5344CB8AC3E}">
        <p14:creationId xmlns:p14="http://schemas.microsoft.com/office/powerpoint/2010/main" val="1583067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FE212D-BFC9-4D6B-BB25-2170A4F1783E}"/>
              </a:ext>
            </a:extLst>
          </p:cNvPr>
          <p:cNvSpPr txBox="1">
            <a:spLocks/>
          </p:cNvSpPr>
          <p:nvPr/>
        </p:nvSpPr>
        <p:spPr>
          <a:xfrm>
            <a:off x="838200" y="-762372"/>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sz="3600" dirty="0">
              <a:latin typeface="Amatic SC" panose="00000500000000000000" pitchFamily="2" charset="-79"/>
              <a:cs typeface="Amatic SC" panose="00000500000000000000" pitchFamily="2" charset="-79"/>
            </a:endParaRPr>
          </a:p>
        </p:txBody>
      </p:sp>
      <p:graphicFrame>
        <p:nvGraphicFramePr>
          <p:cNvPr id="3" name="Table 4">
            <a:extLst>
              <a:ext uri="{FF2B5EF4-FFF2-40B4-BE49-F238E27FC236}">
                <a16:creationId xmlns:a16="http://schemas.microsoft.com/office/drawing/2014/main" id="{C309D6EC-D8CA-42E0-9877-E82797564D7C}"/>
              </a:ext>
            </a:extLst>
          </p:cNvPr>
          <p:cNvGraphicFramePr>
            <a:graphicFrameLocks noGrp="1"/>
          </p:cNvGraphicFramePr>
          <p:nvPr>
            <p:extLst>
              <p:ext uri="{D42A27DB-BD31-4B8C-83A1-F6EECF244321}">
                <p14:modId xmlns:p14="http://schemas.microsoft.com/office/powerpoint/2010/main" val="1146253367"/>
              </p:ext>
            </p:extLst>
          </p:nvPr>
        </p:nvGraphicFramePr>
        <p:xfrm>
          <a:off x="449081" y="866070"/>
          <a:ext cx="11455568" cy="5815482"/>
        </p:xfrm>
        <a:graphic>
          <a:graphicData uri="http://schemas.openxmlformats.org/drawingml/2006/table">
            <a:tbl>
              <a:tblPr firstRow="1" bandRow="1">
                <a:tableStyleId>{5C22544A-7EE6-4342-B048-85BDC9FD1C3A}</a:tableStyleId>
              </a:tblPr>
              <a:tblGrid>
                <a:gridCol w="1682046">
                  <a:extLst>
                    <a:ext uri="{9D8B030D-6E8A-4147-A177-3AD203B41FA5}">
                      <a16:colId xmlns:a16="http://schemas.microsoft.com/office/drawing/2014/main" val="385991600"/>
                    </a:ext>
                  </a:extLst>
                </a:gridCol>
                <a:gridCol w="1590974">
                  <a:extLst>
                    <a:ext uri="{9D8B030D-6E8A-4147-A177-3AD203B41FA5}">
                      <a16:colId xmlns:a16="http://schemas.microsoft.com/office/drawing/2014/main" val="2865123548"/>
                    </a:ext>
                  </a:extLst>
                </a:gridCol>
                <a:gridCol w="1206386">
                  <a:extLst>
                    <a:ext uri="{9D8B030D-6E8A-4147-A177-3AD203B41FA5}">
                      <a16:colId xmlns:a16="http://schemas.microsoft.com/office/drawing/2014/main" val="872926247"/>
                    </a:ext>
                  </a:extLst>
                </a:gridCol>
                <a:gridCol w="2067812">
                  <a:extLst>
                    <a:ext uri="{9D8B030D-6E8A-4147-A177-3AD203B41FA5}">
                      <a16:colId xmlns:a16="http://schemas.microsoft.com/office/drawing/2014/main" val="1315738151"/>
                    </a:ext>
                  </a:extLst>
                </a:gridCol>
                <a:gridCol w="1384457">
                  <a:extLst>
                    <a:ext uri="{9D8B030D-6E8A-4147-A177-3AD203B41FA5}">
                      <a16:colId xmlns:a16="http://schemas.microsoft.com/office/drawing/2014/main" val="2709165749"/>
                    </a:ext>
                  </a:extLst>
                </a:gridCol>
                <a:gridCol w="2147684">
                  <a:extLst>
                    <a:ext uri="{9D8B030D-6E8A-4147-A177-3AD203B41FA5}">
                      <a16:colId xmlns:a16="http://schemas.microsoft.com/office/drawing/2014/main" val="2335150482"/>
                    </a:ext>
                  </a:extLst>
                </a:gridCol>
                <a:gridCol w="1376209">
                  <a:extLst>
                    <a:ext uri="{9D8B030D-6E8A-4147-A177-3AD203B41FA5}">
                      <a16:colId xmlns:a16="http://schemas.microsoft.com/office/drawing/2014/main" val="4046203905"/>
                    </a:ext>
                  </a:extLst>
                </a:gridCol>
              </a:tblGrid>
              <a:tr h="0">
                <a:tc gridSpan="7">
                  <a:txBody>
                    <a:bodyPr/>
                    <a:lstStyle/>
                    <a:p>
                      <a:pPr algn="ctr"/>
                      <a:endParaRPr lang="en-GB" sz="800" dirty="0">
                        <a:solidFill>
                          <a:schemeClr val="bg1">
                            <a:lumMod val="50000"/>
                          </a:schemeClr>
                        </a:solidFill>
                        <a:latin typeface="Comic Sans MS" panose="030F0702030302020204" pitchFamily="66"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Early Learning Goals </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schemeClr val="bg1">
                              <a:lumMod val="50000"/>
                            </a:schemeClr>
                          </a:solidFill>
                          <a:latin typeface="Amatic SC" panose="00000500000000000000" pitchFamily="2" charset="-79"/>
                          <a:cs typeface="Amatic SC" panose="00000500000000000000" pitchFamily="2" charset="-79"/>
                        </a:rPr>
                        <a:t>Autumn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Spring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1</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tc hMerge="1">
                  <a:txBody>
                    <a:bodyPr/>
                    <a:lstStyle/>
                    <a:p>
                      <a:pPr algn="ctr"/>
                      <a:r>
                        <a:rPr lang="en-US" sz="3600" dirty="0">
                          <a:solidFill>
                            <a:schemeClr val="bg1">
                              <a:lumMod val="50000"/>
                            </a:schemeClr>
                          </a:solidFill>
                          <a:latin typeface="Amatic SC" panose="00000500000000000000" pitchFamily="2" charset="-79"/>
                          <a:cs typeface="Amatic SC" panose="00000500000000000000" pitchFamily="2" charset="-79"/>
                        </a:rPr>
                        <a:t>Summer 2</a:t>
                      </a:r>
                      <a:endParaRPr lang="en-GB" sz="3600" dirty="0">
                        <a:solidFill>
                          <a:schemeClr val="bg1">
                            <a:lumMod val="50000"/>
                          </a:schemeClr>
                        </a:solidFill>
                        <a:latin typeface="Amatic SC" panose="00000500000000000000" pitchFamily="2" charset="-79"/>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1913285939"/>
                  </a:ext>
                </a:extLst>
              </a:tr>
              <a:tr h="366561">
                <a:tc>
                  <a:txBody>
                    <a:bodyPr/>
                    <a:lstStyle/>
                    <a:p>
                      <a:pPr algn="ctr"/>
                      <a:r>
                        <a:rPr lang="en-US" sz="800" b="1" dirty="0">
                          <a:latin typeface="Sassoon Primary" pitchFamily="50" charset="0"/>
                          <a:cs typeface="Amatic SC" panose="00000500000000000000" pitchFamily="2" charset="-79"/>
                        </a:rPr>
                        <a:t>Communication and Language </a:t>
                      </a:r>
                      <a:endParaRPr lang="en-GB" sz="800" b="1"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ctr"/>
                      <a:r>
                        <a:rPr lang="en-US" sz="800" b="1" dirty="0">
                          <a:latin typeface="Sassoon Primary" pitchFamily="50" charset="0"/>
                          <a:cs typeface="Amatic SC" panose="00000500000000000000" pitchFamily="2" charset="-79"/>
                        </a:rPr>
                        <a:t>Personal, social, emotional development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1" dirty="0">
                          <a:latin typeface="Sassoon Primary" pitchFamily="50" charset="0"/>
                          <a:cs typeface="Amatic SC" panose="00000500000000000000" pitchFamily="2" charset="-79"/>
                        </a:rPr>
                        <a:t>Physical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1" dirty="0">
                          <a:latin typeface="Sassoon Primary" pitchFamily="50" charset="0"/>
                          <a:cs typeface="Amatic SC" panose="00000500000000000000" pitchFamily="2" charset="-79"/>
                        </a:rPr>
                        <a:t>Development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6E5FB"/>
                    </a:solidFill>
                  </a:tcPr>
                </a:tc>
                <a:tc>
                  <a:txBody>
                    <a:bodyPr/>
                    <a:lstStyle/>
                    <a:p>
                      <a:pPr algn="ctr"/>
                      <a:r>
                        <a:rPr lang="en-US" sz="800" b="1" dirty="0">
                          <a:latin typeface="Sassoon Primary" pitchFamily="50" charset="0"/>
                          <a:cs typeface="Amatic SC" panose="00000500000000000000" pitchFamily="2" charset="-79"/>
                        </a:rPr>
                        <a:t>Literacy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1" dirty="0" err="1">
                          <a:latin typeface="Sassoon Primary" pitchFamily="50" charset="0"/>
                          <a:cs typeface="Amatic SC" panose="00000500000000000000" pitchFamily="2" charset="-79"/>
                        </a:rPr>
                        <a:t>Maths</a:t>
                      </a:r>
                      <a:r>
                        <a:rPr lang="en-US" sz="800" b="1" dirty="0">
                          <a:latin typeface="Sassoon Primary" pitchFamily="50" charset="0"/>
                          <a:cs typeface="Amatic SC" panose="00000500000000000000" pitchFamily="2" charset="-79"/>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US" sz="800" b="1" dirty="0">
                          <a:latin typeface="Sassoon Primary" pitchFamily="50" charset="0"/>
                          <a:cs typeface="Amatic SC" panose="00000500000000000000" pitchFamily="2" charset="-79"/>
                        </a:rPr>
                        <a:t>Understanding the World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1" dirty="0">
                          <a:latin typeface="Sassoon Primary" pitchFamily="50" charset="0"/>
                          <a:cs typeface="Amatic SC" panose="00000500000000000000" pitchFamily="2" charset="-79"/>
                        </a:rPr>
                        <a:t>Expressive arts and design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FFF"/>
                    </a:solidFill>
                  </a:tcPr>
                </a:tc>
                <a:extLst>
                  <a:ext uri="{0D108BD9-81ED-4DB2-BD59-A6C34878D82A}">
                    <a16:rowId xmlns:a16="http://schemas.microsoft.com/office/drawing/2014/main" val="2272033691"/>
                  </a:ext>
                </a:extLst>
              </a:tr>
              <a:tr h="5235561">
                <a:tc>
                  <a:txBody>
                    <a:bodyPr/>
                    <a:lstStyle/>
                    <a:p>
                      <a:pPr algn="ctr"/>
                      <a:r>
                        <a:rPr lang="en-US" sz="700" b="1" dirty="0">
                          <a:latin typeface="Sassoon Primary" pitchFamily="50" charset="0"/>
                        </a:rPr>
                        <a:t>ELG: Listening, Attention and Understanding</a:t>
                      </a:r>
                    </a:p>
                    <a:p>
                      <a:pPr algn="ctr"/>
                      <a:endParaRPr lang="en-US" sz="700" dirty="0">
                        <a:latin typeface="Sassoon Primary" pitchFamily="50" charset="0"/>
                      </a:endParaRPr>
                    </a:p>
                    <a:p>
                      <a:pPr algn="ctr"/>
                      <a:r>
                        <a:rPr lang="en-US" sz="700" dirty="0">
                          <a:latin typeface="Sassoon Primary" pitchFamily="50" charset="0"/>
                        </a:rPr>
                        <a:t> Listen attentively and respond to what they hear with relevant questions, comments and actions when being read to and during whole class discussions and small group interactions</a:t>
                      </a:r>
                    </a:p>
                    <a:p>
                      <a:pPr algn="ctr"/>
                      <a:endParaRPr lang="en-US" sz="700" dirty="0">
                        <a:latin typeface="Sassoon Primary" pitchFamily="50" charset="0"/>
                      </a:endParaRPr>
                    </a:p>
                    <a:p>
                      <a:pPr algn="ctr"/>
                      <a:r>
                        <a:rPr lang="en-US" sz="700" dirty="0">
                          <a:latin typeface="Sassoon Primary" pitchFamily="50" charset="0"/>
                        </a:rPr>
                        <a:t> Make comments about what they have heard and ask questions to clarify their understanding</a:t>
                      </a:r>
                    </a:p>
                    <a:p>
                      <a:pPr algn="ctr"/>
                      <a:endParaRPr lang="en-US" sz="700" dirty="0">
                        <a:latin typeface="Sassoon Primary" pitchFamily="50" charset="0"/>
                      </a:endParaRPr>
                    </a:p>
                    <a:p>
                      <a:pPr algn="ctr"/>
                      <a:r>
                        <a:rPr lang="en-US" sz="700" dirty="0">
                          <a:latin typeface="Sassoon Primary" pitchFamily="50" charset="0"/>
                        </a:rPr>
                        <a:t> Hold conversation when engaged in back-and-forth exchanges with their teacher and peers</a:t>
                      </a:r>
                    </a:p>
                    <a:p>
                      <a:pPr algn="ctr"/>
                      <a:endParaRPr lang="en-US" sz="700" b="0" dirty="0">
                        <a:latin typeface="Sassoon Primary" pitchFamily="50" charset="0"/>
                        <a:cs typeface="Amatic SC" panose="00000500000000000000" pitchFamily="2" charset="-79"/>
                      </a:endParaRPr>
                    </a:p>
                    <a:p>
                      <a:pPr algn="ctr"/>
                      <a:r>
                        <a:rPr lang="en-US" sz="700" b="1" dirty="0">
                          <a:latin typeface="Sassoon Primary" pitchFamily="50" charset="0"/>
                        </a:rPr>
                        <a:t>ELG: Speaking</a:t>
                      </a:r>
                    </a:p>
                    <a:p>
                      <a:pPr algn="ctr"/>
                      <a:endParaRPr lang="en-US" sz="700" dirty="0">
                        <a:latin typeface="Sassoon Primary" pitchFamily="50" charset="0"/>
                      </a:endParaRPr>
                    </a:p>
                    <a:p>
                      <a:pPr algn="ctr"/>
                      <a:r>
                        <a:rPr lang="en-US" sz="700" dirty="0">
                          <a:latin typeface="Sassoon Primary" pitchFamily="50" charset="0"/>
                        </a:rPr>
                        <a:t>Participate in small group, class and one-to-one discussions, offering their own ideas, using recently introduced vocabulary. </a:t>
                      </a:r>
                    </a:p>
                    <a:p>
                      <a:pPr algn="ctr"/>
                      <a:endParaRPr lang="en-US" sz="700" dirty="0">
                        <a:latin typeface="Sassoon Primary" pitchFamily="50" charset="0"/>
                      </a:endParaRPr>
                    </a:p>
                    <a:p>
                      <a:pPr algn="ctr"/>
                      <a:r>
                        <a:rPr lang="en-US" sz="700" dirty="0">
                          <a:latin typeface="Sassoon Primary" pitchFamily="50" charset="0"/>
                        </a:rPr>
                        <a:t>Offer explanations for why things might happen, making use of recently introduced vocabulary from stories, non-fiction, rhymes and poems when appropriate. </a:t>
                      </a:r>
                    </a:p>
                    <a:p>
                      <a:pPr algn="ctr"/>
                      <a:endParaRPr lang="en-US" sz="700" dirty="0">
                        <a:latin typeface="Sassoon Primary" pitchFamily="50" charset="0"/>
                      </a:endParaRPr>
                    </a:p>
                    <a:p>
                      <a:pPr algn="ctr"/>
                      <a:r>
                        <a:rPr lang="en-US" sz="700" dirty="0">
                          <a:latin typeface="Sassoon Primary" pitchFamily="50" charset="0"/>
                        </a:rPr>
                        <a:t> Express their ideas and feelings about their experiences using full sentences, including use of past, present and future tenses and making use of conjunctions, with modelling and support from their teacher. </a:t>
                      </a:r>
                      <a:endParaRPr lang="en-US" sz="700" b="0" dirty="0">
                        <a:latin typeface="Sassoon Primary" pitchFamily="50" charset="0"/>
                        <a:cs typeface="Amatic SC" panose="00000500000000000000" pitchFamily="2" charset="-79"/>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700" b="1" dirty="0">
                          <a:latin typeface="Sassoon Primary" pitchFamily="50" charset="0"/>
                        </a:rPr>
                        <a:t>ELG: Self-Regulation </a:t>
                      </a:r>
                    </a:p>
                    <a:p>
                      <a:pPr algn="ctr"/>
                      <a:r>
                        <a:rPr lang="en-US" sz="700">
                          <a:latin typeface="Sassoon Primary" pitchFamily="50" charset="0"/>
                        </a:rPr>
                        <a:t>Show </a:t>
                      </a:r>
                      <a:r>
                        <a:rPr lang="en-US" sz="700" dirty="0">
                          <a:latin typeface="Sassoon Primary" pitchFamily="50" charset="0"/>
                        </a:rPr>
                        <a:t>an understanding of their own feelings and those of others, and begin to regulate their behaviour accordingly. </a:t>
                      </a:r>
                    </a:p>
                    <a:p>
                      <a:pPr algn="ctr"/>
                      <a:endParaRPr lang="en-US" sz="700" dirty="0">
                        <a:latin typeface="Sassoon Primary" pitchFamily="50" charset="0"/>
                      </a:endParaRPr>
                    </a:p>
                    <a:p>
                      <a:pPr algn="ctr"/>
                      <a:r>
                        <a:rPr lang="en-US" sz="700" dirty="0">
                          <a:latin typeface="Sassoon Primary" pitchFamily="50" charset="0"/>
                        </a:rPr>
                        <a:t> Set and work towards simple goals, being able to wait for what they want and control their immediate impulses when appropriate. </a:t>
                      </a:r>
                    </a:p>
                    <a:p>
                      <a:pPr algn="ctr"/>
                      <a:endParaRPr lang="en-US" sz="700" dirty="0">
                        <a:latin typeface="Sassoon Primary" pitchFamily="50" charset="0"/>
                      </a:endParaRPr>
                    </a:p>
                    <a:p>
                      <a:pPr algn="ctr"/>
                      <a:r>
                        <a:rPr lang="en-US" sz="700" dirty="0">
                          <a:latin typeface="Sassoon Primary" pitchFamily="50" charset="0"/>
                        </a:rPr>
                        <a:t>Give focused attention to what the teacher says, responding appropriately even when engaged in activity, and show an ability to follow instructions involving several ideas or actions.</a:t>
                      </a:r>
                    </a:p>
                    <a:p>
                      <a:pPr algn="ctr"/>
                      <a:endParaRPr lang="en-US" sz="700" b="1" dirty="0">
                        <a:latin typeface="Sassoon Primary" pitchFamily="50" charset="0"/>
                      </a:endParaRPr>
                    </a:p>
                    <a:p>
                      <a:pPr algn="ctr"/>
                      <a:r>
                        <a:rPr lang="en-US" sz="700" b="1" dirty="0">
                          <a:latin typeface="Sassoon Primary" pitchFamily="50" charset="0"/>
                        </a:rPr>
                        <a:t> ELG: Managing Self </a:t>
                      </a:r>
                    </a:p>
                    <a:p>
                      <a:pPr algn="ctr"/>
                      <a:endParaRPr lang="en-US" sz="700" dirty="0">
                        <a:latin typeface="Sassoon Primary" pitchFamily="50" charset="0"/>
                      </a:endParaRPr>
                    </a:p>
                    <a:p>
                      <a:pPr algn="ctr"/>
                      <a:r>
                        <a:rPr lang="en-US" sz="700" dirty="0">
                          <a:latin typeface="Sassoon Primary" pitchFamily="50" charset="0"/>
                        </a:rPr>
                        <a:t>Be confident to try new activities and show independence, resilience and perseverance in the face of challenge. </a:t>
                      </a:r>
                    </a:p>
                    <a:p>
                      <a:pPr algn="ctr"/>
                      <a:endParaRPr lang="en-US" sz="700" dirty="0">
                        <a:latin typeface="Sassoon Primary" pitchFamily="50" charset="0"/>
                      </a:endParaRPr>
                    </a:p>
                    <a:p>
                      <a:pPr algn="ctr"/>
                      <a:r>
                        <a:rPr lang="en-US" sz="700" dirty="0">
                          <a:latin typeface="Sassoon Primary" pitchFamily="50" charset="0"/>
                        </a:rPr>
                        <a:t>Explain the reasons for rules, know right from wrong and try to behave accordingly. </a:t>
                      </a:r>
                    </a:p>
                    <a:p>
                      <a:pPr algn="ctr"/>
                      <a:endParaRPr lang="en-US" sz="700" dirty="0">
                        <a:latin typeface="Sassoon Primary" pitchFamily="50" charset="0"/>
                      </a:endParaRPr>
                    </a:p>
                    <a:p>
                      <a:pPr algn="ctr"/>
                      <a:r>
                        <a:rPr lang="en-US" sz="700" dirty="0">
                          <a:latin typeface="Sassoon Primary" pitchFamily="50" charset="0"/>
                        </a:rPr>
                        <a:t>Manage their own basic hygiene and personal needs, including dressing, going to the toilet and understanding the importance of healthy food choices. </a:t>
                      </a:r>
                    </a:p>
                    <a:p>
                      <a:pPr algn="ctr"/>
                      <a:endParaRPr lang="en-US" sz="700" dirty="0">
                        <a:latin typeface="Sassoon Primary" pitchFamily="50" charset="0"/>
                      </a:endParaRPr>
                    </a:p>
                    <a:p>
                      <a:pPr algn="ctr"/>
                      <a:endParaRPr lang="en-US" sz="700" dirty="0">
                        <a:latin typeface="Sassoon Primary" pitchFamily="50" charset="0"/>
                      </a:endParaRPr>
                    </a:p>
                    <a:p>
                      <a:pPr algn="ctr"/>
                      <a:r>
                        <a:rPr lang="en-US" sz="700" b="1" dirty="0">
                          <a:latin typeface="Sassoon Primary" pitchFamily="50" charset="0"/>
                        </a:rPr>
                        <a:t>ELG: Building Relationships </a:t>
                      </a:r>
                    </a:p>
                    <a:p>
                      <a:pPr algn="ctr"/>
                      <a:endParaRPr lang="en-US" sz="700" dirty="0">
                        <a:latin typeface="Sassoon Primary" pitchFamily="50" charset="0"/>
                      </a:endParaRPr>
                    </a:p>
                    <a:p>
                      <a:pPr algn="ctr"/>
                      <a:endParaRPr lang="en-US" sz="700" dirty="0">
                        <a:latin typeface="Sassoon Primary" pitchFamily="50" charset="0"/>
                      </a:endParaRPr>
                    </a:p>
                    <a:p>
                      <a:pPr algn="ctr"/>
                      <a:r>
                        <a:rPr lang="en-US" sz="700" dirty="0">
                          <a:latin typeface="Sassoon Primary" pitchFamily="50" charset="0"/>
                        </a:rPr>
                        <a:t>Work and play cooperatively and take turns with others.</a:t>
                      </a:r>
                    </a:p>
                    <a:p>
                      <a:pPr algn="ctr"/>
                      <a:endParaRPr lang="en-US" sz="700" dirty="0">
                        <a:latin typeface="Sassoon Primary" pitchFamily="50" charset="0"/>
                      </a:endParaRPr>
                    </a:p>
                    <a:p>
                      <a:pPr algn="ctr"/>
                      <a:r>
                        <a:rPr lang="en-US" sz="700" dirty="0">
                          <a:latin typeface="Sassoon Primary" pitchFamily="50" charset="0"/>
                        </a:rPr>
                        <a:t>Form positive attachments to adults and friendships with peers;. </a:t>
                      </a:r>
                    </a:p>
                    <a:p>
                      <a:pPr algn="ctr"/>
                      <a:endParaRPr lang="en-US" sz="700" dirty="0">
                        <a:latin typeface="Sassoon Primary" pitchFamily="50" charset="0"/>
                      </a:endParaRPr>
                    </a:p>
                    <a:p>
                      <a:pPr algn="ctr"/>
                      <a:r>
                        <a:rPr lang="en-US" sz="700" dirty="0">
                          <a:latin typeface="Sassoon Primary" pitchFamily="50" charset="0"/>
                        </a:rPr>
                        <a:t>Show sensitivity to their own and to others’ needs. </a:t>
                      </a:r>
                      <a:endParaRPr lang="en-GB" sz="7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Sassoon Primary" pitchFamily="50" charset="0"/>
                        </a:rPr>
                        <a:t>ELG: Gross Motor Skills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Negotiate space and obstacles safely, with consideration for themselves and others.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 Demonstrate strength, balance and coordination when playing. </a:t>
                      </a:r>
                    </a:p>
                    <a:p>
                      <a:pPr marL="0" marR="0" lvl="0" indent="0" algn="ctr" defTabSz="914400" rtl="0" eaLnBrk="1" fontAlgn="auto" latinLnBrk="0" hangingPunct="1">
                        <a:lnSpc>
                          <a:spcPct val="107000"/>
                        </a:lnSpc>
                        <a:spcBef>
                          <a:spcPts val="0"/>
                        </a:spcBef>
                        <a:spcAft>
                          <a:spcPts val="800"/>
                        </a:spcAft>
                        <a:buClrTx/>
                        <a:buSzTx/>
                        <a:buFontTx/>
                        <a:buNone/>
                        <a:tabLst/>
                        <a:defRPr/>
                      </a:pPr>
                      <a:endParaRPr lang="en-US" sz="700" dirty="0">
                        <a:latin typeface="Sassoon Primary" pitchFamily="50" charset="0"/>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Move energetically, such as running, jumping, dancing, hopping, skipping and climbing.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Sassoon Primary" pitchFamily="50" charset="0"/>
                        </a:rPr>
                        <a:t>ELG: Fine Motor Skills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Hold a pencil effectively in preparation for fluent writing – using the tripod grip in almost all cases.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Use a range of small tools, including scissors, paint brushes and cutlery.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Begin to show accuracy and care when drawing. </a:t>
                      </a:r>
                      <a:endParaRPr lang="en-GB" sz="7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Sassoon Primary" pitchFamily="50" charset="0"/>
                        </a:rPr>
                        <a:t>ELG: Comprehension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 Demonstrate understanding of what has been read to them by retelling stories and narratives using their own words and recently introduced vocabulary.</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 Anticipate – where appropriate – key events in stories.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Use and understand recently introduced vocabulary during discussions about stories, non-fiction, rhymes and poems and during role-play.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Sassoon Primary" pitchFamily="50" charset="0"/>
                        </a:rPr>
                        <a:t>ELG: Word Reading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Say a sound for each letter in the alphabet and at least 10 digraphs.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Read words consistent with their phonic knowledge by sound-blending.</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Read aloud simple sentences and books that are consistent with their phonic knowledge, including some common exception words.</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b="1" dirty="0">
                          <a:latin typeface="Sassoon Primary" pitchFamily="50" charset="0"/>
                        </a:rPr>
                        <a:t> ELG: Writing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Write recognisable letters, most of which are correctly formed.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Spell words by identifying sounds in them and representing the sounds with a letter or letters. </a:t>
                      </a:r>
                    </a:p>
                    <a:p>
                      <a:pPr marL="0" marR="0" lvl="0" indent="0" algn="ctr" defTabSz="914400" rtl="0" eaLnBrk="1" fontAlgn="auto" latinLnBrk="0" hangingPunct="1">
                        <a:lnSpc>
                          <a:spcPct val="107000"/>
                        </a:lnSpc>
                        <a:spcBef>
                          <a:spcPts val="0"/>
                        </a:spcBef>
                        <a:spcAft>
                          <a:spcPts val="800"/>
                        </a:spcAft>
                        <a:buClrTx/>
                        <a:buSzTx/>
                        <a:buFontTx/>
                        <a:buNone/>
                        <a:tabLst/>
                        <a:defRPr/>
                      </a:pPr>
                      <a:r>
                        <a:rPr lang="en-US" sz="700" dirty="0">
                          <a:latin typeface="Sassoon Primary" pitchFamily="50" charset="0"/>
                        </a:rPr>
                        <a:t> Write simple phrases and sentences that can be read by others.</a:t>
                      </a:r>
                      <a:endParaRPr lang="en-GB" sz="7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700" b="1" dirty="0">
                          <a:latin typeface="Sassoon Primary" pitchFamily="50" charset="0"/>
                        </a:rPr>
                        <a:t>ELG: Number </a:t>
                      </a:r>
                    </a:p>
                    <a:p>
                      <a:pPr algn="ctr">
                        <a:lnSpc>
                          <a:spcPct val="107000"/>
                        </a:lnSpc>
                        <a:spcAft>
                          <a:spcPts val="800"/>
                        </a:spcAft>
                      </a:pPr>
                      <a:r>
                        <a:rPr lang="en-US" sz="700" dirty="0">
                          <a:latin typeface="Sassoon Primary" pitchFamily="50" charset="0"/>
                        </a:rPr>
                        <a:t>Have a deep understanding of number to 10, including the composition of each number; </a:t>
                      </a:r>
                    </a:p>
                    <a:p>
                      <a:pPr algn="ctr">
                        <a:lnSpc>
                          <a:spcPct val="107000"/>
                        </a:lnSpc>
                        <a:spcAft>
                          <a:spcPts val="800"/>
                        </a:spcAft>
                      </a:pPr>
                      <a:r>
                        <a:rPr lang="en-US" sz="700" dirty="0" err="1">
                          <a:latin typeface="Sassoon Primary" pitchFamily="50" charset="0"/>
                        </a:rPr>
                        <a:t>Subitise</a:t>
                      </a:r>
                      <a:r>
                        <a:rPr lang="en-US" sz="700" dirty="0">
                          <a:latin typeface="Sassoon Primary" pitchFamily="50" charset="0"/>
                        </a:rPr>
                        <a:t> (recognise quantities without counting) up to 5; - Automatically recall (without reference to rhymes, counting or other aids) number bonds up to 5 (including subtraction facts) and some number bonds to 10, including double facts. </a:t>
                      </a:r>
                    </a:p>
                    <a:p>
                      <a:pPr algn="ctr">
                        <a:lnSpc>
                          <a:spcPct val="107000"/>
                        </a:lnSpc>
                        <a:spcAft>
                          <a:spcPts val="800"/>
                        </a:spcAft>
                      </a:pPr>
                      <a:r>
                        <a:rPr lang="en-US" sz="700" b="1" dirty="0">
                          <a:latin typeface="Sassoon Primary" pitchFamily="50" charset="0"/>
                        </a:rPr>
                        <a:t>ELG: Numerical Patterns </a:t>
                      </a:r>
                    </a:p>
                    <a:p>
                      <a:pPr algn="ctr">
                        <a:lnSpc>
                          <a:spcPct val="107000"/>
                        </a:lnSpc>
                        <a:spcAft>
                          <a:spcPts val="800"/>
                        </a:spcAft>
                      </a:pPr>
                      <a:r>
                        <a:rPr lang="en-US" sz="700" dirty="0">
                          <a:latin typeface="Sassoon Primary" pitchFamily="50" charset="0"/>
                        </a:rPr>
                        <a:t>Verbally count beyond 20, recognising the pattern of the counting system; - Compare quantities up to 10 in different contexts, recognising when one quantity is greater than, less than or the same as the other quantity. </a:t>
                      </a:r>
                    </a:p>
                    <a:p>
                      <a:pPr algn="ctr">
                        <a:lnSpc>
                          <a:spcPct val="107000"/>
                        </a:lnSpc>
                        <a:spcAft>
                          <a:spcPts val="800"/>
                        </a:spcAft>
                      </a:pPr>
                      <a:r>
                        <a:rPr lang="en-US" sz="700" dirty="0">
                          <a:latin typeface="Sassoon Primary" pitchFamily="50" charset="0"/>
                        </a:rPr>
                        <a:t> Explore and represent patterns within numbers up to 10, including evens and odds, double facts and how quantities can be distributed equally.</a:t>
                      </a:r>
                      <a:endParaRPr lang="en-GB" sz="7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700" b="1" dirty="0">
                          <a:latin typeface="Sassoon Primary" pitchFamily="50" charset="0"/>
                        </a:rPr>
                        <a:t>ELG: Past and Present </a:t>
                      </a:r>
                    </a:p>
                    <a:p>
                      <a:pPr algn="ctr"/>
                      <a:endParaRPr lang="en-US" sz="700" dirty="0">
                        <a:latin typeface="Sassoon Primary" pitchFamily="50" charset="0"/>
                      </a:endParaRPr>
                    </a:p>
                    <a:p>
                      <a:pPr algn="ctr"/>
                      <a:r>
                        <a:rPr lang="en-US" sz="700" dirty="0">
                          <a:latin typeface="Sassoon Primary" pitchFamily="50" charset="0"/>
                        </a:rPr>
                        <a:t>Talk about the lives of the people around them and their roles in society.</a:t>
                      </a:r>
                    </a:p>
                    <a:p>
                      <a:pPr algn="ctr"/>
                      <a:endParaRPr lang="en-US" sz="700" dirty="0">
                        <a:latin typeface="Sassoon Primary" pitchFamily="50" charset="0"/>
                      </a:endParaRPr>
                    </a:p>
                    <a:p>
                      <a:pPr algn="ctr"/>
                      <a:r>
                        <a:rPr lang="en-US" sz="700" dirty="0">
                          <a:latin typeface="Sassoon Primary" pitchFamily="50" charset="0"/>
                        </a:rPr>
                        <a:t>Know some similarities and differences between things in the past and now, drawing on their experiences and what has been read in class. </a:t>
                      </a:r>
                    </a:p>
                    <a:p>
                      <a:pPr algn="ctr"/>
                      <a:endParaRPr lang="en-US" sz="700" dirty="0">
                        <a:latin typeface="Sassoon Primary" pitchFamily="50" charset="0"/>
                      </a:endParaRPr>
                    </a:p>
                    <a:p>
                      <a:pPr algn="ctr"/>
                      <a:r>
                        <a:rPr lang="en-US" sz="700" dirty="0">
                          <a:latin typeface="Sassoon Primary" pitchFamily="50" charset="0"/>
                        </a:rPr>
                        <a:t>Understand the past through settings, characters and events encountered in books read in class and storytelling.</a:t>
                      </a:r>
                    </a:p>
                    <a:p>
                      <a:pPr algn="ctr"/>
                      <a:endParaRPr lang="en-US" sz="700" dirty="0">
                        <a:latin typeface="Sassoon Primary" pitchFamily="50" charset="0"/>
                      </a:endParaRPr>
                    </a:p>
                    <a:p>
                      <a:pPr algn="ctr"/>
                      <a:r>
                        <a:rPr lang="en-US" sz="700" b="1" dirty="0">
                          <a:latin typeface="Sassoon Primary" pitchFamily="50" charset="0"/>
                        </a:rPr>
                        <a:t> ELG: People, Culture and Communities </a:t>
                      </a:r>
                    </a:p>
                    <a:p>
                      <a:pPr algn="ctr"/>
                      <a:endParaRPr lang="en-US" sz="700" dirty="0">
                        <a:latin typeface="Sassoon Primary" pitchFamily="50" charset="0"/>
                      </a:endParaRPr>
                    </a:p>
                    <a:p>
                      <a:pPr algn="ctr"/>
                      <a:r>
                        <a:rPr lang="en-US" sz="700" dirty="0">
                          <a:latin typeface="Sassoon Primary" pitchFamily="50" charset="0"/>
                        </a:rPr>
                        <a:t>Describe their immediate environment using knowledge from observation, discussion, stories, non-fiction texts and maps. </a:t>
                      </a:r>
                    </a:p>
                    <a:p>
                      <a:pPr algn="ctr"/>
                      <a:endParaRPr lang="en-US" sz="700" dirty="0">
                        <a:latin typeface="Sassoon Primary" pitchFamily="50" charset="0"/>
                      </a:endParaRPr>
                    </a:p>
                    <a:p>
                      <a:pPr algn="ctr"/>
                      <a:r>
                        <a:rPr lang="en-US" sz="700" dirty="0">
                          <a:latin typeface="Sassoon Primary" pitchFamily="50" charset="0"/>
                        </a:rPr>
                        <a:t>Know some similarities and differences between different religious and cultural communities in this country, drawing on their experiences and what has been read in class. </a:t>
                      </a:r>
                    </a:p>
                    <a:p>
                      <a:pPr algn="ctr"/>
                      <a:endParaRPr lang="en-US" sz="700" dirty="0">
                        <a:latin typeface="Sassoon Primary" pitchFamily="50" charset="0"/>
                      </a:endParaRPr>
                    </a:p>
                    <a:p>
                      <a:pPr algn="ctr"/>
                      <a:r>
                        <a:rPr lang="en-US" sz="700" dirty="0">
                          <a:latin typeface="Sassoon Primary" pitchFamily="50" charset="0"/>
                        </a:rPr>
                        <a:t>Explain some similarities and differences between life in this country and life in other countries, drawing on knowledge from stories, non-fiction texts and – when appropriate – maps.</a:t>
                      </a:r>
                    </a:p>
                    <a:p>
                      <a:pPr algn="ctr"/>
                      <a:endParaRPr lang="en-US" sz="700" dirty="0">
                        <a:solidFill>
                          <a:schemeClr val="tx1"/>
                        </a:solidFill>
                        <a:latin typeface="Sassoon Primary" pitchFamily="50" charset="0"/>
                      </a:endParaRPr>
                    </a:p>
                    <a:p>
                      <a:pPr algn="ctr"/>
                      <a:r>
                        <a:rPr lang="en-US" sz="700" b="1" dirty="0">
                          <a:latin typeface="Sassoon Primary" pitchFamily="50" charset="0"/>
                        </a:rPr>
                        <a:t>ELG: The Natural World </a:t>
                      </a:r>
                    </a:p>
                    <a:p>
                      <a:pPr algn="ctr"/>
                      <a:endParaRPr lang="en-US" sz="700" dirty="0">
                        <a:latin typeface="Sassoon Primary" pitchFamily="50" charset="0"/>
                      </a:endParaRPr>
                    </a:p>
                    <a:p>
                      <a:pPr algn="ctr"/>
                      <a:r>
                        <a:rPr lang="en-US" sz="700" dirty="0">
                          <a:latin typeface="Sassoon Primary" pitchFamily="50" charset="0"/>
                        </a:rPr>
                        <a:t>Explore the natural world around them, making observations and drawing pictures of animals and plants.</a:t>
                      </a:r>
                    </a:p>
                    <a:p>
                      <a:pPr algn="ctr"/>
                      <a:endParaRPr lang="en-US" sz="700" dirty="0">
                        <a:latin typeface="Sassoon Primary" pitchFamily="50" charset="0"/>
                      </a:endParaRPr>
                    </a:p>
                    <a:p>
                      <a:pPr algn="ctr"/>
                      <a:r>
                        <a:rPr lang="en-US" sz="700" dirty="0">
                          <a:latin typeface="Sassoon Primary" pitchFamily="50" charset="0"/>
                        </a:rPr>
                        <a:t>Know some similarities and differences between the natural world around them and contrasting environments, drawing on their experiences and what has been read in class.</a:t>
                      </a:r>
                    </a:p>
                    <a:p>
                      <a:pPr algn="ctr"/>
                      <a:endParaRPr lang="en-US" sz="700" dirty="0">
                        <a:latin typeface="Sassoon Primary" pitchFamily="50" charset="0"/>
                      </a:endParaRPr>
                    </a:p>
                    <a:p>
                      <a:pPr algn="ctr"/>
                      <a:r>
                        <a:rPr lang="en-US" sz="700" dirty="0">
                          <a:latin typeface="Sassoon Primary" pitchFamily="50" charset="0"/>
                        </a:rPr>
                        <a:t>Understand some important processes and changes in the natural world around them, including the seasons and changing states of matter.</a:t>
                      </a:r>
                      <a:endParaRPr lang="en-GB" sz="7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700" b="1" dirty="0">
                          <a:latin typeface="Sassoon Primary" pitchFamily="50" charset="0"/>
                        </a:rPr>
                        <a:t>ELG: Creating with Materials </a:t>
                      </a:r>
                    </a:p>
                    <a:p>
                      <a:pPr algn="ctr"/>
                      <a:endParaRPr lang="en-US" sz="700" b="1" dirty="0">
                        <a:latin typeface="Sassoon Primary" pitchFamily="50" charset="0"/>
                      </a:endParaRPr>
                    </a:p>
                    <a:p>
                      <a:pPr algn="ctr"/>
                      <a:r>
                        <a:rPr lang="en-US" sz="700" dirty="0">
                          <a:latin typeface="Sassoon Primary" pitchFamily="50" charset="0"/>
                        </a:rPr>
                        <a:t>Safely use and explore a variety of materials, tools and techniques, experimenting with colour, design, texture, form and function. </a:t>
                      </a:r>
                    </a:p>
                    <a:p>
                      <a:pPr algn="ctr"/>
                      <a:endParaRPr lang="en-US" sz="700" dirty="0">
                        <a:latin typeface="Sassoon Primary" pitchFamily="50" charset="0"/>
                      </a:endParaRPr>
                    </a:p>
                    <a:p>
                      <a:pPr algn="ctr"/>
                      <a:r>
                        <a:rPr lang="en-US" sz="700" dirty="0">
                          <a:latin typeface="Sassoon Primary" pitchFamily="50" charset="0"/>
                        </a:rPr>
                        <a:t>Share their creations, explaining the process they have used; - Make use of props and materials when role playing characters in narratives and stories.</a:t>
                      </a:r>
                    </a:p>
                    <a:p>
                      <a:pPr algn="ctr"/>
                      <a:endParaRPr lang="en-US" sz="700" dirty="0">
                        <a:latin typeface="Sassoon Primary" pitchFamily="50" charset="0"/>
                      </a:endParaRPr>
                    </a:p>
                    <a:p>
                      <a:pPr algn="ctr"/>
                      <a:r>
                        <a:rPr lang="en-US" sz="700" dirty="0">
                          <a:latin typeface="Sassoon Primary" pitchFamily="50" charset="0"/>
                        </a:rPr>
                        <a:t> </a:t>
                      </a:r>
                      <a:r>
                        <a:rPr lang="en-US" sz="700" b="1" dirty="0">
                          <a:latin typeface="Sassoon Primary" pitchFamily="50" charset="0"/>
                        </a:rPr>
                        <a:t>ELG: Being Imaginative and Expressive </a:t>
                      </a:r>
                    </a:p>
                    <a:p>
                      <a:pPr algn="ctr"/>
                      <a:endParaRPr lang="en-US" sz="700" dirty="0">
                        <a:latin typeface="Sassoon Primary" pitchFamily="50" charset="0"/>
                      </a:endParaRPr>
                    </a:p>
                    <a:p>
                      <a:pPr algn="ctr"/>
                      <a:r>
                        <a:rPr lang="en-US" sz="700" dirty="0">
                          <a:latin typeface="Sassoon Primary" pitchFamily="50" charset="0"/>
                        </a:rPr>
                        <a:t>Invent, adapt and recount narratives and stories with peers and their teacher. </a:t>
                      </a:r>
                    </a:p>
                    <a:p>
                      <a:pPr algn="ctr"/>
                      <a:endParaRPr lang="en-US" sz="700" dirty="0">
                        <a:latin typeface="Sassoon Primary" pitchFamily="50" charset="0"/>
                      </a:endParaRPr>
                    </a:p>
                    <a:p>
                      <a:pPr algn="ctr"/>
                      <a:r>
                        <a:rPr lang="en-US" sz="700" dirty="0">
                          <a:latin typeface="Sassoon Primary" pitchFamily="50" charset="0"/>
                        </a:rPr>
                        <a:t> Sing a range of well-known nursery rhymes and songs; Perform songs, rhymes, poems and stories with others, and – when appropriate – try to move in time with music. </a:t>
                      </a:r>
                      <a:endParaRPr lang="en-GB" sz="700" dirty="0">
                        <a:solidFill>
                          <a:schemeClr val="tx1"/>
                        </a:solidFill>
                        <a:latin typeface="Sassoon Primary" pitchFamily="50"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63662612"/>
                  </a:ext>
                </a:extLst>
              </a:tr>
            </a:tbl>
          </a:graphicData>
        </a:graphic>
      </p:graphicFrame>
      <p:pic>
        <p:nvPicPr>
          <p:cNvPr id="8" name="Picture 7">
            <a:extLst>
              <a:ext uri="{FF2B5EF4-FFF2-40B4-BE49-F238E27FC236}">
                <a16:creationId xmlns:a16="http://schemas.microsoft.com/office/drawing/2014/main" id="{115F40D6-CFA8-4566-9890-A489E988177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1012786" y="5890017"/>
            <a:ext cx="604409" cy="604409"/>
          </a:xfrm>
          <a:prstGeom prst="rect">
            <a:avLst/>
          </a:prstGeom>
        </p:spPr>
      </p:pic>
      <p:pic>
        <p:nvPicPr>
          <p:cNvPr id="9" name="Picture 8">
            <a:extLst>
              <a:ext uri="{FF2B5EF4-FFF2-40B4-BE49-F238E27FC236}">
                <a16:creationId xmlns:a16="http://schemas.microsoft.com/office/drawing/2014/main" id="{0A0B5B12-8D4D-4712-8431-41086A8AC33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544388" y="6122670"/>
            <a:ext cx="451999" cy="451999"/>
          </a:xfrm>
          <a:prstGeom prst="rect">
            <a:avLst/>
          </a:prstGeom>
        </p:spPr>
      </p:pic>
      <p:pic>
        <p:nvPicPr>
          <p:cNvPr id="10" name="Picture 9">
            <a:extLst>
              <a:ext uri="{FF2B5EF4-FFF2-40B4-BE49-F238E27FC236}">
                <a16:creationId xmlns:a16="http://schemas.microsoft.com/office/drawing/2014/main" id="{AC1E81BA-2249-4FAC-88E8-19E565C0D223}"/>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797590" y="6192221"/>
            <a:ext cx="466695" cy="466695"/>
          </a:xfrm>
          <a:prstGeom prst="rect">
            <a:avLst/>
          </a:prstGeom>
        </p:spPr>
      </p:pic>
      <p:pic>
        <p:nvPicPr>
          <p:cNvPr id="11" name="Picture 10">
            <a:extLst>
              <a:ext uri="{FF2B5EF4-FFF2-40B4-BE49-F238E27FC236}">
                <a16:creationId xmlns:a16="http://schemas.microsoft.com/office/drawing/2014/main" id="{46936493-4B19-4961-877B-8975158800A6}"/>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5701190" y="6035099"/>
            <a:ext cx="546696" cy="546696"/>
          </a:xfrm>
          <a:prstGeom prst="rect">
            <a:avLst/>
          </a:prstGeom>
        </p:spPr>
      </p:pic>
      <p:pic>
        <p:nvPicPr>
          <p:cNvPr id="12" name="Picture 11">
            <a:extLst>
              <a:ext uri="{FF2B5EF4-FFF2-40B4-BE49-F238E27FC236}">
                <a16:creationId xmlns:a16="http://schemas.microsoft.com/office/drawing/2014/main" id="{128822E2-39EF-4679-81F8-C43940C418C2}"/>
              </a:ext>
            </a:extLst>
          </p:cNvPr>
          <p:cNvPicPr>
            <a:picLocks noChangeAspect="1"/>
          </p:cNvPicPr>
          <p:nvPr/>
        </p:nvPicPr>
        <p:blipFill>
          <a:blip r:embed="rId6" cstate="hqprint">
            <a:extLst>
              <a:ext uri="{BEBA8EAE-BF5A-486C-A8C5-ECC9F3942E4B}">
                <a14:imgProps xmlns:a14="http://schemas.microsoft.com/office/drawing/2010/main">
                  <a14:imgLayer r:embed="rId7">
                    <a14:imgEffect>
                      <a14:backgroundRemoval t="3125" b="98633" l="9961" r="89844">
                        <a14:foregroundMark x1="64063" y1="9961" x2="55664" y2="6250"/>
                        <a14:foregroundMark x1="51563" y1="3125" x2="51563" y2="3125"/>
                        <a14:foregroundMark x1="46484" y1="96484" x2="46484" y2="96484"/>
                        <a14:foregroundMark x1="64648" y1="98633" x2="64648" y2="98633"/>
                        <a14:foregroundMark x1="78516" y1="48633" x2="78516" y2="48633"/>
                        <a14:backgroundMark x1="59570" y1="50781" x2="59570" y2="50781"/>
                        <a14:backgroundMark x1="59570" y1="50781" x2="59570" y2="50781"/>
                        <a14:backgroundMark x1="58594" y1="49609" x2="40820" y2="48242"/>
                        <a14:backgroundMark x1="65039" y1="48242" x2="49609" y2="53125"/>
                      </a14:backgroundRemoval>
                    </a14:imgEffect>
                  </a14:imgLayer>
                </a14:imgProps>
              </a:ext>
              <a:ext uri="{28A0092B-C50C-407E-A947-70E740481C1C}">
                <a14:useLocalDpi xmlns:a14="http://schemas.microsoft.com/office/drawing/2010/main" val="0"/>
              </a:ext>
            </a:extLst>
          </a:blip>
          <a:stretch>
            <a:fillRect/>
          </a:stretch>
        </p:blipFill>
        <p:spPr>
          <a:xfrm rot="20385759">
            <a:off x="3983970" y="6017908"/>
            <a:ext cx="581079" cy="581079"/>
          </a:xfrm>
          <a:prstGeom prst="rect">
            <a:avLst/>
          </a:prstGeom>
        </p:spPr>
      </p:pic>
      <p:pic>
        <p:nvPicPr>
          <p:cNvPr id="13" name="Picture 12">
            <a:extLst>
              <a:ext uri="{FF2B5EF4-FFF2-40B4-BE49-F238E27FC236}">
                <a16:creationId xmlns:a16="http://schemas.microsoft.com/office/drawing/2014/main" id="{39401746-DFF5-45B3-B458-DEB981D97B09}"/>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567810" y="5953646"/>
            <a:ext cx="540780" cy="540780"/>
          </a:xfrm>
          <a:prstGeom prst="rect">
            <a:avLst/>
          </a:prstGeom>
        </p:spPr>
      </p:pic>
      <p:pic>
        <p:nvPicPr>
          <p:cNvPr id="15" name="Picture 14"/>
          <p:cNvPicPr/>
          <p:nvPr/>
        </p:nvPicPr>
        <p:blipFill>
          <a:blip r:embed="rId9">
            <a:extLst>
              <a:ext uri="{28A0092B-C50C-407E-A947-70E740481C1C}">
                <a14:useLocalDpi xmlns:a14="http://schemas.microsoft.com/office/drawing/2010/main" val="0"/>
              </a:ext>
            </a:extLst>
          </a:blip>
          <a:stretch>
            <a:fillRect/>
          </a:stretch>
        </p:blipFill>
        <p:spPr>
          <a:xfrm>
            <a:off x="11196633" y="258889"/>
            <a:ext cx="574762" cy="554237"/>
          </a:xfrm>
          <a:prstGeom prst="rect">
            <a:avLst/>
          </a:prstGeom>
        </p:spPr>
      </p:pic>
      <p:sp>
        <p:nvSpPr>
          <p:cNvPr id="6" name="Rectangle 5"/>
          <p:cNvSpPr/>
          <p:nvPr/>
        </p:nvSpPr>
        <p:spPr>
          <a:xfrm>
            <a:off x="1411965" y="299132"/>
            <a:ext cx="9671842" cy="276999"/>
          </a:xfrm>
          <a:prstGeom prst="rect">
            <a:avLst/>
          </a:prstGeom>
        </p:spPr>
        <p:txBody>
          <a:bodyPr wrap="square">
            <a:spAutoFit/>
          </a:bodyPr>
          <a:lstStyle/>
          <a:p>
            <a:pPr algn="ctr"/>
            <a:r>
              <a:rPr lang="en-US" sz="1200" b="1" dirty="0">
                <a:solidFill>
                  <a:schemeClr val="bg1">
                    <a:lumMod val="50000"/>
                  </a:schemeClr>
                </a:solidFill>
                <a:latin typeface="Sassoon Primary" pitchFamily="50" charset="0"/>
                <a:cs typeface="Amatic SC" panose="00000500000000000000" pitchFamily="2" charset="-79"/>
              </a:rPr>
              <a:t>Early Learning Goals – for the </a:t>
            </a:r>
            <a:r>
              <a:rPr lang="en-US" sz="1200" b="1" dirty="0">
                <a:solidFill>
                  <a:srgbClr val="FF0000"/>
                </a:solidFill>
                <a:latin typeface="Sassoon Primary" pitchFamily="50" charset="0"/>
                <a:cs typeface="Amatic SC" panose="00000500000000000000" pitchFamily="2" charset="-79"/>
              </a:rPr>
              <a:t>end of the year  - </a:t>
            </a:r>
            <a:r>
              <a:rPr lang="en-US" sz="1200" b="1" dirty="0">
                <a:solidFill>
                  <a:schemeClr val="bg1">
                    <a:lumMod val="50000"/>
                  </a:schemeClr>
                </a:solidFill>
                <a:latin typeface="Sassoon Primary" pitchFamily="50" charset="0"/>
                <a:cs typeface="Amatic SC" panose="00000500000000000000" pitchFamily="2" charset="-79"/>
              </a:rPr>
              <a:t>Holistic / best fit Judgement! </a:t>
            </a:r>
            <a:endParaRPr lang="en-GB" sz="1200" b="1" dirty="0">
              <a:solidFill>
                <a:schemeClr val="bg1">
                  <a:lumMod val="50000"/>
                </a:schemeClr>
              </a:solidFill>
              <a:latin typeface="Sassoon Primary" pitchFamily="50" charset="0"/>
              <a:cs typeface="Amatic SC" panose="00000500000000000000" pitchFamily="2" charset="-79"/>
            </a:endParaRPr>
          </a:p>
        </p:txBody>
      </p:sp>
    </p:spTree>
    <p:extLst>
      <p:ext uri="{BB962C8B-B14F-4D97-AF65-F5344CB8AC3E}">
        <p14:creationId xmlns:p14="http://schemas.microsoft.com/office/powerpoint/2010/main" val="1979124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5256</TotalTime>
  <Words>5612</Words>
  <Application>Microsoft Office PowerPoint</Application>
  <PresentationFormat>Widescreen</PresentationFormat>
  <Paragraphs>678</Paragraphs>
  <Slides>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Calibri Light</vt:lpstr>
      <vt:lpstr>Wingdings</vt:lpstr>
      <vt:lpstr>Amatic SC</vt:lpstr>
      <vt:lpstr>Calibri</vt:lpstr>
      <vt:lpstr>Comic Sans MS</vt:lpstr>
      <vt:lpstr>Sassoon Primary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Underwood (Avanti Gardens)</dc:creator>
  <cp:lastModifiedBy>Ann Cassidyjones</cp:lastModifiedBy>
  <cp:revision>143</cp:revision>
  <cp:lastPrinted>2022-06-11T21:02:13Z</cp:lastPrinted>
  <dcterms:created xsi:type="dcterms:W3CDTF">2021-06-03T07:59:39Z</dcterms:created>
  <dcterms:modified xsi:type="dcterms:W3CDTF">2025-10-03T10:53:26Z</dcterms:modified>
</cp:coreProperties>
</file>