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4"/>
  </p:notesMasterIdLst>
  <p:sldIdLst>
    <p:sldId id="257" r:id="rId2"/>
    <p:sldId id="258" r:id="rId3"/>
  </p:sldIdLst>
  <p:sldSz cx="12192000" cy="6858000"/>
  <p:notesSz cx="6889750" cy="10021888"/>
  <p:embeddedFontLst>
    <p:embeddedFont>
      <p:font typeface="Adler" panose="020B0604020202020204"/>
      <p:regular r:id="rId5"/>
    </p:embeddedFont>
    <p:embeddedFont>
      <p:font typeface="Amatic SC" panose="00000500000000000000" pitchFamily="2" charset="-79"/>
      <p:regular r:id="rId6"/>
      <p:bold r:id="rId7"/>
    </p:embeddedFont>
    <p:embeddedFont>
      <p:font typeface="Sassoon Primary"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E1FFFF"/>
    <a:srgbClr val="FFEFFF"/>
    <a:srgbClr val="E6E5FB"/>
    <a:srgbClr val="CCFFFF"/>
    <a:srgbClr val="FF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31" autoAdjust="0"/>
    <p:restoredTop sz="94269" autoAdjust="0"/>
  </p:normalViewPr>
  <p:slideViewPr>
    <p:cSldViewPr snapToGrid="0">
      <p:cViewPr varScale="1">
        <p:scale>
          <a:sx n="104" d="100"/>
          <a:sy n="104" d="100"/>
        </p:scale>
        <p:origin x="288" y="144"/>
      </p:cViewPr>
      <p:guideLst/>
    </p:cSldViewPr>
  </p:slideViewPr>
  <p:notesTextViewPr>
    <p:cViewPr>
      <p:scale>
        <a:sx n="1" d="1"/>
        <a:sy n="1" d="1"/>
      </p:scale>
      <p:origin x="0" y="0"/>
    </p:cViewPr>
  </p:notesTextViewPr>
  <p:sorterViewPr>
    <p:cViewPr>
      <p:scale>
        <a:sx n="180" d="100"/>
        <a:sy n="1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1976DE5F-DF04-4F27-A344-93FB2E432C72}" type="datetimeFigureOut">
              <a:rPr lang="en-GB" smtClean="0"/>
              <a:t>03/10/2025</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4FEE44C5-FA99-4680-9B86-B28965A57CB9}" type="slidenum">
              <a:rPr lang="en-GB" smtClean="0"/>
              <a:t>‹#›</a:t>
            </a:fld>
            <a:endParaRPr lang="en-GB"/>
          </a:p>
        </p:txBody>
      </p:sp>
    </p:spTree>
    <p:extLst>
      <p:ext uri="{BB962C8B-B14F-4D97-AF65-F5344CB8AC3E}">
        <p14:creationId xmlns:p14="http://schemas.microsoft.com/office/powerpoint/2010/main" val="63777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t>1</a:t>
            </a:fld>
            <a:endParaRPr lang="en-GB"/>
          </a:p>
        </p:txBody>
      </p:sp>
    </p:spTree>
    <p:extLst>
      <p:ext uri="{BB962C8B-B14F-4D97-AF65-F5344CB8AC3E}">
        <p14:creationId xmlns:p14="http://schemas.microsoft.com/office/powerpoint/2010/main" val="3159169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2F32-7798-4564-8282-CAE11DB41B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7FADDA-4B94-4A2E-88D3-B6613E9EC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899993-D5C4-4B50-B5A5-730EB644A32E}"/>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B9F30A0B-5D12-454A-BA41-C1BF4AAFC2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165155-854B-4718-BE7A-D5248F348195}"/>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54944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71855-7101-46C1-9608-C11FD928FE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DF746A-1AB9-44D6-91C2-4E1D3687A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0BE011-5903-490B-A6BB-4B7649794106}"/>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9512082B-37B0-4E5A-9D06-029444C70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C7AA1B-FE0D-4371-B5E5-C3DF0BDB8421}"/>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1133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8D34B2-98C7-49C8-89D4-2CFFA92890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B59C2-E893-4D04-BE77-20443A92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C2D4FD-8342-49A1-8FF9-E2EB2145CE83}"/>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41B038CE-C8C9-4860-8A69-E940531365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ED7DD-8F41-4D1D-9D69-BF631CEA6AC0}"/>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690097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DE126-D9F1-414E-A524-ABCDBD2918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E0B3AB-A0C1-476D-A37A-35CFFDD164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52B75-FE02-4D01-BAAE-DA345F51DA44}"/>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B59F2088-0B61-49AD-8AEF-34A45B4AC5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C3F0FC-BDDB-4AE2-A261-3FC192508922}"/>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00192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D398B-46A2-4C16-8E6B-3FCAD4E68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7762F7-FA5F-4E83-9E1A-482AE2657F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B532D0-13FB-4D1F-834C-C4E5B5C94855}"/>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4F19A6C8-0BB6-4E19-A634-62B3449DC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1B6A6-140B-4F75-8410-CE1F5EBDA32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79156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127A-B3F6-45DF-B6A9-93108D4406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957FE-B6C1-4774-BFC8-D389935FFA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DE26C5-36C2-409F-B5D1-6422B0F02C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1E25DC-CAE7-4F04-9FB3-9AC40781257D}"/>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2DC6E613-CFD3-4890-B8D3-320F51689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F7CA2-861E-4933-A1AD-07BBE319520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007613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DD187-1F7F-4953-BE9D-AB85015AA5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29CF6E-BAB7-464D-8A88-2314BC18E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F2B6E-D889-4256-B447-2C5B5E8CDB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12A75A-DDDC-489C-917E-3349A73886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0BD1E8-501E-44B9-BF08-9A5F01F9AC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B7424F-EADF-428D-A783-A628D2E60555}"/>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8" name="Footer Placeholder 7">
            <a:extLst>
              <a:ext uri="{FF2B5EF4-FFF2-40B4-BE49-F238E27FC236}">
                <a16:creationId xmlns:a16="http://schemas.microsoft.com/office/drawing/2014/main" id="{A29B5C68-FA0E-4128-B07C-54C96E28EE7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496B9-4598-4794-9016-8BDFC6BA0F66}"/>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09643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793-06C6-4B90-ABCF-779B174050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8F566-D2E1-4886-B215-095A4D1979E8}"/>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4" name="Footer Placeholder 3">
            <a:extLst>
              <a:ext uri="{FF2B5EF4-FFF2-40B4-BE49-F238E27FC236}">
                <a16:creationId xmlns:a16="http://schemas.microsoft.com/office/drawing/2014/main" id="{8810A379-04BE-4DC4-ABFC-A59A8BFBB7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ECCF29-89B7-40E4-B623-82A21A34D64F}"/>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18022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4CE185-F1AC-41D0-BF69-66ADCC0C2E51}"/>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3" name="Footer Placeholder 2">
            <a:extLst>
              <a:ext uri="{FF2B5EF4-FFF2-40B4-BE49-F238E27FC236}">
                <a16:creationId xmlns:a16="http://schemas.microsoft.com/office/drawing/2014/main" id="{3006861C-BBFA-473E-83CD-C2233D5901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8C15F4-34EC-47C8-913F-6039A82C855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96149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97E3-D5BE-484A-BD27-CA1374AB1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2EA664-8C45-4A31-9788-2451EFADB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4B2003-15C2-4980-A916-9ABD2CE44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314548-D2BF-40DD-BA45-E212ACDA14FD}"/>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F1B764E1-94CC-42BD-8D0C-1CC02C56B3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11CDF1-17F6-4A79-9851-851A95D76B6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2530275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43B49-50C4-4073-BA14-A1326DC53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87FDE0-B490-49A2-B142-ED137E884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506A47-D125-47BC-A712-F4BDEAC21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8B02-0071-49C3-9832-BEC185F78F47}"/>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1F4E4F1B-2ED6-4021-9074-0CDAC1C185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F18865-2331-42D4-9583-FC687C77FB23}"/>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277524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6298A6-0EC2-43B7-AB67-33EA504CB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9D6075-F7C7-4CA2-874F-9183FC42B5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C6367-BED6-41DC-89F6-C2AB3128A9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9A01189D-DEFD-4D06-83E8-FAE720313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F245F4-DE9A-4E43-879E-EAABD86BA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94630-06F6-4001-8D85-14896106F147}" type="slidenum">
              <a:rPr lang="en-GB" smtClean="0"/>
              <a:t>‹#›</a:t>
            </a:fld>
            <a:endParaRPr lang="en-GB"/>
          </a:p>
        </p:txBody>
      </p:sp>
    </p:spTree>
    <p:extLst>
      <p:ext uri="{BB962C8B-B14F-4D97-AF65-F5344CB8AC3E}">
        <p14:creationId xmlns:p14="http://schemas.microsoft.com/office/powerpoint/2010/main" val="1075080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dirty="0">
                <a:latin typeface="Sassoon Primary" pitchFamily="50" charset="0"/>
                <a:cs typeface="Amatic SC" panose="00000500000000000000" pitchFamily="2" charset="-79"/>
              </a:rPr>
              <a:t>St Joseph’s EYFS Long Term Plan 2025-2026</a:t>
            </a:r>
            <a:endParaRPr lang="en-GB" sz="1400" dirty="0">
              <a:latin typeface="Sassoon Primary" pitchFamily="50" charset="0"/>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663555398"/>
              </p:ext>
            </p:extLst>
          </p:nvPr>
        </p:nvGraphicFramePr>
        <p:xfrm>
          <a:off x="363893" y="648701"/>
          <a:ext cx="11694614" cy="5996294"/>
        </p:xfrm>
        <a:graphic>
          <a:graphicData uri="http://schemas.openxmlformats.org/drawingml/2006/table">
            <a:tbl>
              <a:tblPr firstRow="1" bandRow="1">
                <a:tableStyleId>{5C22544A-7EE6-4342-B048-85BDC9FD1C3A}</a:tableStyleId>
              </a:tblPr>
              <a:tblGrid>
                <a:gridCol w="1520408">
                  <a:extLst>
                    <a:ext uri="{9D8B030D-6E8A-4147-A177-3AD203B41FA5}">
                      <a16:colId xmlns:a16="http://schemas.microsoft.com/office/drawing/2014/main" val="385991600"/>
                    </a:ext>
                  </a:extLst>
                </a:gridCol>
                <a:gridCol w="1831138">
                  <a:extLst>
                    <a:ext uri="{9D8B030D-6E8A-4147-A177-3AD203B41FA5}">
                      <a16:colId xmlns:a16="http://schemas.microsoft.com/office/drawing/2014/main" val="2865123548"/>
                    </a:ext>
                  </a:extLst>
                </a:gridCol>
                <a:gridCol w="1915351">
                  <a:extLst>
                    <a:ext uri="{9D8B030D-6E8A-4147-A177-3AD203B41FA5}">
                      <a16:colId xmlns:a16="http://schemas.microsoft.com/office/drawing/2014/main" val="872926247"/>
                    </a:ext>
                  </a:extLst>
                </a:gridCol>
                <a:gridCol w="1540988">
                  <a:extLst>
                    <a:ext uri="{9D8B030D-6E8A-4147-A177-3AD203B41FA5}">
                      <a16:colId xmlns:a16="http://schemas.microsoft.com/office/drawing/2014/main" val="1315738151"/>
                    </a:ext>
                  </a:extLst>
                </a:gridCol>
                <a:gridCol w="1628049">
                  <a:extLst>
                    <a:ext uri="{9D8B030D-6E8A-4147-A177-3AD203B41FA5}">
                      <a16:colId xmlns:a16="http://schemas.microsoft.com/office/drawing/2014/main" val="2709165749"/>
                    </a:ext>
                  </a:extLst>
                </a:gridCol>
                <a:gridCol w="1619343">
                  <a:extLst>
                    <a:ext uri="{9D8B030D-6E8A-4147-A177-3AD203B41FA5}">
                      <a16:colId xmlns:a16="http://schemas.microsoft.com/office/drawing/2014/main" val="2335150482"/>
                    </a:ext>
                  </a:extLst>
                </a:gridCol>
                <a:gridCol w="1639337">
                  <a:extLst>
                    <a:ext uri="{9D8B030D-6E8A-4147-A177-3AD203B41FA5}">
                      <a16:colId xmlns:a16="http://schemas.microsoft.com/office/drawing/2014/main" val="4046203905"/>
                    </a:ext>
                  </a:extLst>
                </a:gridCol>
              </a:tblGrid>
              <a:tr h="478763">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Autumn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bg1">
                              <a:lumMod val="50000"/>
                            </a:schemeClr>
                          </a:solidFill>
                          <a:latin typeface="Sassoon Primary" pitchFamily="50" charset="0"/>
                          <a:cs typeface="Amatic SC" panose="00000500000000000000" pitchFamily="2" charset="-79"/>
                        </a:rPr>
                        <a:t>Autumn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Spring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Spring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Summer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Summer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525348">
                <a:tc>
                  <a:txBody>
                    <a:bodyPr/>
                    <a:lstStyle/>
                    <a:p>
                      <a:pPr algn="ctr"/>
                      <a:r>
                        <a:rPr lang="en-US" sz="900" b="0" dirty="0">
                          <a:latin typeface="Sassoon Primary" pitchFamily="50" charset="0"/>
                          <a:cs typeface="Amatic SC" panose="00000500000000000000" pitchFamily="2" charset="-79"/>
                        </a:rPr>
                        <a:t>General Themes</a:t>
                      </a:r>
                    </a:p>
                    <a:p>
                      <a:pPr algn="ctr"/>
                      <a:r>
                        <a:rPr lang="en-US" sz="900" b="0" dirty="0">
                          <a:latin typeface="Sassoon Primary" pitchFamily="50" charset="0"/>
                          <a:cs typeface="Amatic SC" panose="00000500000000000000" pitchFamily="2" charset="-79"/>
                        </a:rPr>
                        <a:t> </a:t>
                      </a:r>
                    </a:p>
                    <a:p>
                      <a:pPr algn="ctr"/>
                      <a:endParaRPr lang="en-US" sz="900" b="0" dirty="0">
                        <a:latin typeface="Sassoon Primary" pitchFamily="50" charset="0"/>
                        <a:cs typeface="Amatic SC" panose="00000500000000000000" pitchFamily="2" charset="-79"/>
                      </a:endParaRPr>
                    </a:p>
                    <a:p>
                      <a:pPr algn="ctr"/>
                      <a:r>
                        <a:rPr lang="en-US" sz="900" b="0" dirty="0">
                          <a:latin typeface="Sassoon Primary" pitchFamily="50" charset="0"/>
                          <a:cs typeface="Amatic SC" panose="00000500000000000000" pitchFamily="2" charset="-79"/>
                        </a:rPr>
                        <a:t>Reception</a:t>
                      </a:r>
                    </a:p>
                    <a:p>
                      <a:pPr algn="ctr"/>
                      <a:endParaRPr lang="en-US" sz="900" b="0" dirty="0">
                        <a:latin typeface="Sassoon Primary" pitchFamily="50" charset="0"/>
                        <a:cs typeface="Amatic SC" panose="00000500000000000000" pitchFamily="2" charset="-79"/>
                      </a:endParaRPr>
                    </a:p>
                    <a:p>
                      <a:pPr algn="ctr"/>
                      <a:endParaRPr lang="en-US" sz="900" b="0" dirty="0">
                        <a:latin typeface="Sassoon Primary" pitchFamily="50" charset="0"/>
                        <a:cs typeface="Amatic SC" panose="00000500000000000000" pitchFamily="2" charset="-79"/>
                      </a:endParaRPr>
                    </a:p>
                    <a:p>
                      <a:pPr algn="ctr"/>
                      <a:r>
                        <a:rPr lang="en-US" sz="900" b="1" i="0" dirty="0">
                          <a:latin typeface="Sassoon Primary" pitchFamily="50" charset="0"/>
                          <a:cs typeface="Amatic SC" panose="00000500000000000000" pitchFamily="2" charset="-79"/>
                        </a:rPr>
                        <a:t>NB: These themes may be adapted at various points to allow for children’s interests to flow through the provision  </a:t>
                      </a:r>
                    </a:p>
                    <a:p>
                      <a:pPr algn="ctr"/>
                      <a:r>
                        <a:rPr lang="en-US" sz="900" b="1" i="0" dirty="0">
                          <a:solidFill>
                            <a:srgbClr val="7030A0"/>
                          </a:solidFill>
                          <a:latin typeface="Sassoon Primary" pitchFamily="50" charset="0"/>
                          <a:cs typeface="Amatic SC" panose="00000500000000000000" pitchFamily="2" charset="-79"/>
                        </a:rPr>
                        <a:t>WELL-BEING  &amp; Involvement</a:t>
                      </a:r>
                      <a:endParaRPr lang="en-GB" sz="900" b="1" i="0" dirty="0">
                        <a:solidFill>
                          <a:srgbClr val="7030A0"/>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900" b="1" dirty="0">
                          <a:solidFill>
                            <a:srgbClr val="7030A0"/>
                          </a:solidFill>
                          <a:latin typeface="Sassoon Primary" pitchFamily="50" charset="0"/>
                          <a:cs typeface="Amatic SC" panose="00000500000000000000" pitchFamily="2" charset="-79"/>
                        </a:rPr>
                        <a:t>All About me!</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Human body</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How have I changed? </a:t>
                      </a:r>
                    </a:p>
                    <a:p>
                      <a:pPr algn="ctr"/>
                      <a:r>
                        <a:rPr lang="en-US" sz="900" dirty="0">
                          <a:solidFill>
                            <a:schemeClr val="tx1"/>
                          </a:solidFill>
                          <a:latin typeface="Sassoon Primary" pitchFamily="50" charset="0"/>
                          <a:cs typeface="Amatic SC" panose="00000500000000000000" pitchFamily="2" charset="-79"/>
                        </a:rPr>
                        <a:t>What am I good at? </a:t>
                      </a:r>
                    </a:p>
                    <a:p>
                      <a:pPr algn="ctr"/>
                      <a:r>
                        <a:rPr lang="en-US" sz="900" dirty="0">
                          <a:solidFill>
                            <a:schemeClr val="tx1"/>
                          </a:solidFill>
                          <a:latin typeface="Sassoon Primary" pitchFamily="50" charset="0"/>
                          <a:cs typeface="Amatic SC" panose="00000500000000000000" pitchFamily="2" charset="-79"/>
                        </a:rPr>
                        <a:t>How do I make others feel? </a:t>
                      </a:r>
                    </a:p>
                    <a:p>
                      <a:pPr algn="ctr"/>
                      <a:r>
                        <a:rPr lang="en-US" sz="900" dirty="0">
                          <a:solidFill>
                            <a:schemeClr val="tx1"/>
                          </a:solidFill>
                          <a:latin typeface="Sassoon Primary" pitchFamily="50" charset="0"/>
                          <a:cs typeface="Amatic SC" panose="00000500000000000000" pitchFamily="2" charset="-79"/>
                        </a:rPr>
                        <a:t>Being kind / staying safe </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rgbClr val="7030A0"/>
                          </a:solidFill>
                          <a:latin typeface="Sassoon Primary" pitchFamily="50" charset="0"/>
                          <a:cs typeface="Amatic SC" panose="00000500000000000000" pitchFamily="2" charset="-79"/>
                        </a:rPr>
                        <a:t>Terrific Tales!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Old </a:t>
                      </a:r>
                      <a:r>
                        <a:rPr lang="en-US" sz="900" dirty="0" err="1">
                          <a:solidFill>
                            <a:schemeClr val="tx1"/>
                          </a:solidFill>
                          <a:latin typeface="Sassoon Primary" pitchFamily="50" charset="0"/>
                          <a:cs typeface="Amatic SC" panose="00000500000000000000" pitchFamily="2" charset="-79"/>
                        </a:rPr>
                        <a:t>favourites</a:t>
                      </a:r>
                      <a:r>
                        <a:rPr lang="en-US" sz="900" dirty="0">
                          <a:solidFill>
                            <a:schemeClr val="tx1"/>
                          </a:solidFill>
                          <a:latin typeface="Sassoon Primary" pitchFamily="50" charset="0"/>
                          <a:cs typeface="Amatic SC" panose="00000500000000000000" pitchFamily="2" charset="-79"/>
                        </a:rPr>
                        <a:t> / Familiar tales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Traditional Tales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rgbClr val="FF0000"/>
                          </a:solidFill>
                          <a:latin typeface="Sassoon Primary" pitchFamily="50" charset="0"/>
                          <a:cs typeface="Amatic SC" panose="00000500000000000000" pitchFamily="2" charset="-79"/>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Little Red Hen – Harvest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Gingerbread Man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Owl</a:t>
                      </a:r>
                      <a:r>
                        <a:rPr lang="en-US" sz="900" baseline="0" dirty="0">
                          <a:solidFill>
                            <a:schemeClr val="tx1"/>
                          </a:solidFill>
                          <a:latin typeface="Sassoon Primary" pitchFamily="50" charset="0"/>
                          <a:cs typeface="Amatic SC" panose="00000500000000000000" pitchFamily="2" charset="-79"/>
                        </a:rPr>
                        <a:t> Babies – night and dark</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aseline="0" dirty="0">
                          <a:solidFill>
                            <a:schemeClr val="tx1"/>
                          </a:solidFill>
                          <a:latin typeface="Sassoon Primary" pitchFamily="50" charset="0"/>
                          <a:cs typeface="Amatic SC" panose="00000500000000000000" pitchFamily="2" charset="-79"/>
                        </a:rPr>
                        <a:t>Fireworks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aseline="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The Nativity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Christmas Lists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Letters to Father Christmas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rgbClr val="CC66FF"/>
                          </a:solidFill>
                          <a:latin typeface="Sassoon Primary" pitchFamily="50" charset="0"/>
                          <a:cs typeface="Amatic SC" panose="00000500000000000000" pitchFamily="2" charset="-79"/>
                        </a:rPr>
                        <a:t>Come Outside! </a:t>
                      </a:r>
                    </a:p>
                    <a:p>
                      <a:pPr algn="ctr"/>
                      <a:endParaRPr lang="en-US" sz="900" b="1" dirty="0">
                        <a:solidFill>
                          <a:srgbClr val="CC66FF"/>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Plants &amp; Flowers </a:t>
                      </a:r>
                    </a:p>
                    <a:p>
                      <a:pPr algn="ctr"/>
                      <a:r>
                        <a:rPr lang="en-US" sz="900" dirty="0">
                          <a:solidFill>
                            <a:schemeClr val="tx1"/>
                          </a:solidFill>
                          <a:latin typeface="Sassoon Primary" pitchFamily="50" charset="0"/>
                          <a:cs typeface="Amatic SC" panose="00000500000000000000" pitchFamily="2" charset="-79"/>
                        </a:rPr>
                        <a:t>Weather / seasons </a:t>
                      </a:r>
                    </a:p>
                    <a:p>
                      <a:pPr algn="ctr"/>
                      <a:r>
                        <a:rPr lang="en-US" sz="900" dirty="0">
                          <a:solidFill>
                            <a:schemeClr val="tx1"/>
                          </a:solidFill>
                          <a:latin typeface="Sassoon Primary" pitchFamily="50" charset="0"/>
                          <a:cs typeface="Amatic SC" panose="00000500000000000000" pitchFamily="2" charset="-79"/>
                        </a:rPr>
                        <a:t>Lost at the …. Series</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Does the moon shine?</a:t>
                      </a:r>
                    </a:p>
                    <a:p>
                      <a:pPr algn="ctr"/>
                      <a:r>
                        <a:rPr lang="en-US" sz="900" dirty="0">
                          <a:solidFill>
                            <a:schemeClr val="tx1"/>
                          </a:solidFill>
                          <a:latin typeface="Sassoon Primary" pitchFamily="50" charset="0"/>
                          <a:cs typeface="Amatic SC" panose="00000500000000000000" pitchFamily="2" charset="-79"/>
                        </a:rPr>
                        <a:t> </a:t>
                      </a:r>
                    </a:p>
                    <a:p>
                      <a:pPr algn="ctr"/>
                      <a:r>
                        <a:rPr lang="en-US" sz="900" dirty="0">
                          <a:solidFill>
                            <a:schemeClr val="tx1"/>
                          </a:solidFill>
                          <a:latin typeface="Sassoon Primary" pitchFamily="50" charset="0"/>
                          <a:cs typeface="Amatic SC" panose="00000500000000000000" pitchFamily="2" charset="-79"/>
                        </a:rPr>
                        <a:t>The great outdoors </a:t>
                      </a:r>
                    </a:p>
                    <a:p>
                      <a:pPr algn="ctr"/>
                      <a:r>
                        <a:rPr lang="en-US" sz="900" dirty="0">
                          <a:solidFill>
                            <a:schemeClr val="tx1"/>
                          </a:solidFill>
                          <a:latin typeface="Sassoon Primary" pitchFamily="50" charset="0"/>
                          <a:cs typeface="Amatic SC" panose="00000500000000000000" pitchFamily="2" charset="-79"/>
                        </a:rPr>
                        <a:t>Forest School </a:t>
                      </a:r>
                    </a:p>
                    <a:p>
                      <a:pPr algn="ctr"/>
                      <a:r>
                        <a:rPr lang="en-US" sz="900" dirty="0">
                          <a:solidFill>
                            <a:schemeClr val="tx1"/>
                          </a:solidFill>
                          <a:latin typeface="Sassoon Primary" pitchFamily="50" charset="0"/>
                          <a:cs typeface="Amatic SC" panose="00000500000000000000" pitchFamily="2" charset="-79"/>
                        </a:rPr>
                        <a:t>Planting seeds </a:t>
                      </a:r>
                    </a:p>
                    <a:p>
                      <a:pPr algn="ctr"/>
                      <a:r>
                        <a:rPr lang="en-US" sz="900" dirty="0">
                          <a:solidFill>
                            <a:schemeClr val="tx1"/>
                          </a:solidFill>
                          <a:latin typeface="Sassoon Primary" pitchFamily="50" charset="0"/>
                          <a:cs typeface="Amatic SC" panose="00000500000000000000" pitchFamily="2" charset="-79"/>
                        </a:rPr>
                        <a:t>Make a sculpture: Andy Goldsworthy </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Reduce, Reuse &amp; Recycle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rgbClr val="CC66FF"/>
                          </a:solidFill>
                          <a:latin typeface="Sassoon Primary" pitchFamily="50" charset="0"/>
                          <a:cs typeface="Amatic SC" panose="00000500000000000000" pitchFamily="2" charset="-79"/>
                        </a:rPr>
                        <a:t>Amazing Animals!</a:t>
                      </a:r>
                    </a:p>
                    <a:p>
                      <a:pPr algn="ctr"/>
                      <a:r>
                        <a:rPr lang="en-US" sz="900" b="1" dirty="0">
                          <a:solidFill>
                            <a:srgbClr val="CC66FF"/>
                          </a:solidFill>
                          <a:latin typeface="Sassoon Primary" pitchFamily="50" charset="0"/>
                          <a:cs typeface="Amatic SC" panose="00000500000000000000" pitchFamily="2" charset="-79"/>
                        </a:rPr>
                        <a:t> </a:t>
                      </a:r>
                    </a:p>
                    <a:p>
                      <a:pPr algn="ctr"/>
                      <a:r>
                        <a:rPr lang="en-US" sz="900" dirty="0">
                          <a:solidFill>
                            <a:schemeClr val="tx1"/>
                          </a:solidFill>
                          <a:latin typeface="Sassoon Primary" pitchFamily="50" charset="0"/>
                          <a:cs typeface="Amatic SC" panose="00000500000000000000" pitchFamily="2" charset="-79"/>
                        </a:rPr>
                        <a:t>Life cycles </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Safari </a:t>
                      </a:r>
                    </a:p>
                    <a:p>
                      <a:pPr algn="ctr"/>
                      <a:r>
                        <a:rPr lang="en-US" sz="900" dirty="0">
                          <a:solidFill>
                            <a:schemeClr val="tx1"/>
                          </a:solidFill>
                          <a:latin typeface="Sassoon Primary" pitchFamily="50" charset="0"/>
                          <a:cs typeface="Amatic SC" panose="00000500000000000000" pitchFamily="2" charset="-79"/>
                        </a:rPr>
                        <a:t>Animals around the world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Climates / Hibernation </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Down on the Farm </a:t>
                      </a:r>
                    </a:p>
                    <a:p>
                      <a:pPr algn="ctr"/>
                      <a:r>
                        <a:rPr lang="en-US" sz="900" dirty="0">
                          <a:solidFill>
                            <a:schemeClr val="tx1"/>
                          </a:solidFill>
                          <a:latin typeface="Sassoon Primary" pitchFamily="50" charset="0"/>
                          <a:cs typeface="Amatic SC" panose="00000500000000000000" pitchFamily="2" charset="-79"/>
                        </a:rPr>
                        <a:t>Min Beasts </a:t>
                      </a:r>
                    </a:p>
                    <a:p>
                      <a:pPr algn="ctr"/>
                      <a:r>
                        <a:rPr lang="en-US" sz="900" dirty="0">
                          <a:solidFill>
                            <a:schemeClr val="tx1"/>
                          </a:solidFill>
                          <a:latin typeface="Sassoon Primary" pitchFamily="50" charset="0"/>
                          <a:cs typeface="Amatic SC" panose="00000500000000000000" pitchFamily="2" charset="-79"/>
                        </a:rPr>
                        <a:t>Animal Arts and crafts</a:t>
                      </a:r>
                    </a:p>
                    <a:p>
                      <a:pPr algn="ctr"/>
                      <a:r>
                        <a:rPr lang="en-US" sz="900" dirty="0">
                          <a:solidFill>
                            <a:schemeClr val="tx1"/>
                          </a:solidFill>
                          <a:latin typeface="Sassoon Primary" pitchFamily="50" charset="0"/>
                          <a:cs typeface="Amatic SC" panose="00000500000000000000" pitchFamily="2" charset="-79"/>
                        </a:rPr>
                        <a:t>Night and day animals </a:t>
                      </a:r>
                    </a:p>
                    <a:p>
                      <a:pPr algn="ctr"/>
                      <a:r>
                        <a:rPr lang="en-US" sz="900" dirty="0">
                          <a:solidFill>
                            <a:schemeClr val="tx1"/>
                          </a:solidFill>
                          <a:latin typeface="Sassoon Primary" pitchFamily="50" charset="0"/>
                          <a:cs typeface="Amatic SC" panose="00000500000000000000" pitchFamily="2" charset="-79"/>
                        </a:rPr>
                        <a:t>Animal patterns</a:t>
                      </a:r>
                    </a:p>
                    <a:p>
                      <a:pPr algn="ctr"/>
                      <a:r>
                        <a:rPr lang="en-US" sz="900" dirty="0">
                          <a:solidFill>
                            <a:schemeClr val="tx1"/>
                          </a:solidFill>
                          <a:latin typeface="Sassoon Primary" pitchFamily="50" charset="0"/>
                          <a:cs typeface="Amatic SC" panose="00000500000000000000" pitchFamily="2" charset="-79"/>
                        </a:rPr>
                        <a:t>David Attenborough </a:t>
                      </a:r>
                    </a:p>
                    <a:p>
                      <a:pPr algn="ctr"/>
                      <a:r>
                        <a:rPr lang="en-US" sz="900" dirty="0">
                          <a:solidFill>
                            <a:schemeClr val="tx1"/>
                          </a:solidFill>
                          <a:latin typeface="Sassoon Primary" pitchFamily="50" charset="0"/>
                          <a:cs typeface="Amatic SC" panose="00000500000000000000" pitchFamily="2" charset="-79"/>
                        </a:rPr>
                        <a:t>Happy Habitats</a:t>
                      </a:r>
                      <a:endParaRPr lang="en-GB" sz="900" dirty="0">
                        <a:solidFill>
                          <a:schemeClr val="tx1"/>
                        </a:solidFill>
                        <a:latin typeface="Sassoon Primary" pitchFamily="50" charset="0"/>
                        <a:cs typeface="Amatic SC" panose="00000500000000000000" pitchFamily="2" charset="-79"/>
                      </a:endParaRPr>
                    </a:p>
                    <a:p>
                      <a:pPr algn="ctr"/>
                      <a:endParaRPr lang="en-US"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rgbClr val="00B0F0"/>
                          </a:solidFill>
                          <a:latin typeface="Sassoon Primary" pitchFamily="50" charset="0"/>
                          <a:cs typeface="Amatic SC" panose="00000500000000000000" pitchFamily="2" charset="-79"/>
                        </a:rPr>
                        <a:t>Ticket to ride! </a:t>
                      </a:r>
                    </a:p>
                    <a:p>
                      <a:pPr algn="ctr"/>
                      <a:r>
                        <a:rPr lang="en-US" sz="900" b="1" dirty="0">
                          <a:solidFill>
                            <a:srgbClr val="00B0F0"/>
                          </a:solidFill>
                          <a:latin typeface="Sassoon Primary" pitchFamily="50" charset="0"/>
                          <a:cs typeface="Amatic SC" panose="00000500000000000000" pitchFamily="2" charset="-79"/>
                        </a:rPr>
                        <a:t> </a:t>
                      </a:r>
                    </a:p>
                    <a:p>
                      <a:pPr algn="ctr"/>
                      <a:r>
                        <a:rPr lang="en-US" sz="900" dirty="0">
                          <a:solidFill>
                            <a:schemeClr val="tx1"/>
                          </a:solidFill>
                          <a:latin typeface="Sassoon Primary" pitchFamily="50" charset="0"/>
                          <a:cs typeface="Amatic SC" panose="00000500000000000000" pitchFamily="2" charset="-79"/>
                        </a:rPr>
                        <a:t>Around the Town</a:t>
                      </a:r>
                    </a:p>
                    <a:p>
                      <a:pPr algn="ctr"/>
                      <a:r>
                        <a:rPr lang="en-US" sz="900" dirty="0">
                          <a:solidFill>
                            <a:schemeClr val="tx1"/>
                          </a:solidFill>
                          <a:latin typeface="Sassoon Primary" pitchFamily="50" charset="0"/>
                          <a:cs typeface="Amatic SC" panose="00000500000000000000" pitchFamily="2" charset="-79"/>
                        </a:rPr>
                        <a:t>How do I get there? </a:t>
                      </a:r>
                    </a:p>
                    <a:p>
                      <a:pPr algn="ctr"/>
                      <a:r>
                        <a:rPr lang="en-US" sz="900" dirty="0">
                          <a:solidFill>
                            <a:schemeClr val="tx1"/>
                          </a:solidFill>
                          <a:latin typeface="Sassoon Primary" pitchFamily="50" charset="0"/>
                          <a:cs typeface="Amatic SC" panose="00000500000000000000" pitchFamily="2" charset="-79"/>
                        </a:rPr>
                        <a:t>Where in the world have you been? </a:t>
                      </a:r>
                    </a:p>
                    <a:p>
                      <a:pPr algn="ctr"/>
                      <a:r>
                        <a:rPr lang="en-US" sz="900" dirty="0">
                          <a:solidFill>
                            <a:schemeClr val="tx1"/>
                          </a:solidFill>
                          <a:latin typeface="Sassoon Primary" pitchFamily="50" charset="0"/>
                          <a:cs typeface="Amatic SC" panose="00000500000000000000" pitchFamily="2" charset="-79"/>
                        </a:rPr>
                        <a:t>Where do we live in the UK / world? </a:t>
                      </a:r>
                    </a:p>
                    <a:p>
                      <a:pPr algn="ctr"/>
                      <a:r>
                        <a:rPr lang="en-US" sz="900" dirty="0">
                          <a:solidFill>
                            <a:schemeClr val="tx1"/>
                          </a:solidFill>
                          <a:latin typeface="Sassoon Primary" pitchFamily="50" charset="0"/>
                          <a:cs typeface="Amatic SC" panose="00000500000000000000" pitchFamily="2" charset="-79"/>
                        </a:rPr>
                        <a:t>Fly me to the moon! </a:t>
                      </a:r>
                    </a:p>
                    <a:p>
                      <a:pPr algn="ctr"/>
                      <a:r>
                        <a:rPr lang="en-US" sz="900" dirty="0">
                          <a:solidFill>
                            <a:schemeClr val="tx1"/>
                          </a:solidFill>
                          <a:latin typeface="Sassoon Primary" pitchFamily="50" charset="0"/>
                          <a:cs typeface="Amatic SC" panose="00000500000000000000" pitchFamily="2" charset="-79"/>
                        </a:rPr>
                        <a:t>Vehicles past and Present </a:t>
                      </a:r>
                    </a:p>
                    <a:p>
                      <a:pPr algn="ctr"/>
                      <a:r>
                        <a:rPr lang="en-US" sz="900" dirty="0">
                          <a:solidFill>
                            <a:schemeClr val="tx1"/>
                          </a:solidFill>
                          <a:latin typeface="Sassoon Primary" pitchFamily="50" charset="0"/>
                          <a:cs typeface="Amatic SC" panose="00000500000000000000" pitchFamily="2" charset="-79"/>
                        </a:rPr>
                        <a:t>Design your own transport! </a:t>
                      </a:r>
                    </a:p>
                    <a:p>
                      <a:pPr algn="ctr"/>
                      <a:r>
                        <a:rPr lang="en-US" sz="900" dirty="0">
                          <a:solidFill>
                            <a:schemeClr val="tx1"/>
                          </a:solidFill>
                          <a:latin typeface="Sassoon Primary" pitchFamily="50" charset="0"/>
                          <a:cs typeface="Amatic SC" panose="00000500000000000000" pitchFamily="2" charset="-79"/>
                        </a:rPr>
                        <a:t>Who was Neil Armstrong?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rgbClr val="00B0F0"/>
                          </a:solidFill>
                          <a:latin typeface="Sassoon Primary" pitchFamily="50" charset="0"/>
                          <a:cs typeface="Amatic SC" panose="00000500000000000000" pitchFamily="2" charset="-79"/>
                        </a:rPr>
                        <a:t>Fun at the Seaside!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rgbClr val="00B0F0"/>
                          </a:solidFill>
                          <a:latin typeface="Sassoon Primary" pitchFamily="50" charset="0"/>
                          <a:cs typeface="Amatic SC" panose="00000500000000000000" pitchFamily="2" charset="-79"/>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Under the sea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Off on holiday / clothes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Where in the world shall we go?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Send me a postcard! </a:t>
                      </a:r>
                    </a:p>
                    <a:p>
                      <a:pPr algn="ctr"/>
                      <a:r>
                        <a:rPr lang="en-US" sz="900" dirty="0">
                          <a:solidFill>
                            <a:schemeClr val="tx1"/>
                          </a:solidFill>
                          <a:latin typeface="Sassoon Primary" pitchFamily="50" charset="0"/>
                          <a:cs typeface="Amatic SC" panose="00000500000000000000" pitchFamily="2" charset="-79"/>
                        </a:rPr>
                        <a:t>Marine life  </a:t>
                      </a:r>
                    </a:p>
                    <a:p>
                      <a:pPr algn="ctr"/>
                      <a:r>
                        <a:rPr lang="en-US" sz="900" dirty="0">
                          <a:solidFill>
                            <a:schemeClr val="tx1"/>
                          </a:solidFill>
                          <a:latin typeface="Sassoon Primary" pitchFamily="50" charset="0"/>
                          <a:cs typeface="Amatic SC" panose="00000500000000000000" pitchFamily="2" charset="-79"/>
                        </a:rPr>
                        <a:t>Fossils – Mary Anning </a:t>
                      </a:r>
                    </a:p>
                    <a:p>
                      <a:pPr algn="ctr"/>
                      <a:r>
                        <a:rPr lang="en-US" sz="900" dirty="0">
                          <a:solidFill>
                            <a:schemeClr val="tx1"/>
                          </a:solidFill>
                          <a:latin typeface="Sassoon Primary" pitchFamily="50" charset="0"/>
                          <a:cs typeface="Amatic SC" panose="00000500000000000000" pitchFamily="2" charset="-79"/>
                        </a:rPr>
                        <a:t>Seasides in the past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Compare: Now and then! </a:t>
                      </a:r>
                    </a:p>
                    <a:p>
                      <a:pPr algn="ctr"/>
                      <a:r>
                        <a:rPr lang="en-US" sz="900" dirty="0">
                          <a:solidFill>
                            <a:schemeClr val="tx1"/>
                          </a:solidFill>
                          <a:latin typeface="Sassoon Primary" pitchFamily="50" charset="0"/>
                          <a:cs typeface="Amatic SC" panose="00000500000000000000" pitchFamily="2" charset="-79"/>
                        </a:rPr>
                        <a:t>Seaside art </a:t>
                      </a:r>
                    </a:p>
                    <a:p>
                      <a:pPr algn="ct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2033691"/>
                  </a:ext>
                </a:extLst>
              </a:tr>
              <a:tr h="1310160">
                <a:tc>
                  <a:txBody>
                    <a:bodyPr/>
                    <a:lstStyle/>
                    <a:p>
                      <a:pPr algn="ctr"/>
                      <a:r>
                        <a:rPr lang="en-US" sz="900" b="1" dirty="0">
                          <a:latin typeface="Sassoon Primary" pitchFamily="50" charset="0"/>
                          <a:cs typeface="Amatic SC" panose="00000500000000000000" pitchFamily="2" charset="-79"/>
                        </a:rPr>
                        <a:t>Possible Texts and </a:t>
                      </a:r>
                    </a:p>
                    <a:p>
                      <a:pPr algn="ctr"/>
                      <a:r>
                        <a:rPr lang="en-US" sz="900" b="1" dirty="0">
                          <a:latin typeface="Sassoon Primary" pitchFamily="50" charset="0"/>
                          <a:cs typeface="Amatic SC" panose="00000500000000000000" pitchFamily="2" charset="-79"/>
                        </a:rPr>
                        <a:t>‘old favourites’ </a:t>
                      </a:r>
                      <a:endParaRPr lang="en-GB" sz="9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Smartest Giant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Colour Monster</a:t>
                      </a:r>
                    </a:p>
                    <a:p>
                      <a:pPr algn="ctr"/>
                      <a:r>
                        <a:rPr lang="en-US" sz="900" dirty="0">
                          <a:solidFill>
                            <a:schemeClr val="tx1"/>
                          </a:solidFill>
                          <a:latin typeface="Sassoon Primary" pitchFamily="50" charset="0"/>
                          <a:cs typeface="RM Typerighter old" panose="00000400000000000000" pitchFamily="2" charset="-79"/>
                        </a:rPr>
                        <a:t>The Rainbow Fish </a:t>
                      </a:r>
                    </a:p>
                    <a:p>
                      <a:pPr algn="ctr"/>
                      <a:r>
                        <a:rPr lang="en-US" sz="900" dirty="0">
                          <a:solidFill>
                            <a:schemeClr val="tx1"/>
                          </a:solidFill>
                          <a:latin typeface="Sassoon Primary" pitchFamily="50" charset="0"/>
                          <a:cs typeface="RM Typerighter old" panose="00000400000000000000" pitchFamily="2" charset="-79"/>
                        </a:rPr>
                        <a:t>Funny Bones </a:t>
                      </a:r>
                    </a:p>
                    <a:p>
                      <a:pPr algn="ctr"/>
                      <a:r>
                        <a:rPr lang="en-US" sz="900" dirty="0">
                          <a:solidFill>
                            <a:schemeClr val="tx1"/>
                          </a:solidFill>
                          <a:latin typeface="Sassoon Primary" pitchFamily="50" charset="0"/>
                          <a:cs typeface="RM Typerighter old" panose="00000400000000000000" pitchFamily="2" charset="-79"/>
                        </a:rPr>
                        <a:t>The Big Book of Families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Jolly Postman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a:t>
                      </a:r>
                      <a:r>
                        <a:rPr lang="en-US" sz="900" baseline="0" dirty="0">
                          <a:solidFill>
                            <a:schemeClr val="tx1"/>
                          </a:solidFill>
                          <a:latin typeface="Sassoon Primary" pitchFamily="50" charset="0"/>
                          <a:cs typeface="RM Typerighter old" panose="00000400000000000000" pitchFamily="2" charset="-79"/>
                        </a:rPr>
                        <a:t> Little Red Hen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aseline="0" dirty="0">
                          <a:solidFill>
                            <a:schemeClr val="tx1"/>
                          </a:solidFill>
                          <a:latin typeface="Sassoon Primary" pitchFamily="50" charset="0"/>
                          <a:cs typeface="RM Typerighter old" panose="00000400000000000000" pitchFamily="2" charset="-79"/>
                        </a:rPr>
                        <a:t>The Owl who was afraid of the Dark</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Christmas Story / Nativity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Sassoon Primary" pitchFamily="50" charset="0"/>
                        <a:cs typeface="RM Typerighter old" panose="000004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Tiny Seed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Oliver’s Vegetables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Jack and the Beanstalk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One Plastic Bag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Jasper’s Beanstalk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Tree, Seasons come and seasons go</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A stroll through the seasons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tx1"/>
                        </a:solidFill>
                        <a:latin typeface="Sassoon Primary" pitchFamily="50" charset="0"/>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Sassoon Primary" pitchFamily="50" charset="0"/>
                        <a:cs typeface="RM Typerighter old" panose="000004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Emperors Egg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Very Hungry Caterpillar </a:t>
                      </a:r>
                    </a:p>
                    <a:p>
                      <a:pPr algn="ctr"/>
                      <a:r>
                        <a:rPr lang="en-GB" sz="900" dirty="0" err="1">
                          <a:solidFill>
                            <a:schemeClr val="tx1"/>
                          </a:solidFill>
                          <a:latin typeface="Sassoon Primary" pitchFamily="50" charset="0"/>
                          <a:cs typeface="RM Typerighter old" panose="00000400000000000000" pitchFamily="2" charset="-79"/>
                        </a:rPr>
                        <a:t>Aghh</a:t>
                      </a:r>
                      <a:r>
                        <a:rPr lang="en-GB" sz="900" dirty="0">
                          <a:solidFill>
                            <a:schemeClr val="tx1"/>
                          </a:solidFill>
                          <a:latin typeface="Sassoon Primary" pitchFamily="50" charset="0"/>
                          <a:cs typeface="RM Typerighter old" panose="00000400000000000000" pitchFamily="2" charset="-79"/>
                        </a:rPr>
                        <a:t> Spider! </a:t>
                      </a:r>
                    </a:p>
                    <a:p>
                      <a:pPr algn="ctr"/>
                      <a:r>
                        <a:rPr lang="en-GB" sz="900" dirty="0" err="1">
                          <a:solidFill>
                            <a:schemeClr val="tx1"/>
                          </a:solidFill>
                          <a:latin typeface="Sassoon Primary" pitchFamily="50" charset="0"/>
                          <a:cs typeface="RM Typerighter old" panose="00000400000000000000" pitchFamily="2" charset="-79"/>
                        </a:rPr>
                        <a:t>Tige</a:t>
                      </a:r>
                      <a:r>
                        <a:rPr lang="en-GB" sz="900" dirty="0">
                          <a:solidFill>
                            <a:schemeClr val="tx1"/>
                          </a:solidFill>
                          <a:latin typeface="Sassoon Primary" pitchFamily="50" charset="0"/>
                          <a:cs typeface="RM Typerighter old" panose="00000400000000000000" pitchFamily="2" charset="-79"/>
                        </a:rPr>
                        <a:t> who came to tea </a:t>
                      </a:r>
                    </a:p>
                    <a:p>
                      <a:pPr algn="ctr"/>
                      <a:r>
                        <a:rPr lang="en-GB" sz="900" dirty="0">
                          <a:solidFill>
                            <a:schemeClr val="tx1"/>
                          </a:solidFill>
                          <a:latin typeface="Sassoon Primary" pitchFamily="50" charset="0"/>
                          <a:cs typeface="RM Typerighter old" panose="00000400000000000000" pitchFamily="2" charset="-79"/>
                        </a:rPr>
                        <a:t>Diary of a wombat</a:t>
                      </a:r>
                    </a:p>
                    <a:p>
                      <a:pPr algn="ctr"/>
                      <a:r>
                        <a:rPr lang="en-GB" sz="900" dirty="0">
                          <a:solidFill>
                            <a:schemeClr val="tx1"/>
                          </a:solidFill>
                          <a:latin typeface="Sassoon Primary" pitchFamily="50" charset="0"/>
                          <a:cs typeface="RM Typerighter old" panose="00000400000000000000" pitchFamily="2" charset="-79"/>
                        </a:rPr>
                        <a:t>Elephant and the Bad Baby</a:t>
                      </a:r>
                    </a:p>
                    <a:p>
                      <a:pPr algn="ctr"/>
                      <a:r>
                        <a:rPr lang="en-GB" sz="900" dirty="0">
                          <a:solidFill>
                            <a:schemeClr val="tx1"/>
                          </a:solidFill>
                          <a:latin typeface="Sassoon Primary" pitchFamily="50" charset="0"/>
                          <a:cs typeface="RM Typerighter old" panose="00000400000000000000" pitchFamily="2" charset="-79"/>
                        </a:rPr>
                        <a:t>Pig in the Pond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tx1"/>
                        </a:solidFill>
                        <a:latin typeface="Sassoon Primary" pitchFamily="50" charset="0"/>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Snail and the Whale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Way back Home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Naughty Bus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Mr. Gumpy’s Outing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The Train Ride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Bob, The Man on the Moon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Beegu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RM Typerighter old" panose="00000400000000000000" pitchFamily="2" charset="-79"/>
                        </a:rPr>
                        <a:t>Oi! Get off my train! </a:t>
                      </a:r>
                      <a:endParaRPr lang="en-US"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RM Typerighter old" panose="00000400000000000000" pitchFamily="2" charset="-79"/>
                        </a:rPr>
                        <a:t>Lighthouse Keeper’s Lunch</a:t>
                      </a:r>
                    </a:p>
                    <a:p>
                      <a:pPr algn="ctr"/>
                      <a:r>
                        <a:rPr lang="en-US" sz="900" dirty="0">
                          <a:solidFill>
                            <a:schemeClr val="tx1"/>
                          </a:solidFill>
                          <a:latin typeface="Sassoon Primary" pitchFamily="50" charset="0"/>
                          <a:cs typeface="RM Typerighter old" panose="00000400000000000000" pitchFamily="2" charset="-79"/>
                        </a:rPr>
                        <a:t>Under the Sea Non – Fiction</a:t>
                      </a:r>
                    </a:p>
                    <a:p>
                      <a:pPr algn="ctr"/>
                      <a:r>
                        <a:rPr lang="en-US" sz="900" dirty="0">
                          <a:solidFill>
                            <a:schemeClr val="tx1"/>
                          </a:solidFill>
                          <a:latin typeface="Sassoon Primary" pitchFamily="50" charset="0"/>
                          <a:cs typeface="RM Typerighter old" panose="00000400000000000000" pitchFamily="2" charset="-79"/>
                        </a:rPr>
                        <a:t>P is for Passport</a:t>
                      </a:r>
                    </a:p>
                    <a:p>
                      <a:pPr algn="ctr"/>
                      <a:r>
                        <a:rPr lang="en-US" sz="900" dirty="0">
                          <a:solidFill>
                            <a:schemeClr val="tx1"/>
                          </a:solidFill>
                          <a:latin typeface="Sassoon Primary" pitchFamily="50" charset="0"/>
                          <a:cs typeface="RM Typerighter old" panose="00000400000000000000" pitchFamily="2" charset="-79"/>
                        </a:rPr>
                        <a:t>The Journey </a:t>
                      </a:r>
                    </a:p>
                    <a:p>
                      <a:pPr algn="ctr"/>
                      <a:r>
                        <a:rPr lang="en-US" sz="900" dirty="0">
                          <a:solidFill>
                            <a:schemeClr val="tx1"/>
                          </a:solidFill>
                          <a:latin typeface="Sassoon Primary" pitchFamily="50" charset="0"/>
                          <a:cs typeface="RM Typerighter old" panose="00000400000000000000" pitchFamily="2" charset="-79"/>
                        </a:rPr>
                        <a:t>Zoom </a:t>
                      </a:r>
                    </a:p>
                    <a:p>
                      <a:pPr algn="ctr"/>
                      <a:r>
                        <a:rPr lang="en-US" sz="900" dirty="0">
                          <a:solidFill>
                            <a:schemeClr val="tx1"/>
                          </a:solidFill>
                          <a:latin typeface="Sassoon Primary" pitchFamily="50" charset="0"/>
                          <a:cs typeface="RM Typerighter old" panose="00000400000000000000" pitchFamily="2" charset="-79"/>
                        </a:rPr>
                        <a:t>Passport to Paris </a:t>
                      </a:r>
                    </a:p>
                    <a:p>
                      <a:pPr algn="ctr"/>
                      <a:r>
                        <a:rPr lang="en-US" sz="900" dirty="0">
                          <a:solidFill>
                            <a:schemeClr val="tx1"/>
                          </a:solidFill>
                          <a:latin typeface="Sassoon Primary" pitchFamily="50" charset="0"/>
                          <a:cs typeface="RM Typerighter old" panose="00000400000000000000" pitchFamily="2" charset="-79"/>
                        </a:rPr>
                        <a:t>World Atlases </a:t>
                      </a:r>
                    </a:p>
                    <a:p>
                      <a:pPr algn="ctr"/>
                      <a:r>
                        <a:rPr lang="en-US" sz="900" dirty="0" err="1">
                          <a:solidFill>
                            <a:schemeClr val="tx1"/>
                          </a:solidFill>
                          <a:latin typeface="Sassoon Primary" pitchFamily="50" charset="0"/>
                          <a:cs typeface="RM Typerighter old" panose="00000400000000000000" pitchFamily="2" charset="-79"/>
                        </a:rPr>
                        <a:t>Tiddler</a:t>
                      </a:r>
                      <a:r>
                        <a:rPr lang="en-US" sz="900" dirty="0">
                          <a:solidFill>
                            <a:schemeClr val="tx1"/>
                          </a:solidFill>
                          <a:latin typeface="Sassoon Primary" pitchFamily="50" charset="0"/>
                          <a:cs typeface="RM Typerighter old" panose="00000400000000000000" pitchFamily="2" charset="-79"/>
                        </a:rPr>
                        <a:t>  </a:t>
                      </a:r>
                      <a:endParaRPr lang="en-GB" sz="900" dirty="0">
                        <a:solidFill>
                          <a:schemeClr val="tx1"/>
                        </a:solidFill>
                        <a:latin typeface="Sassoon Primary" pitchFamily="50" charset="0"/>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07345316"/>
                  </a:ext>
                </a:extLst>
              </a:tr>
              <a:tr h="1529143">
                <a:tc>
                  <a:txBody>
                    <a:bodyPr/>
                    <a:lstStyle/>
                    <a:p>
                      <a:pPr algn="ctr"/>
                      <a:r>
                        <a:rPr lang="en-US" sz="900" b="1" dirty="0">
                          <a:latin typeface="Sassoon Primary" pitchFamily="50" charset="0"/>
                          <a:cs typeface="Amatic SC" panose="00000500000000000000" pitchFamily="2" charset="-79"/>
                        </a:rPr>
                        <a:t>‘Wow’ moments / </a:t>
                      </a:r>
                      <a:r>
                        <a:rPr lang="en-US" sz="900" b="1" dirty="0">
                          <a:solidFill>
                            <a:srgbClr val="0070C0"/>
                          </a:solidFill>
                          <a:latin typeface="Sassoon Primary" pitchFamily="50" charset="0"/>
                          <a:cs typeface="Amatic SC" panose="00000500000000000000" pitchFamily="2" charset="-79"/>
                        </a:rPr>
                        <a:t>Enrichment Weeks </a:t>
                      </a:r>
                      <a:endParaRPr lang="en-GB" sz="900" b="1" dirty="0">
                        <a:solidFill>
                          <a:srgbClr val="0070C0"/>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900" dirty="0">
                          <a:solidFill>
                            <a:schemeClr val="tx1"/>
                          </a:solidFill>
                          <a:latin typeface="Sassoon Primary" pitchFamily="50" charset="0"/>
                          <a:cs typeface="Amatic SC" panose="00000500000000000000" pitchFamily="2" charset="-79"/>
                        </a:rPr>
                        <a:t>Autumn Walk</a:t>
                      </a:r>
                    </a:p>
                    <a:p>
                      <a:pPr algn="ctr"/>
                      <a:r>
                        <a:rPr lang="en-US" sz="900" dirty="0">
                          <a:solidFill>
                            <a:schemeClr val="tx1"/>
                          </a:solidFill>
                          <a:latin typeface="Sassoon Primary" pitchFamily="50" charset="0"/>
                          <a:cs typeface="Amatic SC" panose="00000500000000000000" pitchFamily="2" charset="-79"/>
                        </a:rPr>
                        <a:t>Remembrance Day </a:t>
                      </a:r>
                    </a:p>
                    <a:p>
                      <a:pPr algn="ctr"/>
                      <a:r>
                        <a:rPr lang="en-US" sz="900" dirty="0">
                          <a:solidFill>
                            <a:schemeClr val="tx1"/>
                          </a:solidFill>
                          <a:latin typeface="Sassoon Primary" pitchFamily="50" charset="0"/>
                          <a:cs typeface="Amatic SC" panose="00000500000000000000" pitchFamily="2" charset="-79"/>
                        </a:rPr>
                        <a:t>Harvest Time </a:t>
                      </a:r>
                    </a:p>
                    <a:p>
                      <a:pPr algn="ctr"/>
                      <a:r>
                        <a:rPr lang="en-US" sz="900" dirty="0">
                          <a:solidFill>
                            <a:schemeClr val="tx1"/>
                          </a:solidFill>
                          <a:latin typeface="Sassoon Primary" pitchFamily="50" charset="0"/>
                          <a:cs typeface="Amatic SC" panose="00000500000000000000" pitchFamily="2" charset="-79"/>
                        </a:rPr>
                        <a:t>Birthdays</a:t>
                      </a:r>
                    </a:p>
                    <a:p>
                      <a:pPr algn="ctr"/>
                      <a:r>
                        <a:rPr lang="en-US" sz="900" dirty="0">
                          <a:solidFill>
                            <a:schemeClr val="tx1"/>
                          </a:solidFill>
                          <a:latin typeface="Sassoon Primary" pitchFamily="50" charset="0"/>
                          <a:cs typeface="Amatic SC" panose="00000500000000000000" pitchFamily="2" charset="-79"/>
                        </a:rPr>
                        <a:t>Favourite Songs </a:t>
                      </a:r>
                    </a:p>
                    <a:p>
                      <a:pPr algn="ctr"/>
                      <a:endParaRPr lang="en-US"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Dark tent – lights (fireworks)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Cooking – gingerbread</a:t>
                      </a:r>
                      <a:r>
                        <a:rPr lang="en-US" sz="900" baseline="0" dirty="0">
                          <a:solidFill>
                            <a:schemeClr val="tx1"/>
                          </a:solidFill>
                          <a:latin typeface="Sassoon Primary" pitchFamily="50" charset="0"/>
                          <a:cs typeface="Amatic SC" panose="00000500000000000000" pitchFamily="2" charset="-79"/>
                        </a:rPr>
                        <a:t> / bread / making butter.</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aseline="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aseline="0" dirty="0">
                          <a:solidFill>
                            <a:schemeClr val="tx1"/>
                          </a:solidFill>
                          <a:latin typeface="Sassoon Primary" pitchFamily="50" charset="0"/>
                          <a:cs typeface="Amatic SC" panose="00000500000000000000" pitchFamily="2" charset="-79"/>
                        </a:rPr>
                        <a:t>Goldilocks crime scene.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aseline="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aseline="0" dirty="0">
                          <a:solidFill>
                            <a:schemeClr val="tx1"/>
                          </a:solidFill>
                          <a:latin typeface="Sassoon Primary" pitchFamily="50" charset="0"/>
                          <a:cs typeface="Amatic SC" panose="00000500000000000000" pitchFamily="2" charset="-79"/>
                        </a:rPr>
                        <a:t>Christmas activities – visit to church.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Chinese New Year </a:t>
                      </a:r>
                    </a:p>
                    <a:p>
                      <a:pPr algn="ctr"/>
                      <a:r>
                        <a:rPr lang="en-US" sz="900" dirty="0">
                          <a:solidFill>
                            <a:schemeClr val="tx1"/>
                          </a:solidFill>
                          <a:latin typeface="Sassoon Primary" pitchFamily="50" charset="0"/>
                          <a:cs typeface="Amatic SC" panose="00000500000000000000" pitchFamily="2" charset="-79"/>
                        </a:rPr>
                        <a:t>LENT</a:t>
                      </a:r>
                    </a:p>
                    <a:p>
                      <a:pPr algn="ctr"/>
                      <a:endParaRPr lang="en-US" sz="900" dirty="0">
                        <a:solidFill>
                          <a:schemeClr val="tx1"/>
                        </a:solidFill>
                        <a:latin typeface="Sassoon Primary" pitchFamily="50" charset="0"/>
                        <a:cs typeface="Amatic SC" panose="00000500000000000000" pitchFamily="2" charset="-79"/>
                      </a:endParaRP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Valentine’s Day</a:t>
                      </a:r>
                    </a:p>
                    <a:p>
                      <a:pPr algn="ctr"/>
                      <a:r>
                        <a:rPr lang="en-US" sz="900" dirty="0">
                          <a:solidFill>
                            <a:schemeClr val="tx1"/>
                          </a:solidFill>
                          <a:latin typeface="Sassoon Primary" pitchFamily="50" charset="0"/>
                          <a:cs typeface="Amatic SC" panose="00000500000000000000" pitchFamily="2" charset="-79"/>
                        </a:rPr>
                        <a:t>Internet Safety Day </a:t>
                      </a:r>
                    </a:p>
                    <a:p>
                      <a:pPr algn="ctr"/>
                      <a:r>
                        <a:rPr lang="en-US" sz="900" dirty="0">
                          <a:solidFill>
                            <a:schemeClr val="tx1"/>
                          </a:solidFill>
                          <a:latin typeface="Sassoon Primary" pitchFamily="50" charset="0"/>
                          <a:cs typeface="Amatic SC" panose="00000500000000000000" pitchFamily="2" charset="-79"/>
                        </a:rPr>
                        <a:t>Animal Art week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Picnic </a:t>
                      </a:r>
                      <a:endParaRPr lang="en-GB" sz="900" dirty="0">
                        <a:solidFill>
                          <a:schemeClr val="tx1"/>
                        </a:solidFill>
                        <a:latin typeface="Sassoon Primary" pitchFamily="50" charset="0"/>
                        <a:cs typeface="Amatic SC" panose="00000500000000000000" pitchFamily="2" charset="-79"/>
                      </a:endParaRPr>
                    </a:p>
                    <a:p>
                      <a:pPr algn="ctr"/>
                      <a:r>
                        <a:rPr lang="en-GB" sz="900" dirty="0">
                          <a:solidFill>
                            <a:schemeClr val="tx1"/>
                          </a:solidFill>
                          <a:latin typeface="Sassoon Primary" pitchFamily="50" charset="0"/>
                          <a:cs typeface="Amatic SC" panose="00000500000000000000" pitchFamily="2" charset="-79"/>
                        </a:rPr>
                        <a:t>Planting seeds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Easter time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Weather experiments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Weather Forecast videos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Nature Scavenger Hunt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Vincent Van Gogh Study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Mother’s 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Science Week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Eater Egg Hunt </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Post a letter</a:t>
                      </a:r>
                    </a:p>
                    <a:p>
                      <a:pPr algn="ctr"/>
                      <a:r>
                        <a:rPr lang="en-US" sz="900" dirty="0">
                          <a:solidFill>
                            <a:schemeClr val="tx1"/>
                          </a:solidFill>
                          <a:latin typeface="Sassoon Primary" pitchFamily="50" charset="0"/>
                          <a:cs typeface="Amatic SC" panose="00000500000000000000" pitchFamily="2" charset="-79"/>
                        </a:rPr>
                        <a:t>Food tasting – different cultures  </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Map work  - Find the Treasure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Visit to the beach </a:t>
                      </a:r>
                    </a:p>
                    <a:p>
                      <a:pPr algn="ctr"/>
                      <a:r>
                        <a:rPr lang="en-US" sz="900" dirty="0">
                          <a:solidFill>
                            <a:schemeClr val="tx1"/>
                          </a:solidFill>
                          <a:latin typeface="Sassoon Primary" pitchFamily="50" charset="0"/>
                          <a:cs typeface="Amatic SC" panose="00000500000000000000" pitchFamily="2" charset="-79"/>
                        </a:rPr>
                        <a:t>Under the Sea – singing songs and sea shanties</a:t>
                      </a:r>
                    </a:p>
                    <a:p>
                      <a:pPr algn="ctr"/>
                      <a:r>
                        <a:rPr lang="en-US" sz="900" dirty="0">
                          <a:solidFill>
                            <a:schemeClr val="tx1"/>
                          </a:solidFill>
                          <a:latin typeface="Sassoon Primary" pitchFamily="50" charset="0"/>
                          <a:cs typeface="Amatic SC" panose="00000500000000000000" pitchFamily="2" charset="-79"/>
                        </a:rPr>
                        <a:t>Fossil hunting </a:t>
                      </a:r>
                    </a:p>
                    <a:p>
                      <a:pPr algn="ctr"/>
                      <a:r>
                        <a:rPr lang="en-US" sz="900" dirty="0">
                          <a:solidFill>
                            <a:schemeClr val="tx1"/>
                          </a:solidFill>
                          <a:latin typeface="Sassoon Primary" pitchFamily="50" charset="0"/>
                          <a:cs typeface="Amatic SC" panose="00000500000000000000" pitchFamily="2" charset="-79"/>
                        </a:rPr>
                        <a:t>Father’s Day </a:t>
                      </a:r>
                    </a:p>
                    <a:p>
                      <a:pPr algn="ctr"/>
                      <a:r>
                        <a:rPr lang="en-US" sz="900" dirty="0">
                          <a:solidFill>
                            <a:schemeClr val="tx1"/>
                          </a:solidFill>
                          <a:latin typeface="Sassoon Primary" pitchFamily="50" charset="0"/>
                          <a:cs typeface="Amatic SC" panose="00000500000000000000" pitchFamily="2" charset="-79"/>
                        </a:rPr>
                        <a:t>Pirate Day </a:t>
                      </a:r>
                    </a:p>
                    <a:p>
                      <a:pPr algn="ctr"/>
                      <a:r>
                        <a:rPr lang="en-US" sz="900" dirty="0">
                          <a:solidFill>
                            <a:schemeClr val="tx1"/>
                          </a:solidFill>
                          <a:latin typeface="Sassoon Primary" pitchFamily="50" charset="0"/>
                          <a:cs typeface="Amatic SC" panose="00000500000000000000" pitchFamily="2" charset="-79"/>
                        </a:rPr>
                        <a:t>Ice – Cream van in school</a:t>
                      </a:r>
                    </a:p>
                    <a:p>
                      <a:pPr algn="ct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bl>
          </a:graphicData>
        </a:graphic>
      </p:graphicFrame>
      <p:pic>
        <p:nvPicPr>
          <p:cNvPr id="6" name="Picture 5">
            <a:extLst>
              <a:ext uri="{FF2B5EF4-FFF2-40B4-BE49-F238E27FC236}">
                <a16:creationId xmlns:a16="http://schemas.microsoft.com/office/drawing/2014/main" id="{CF723307-A94F-4C20-9CDA-ACAED3B7A0E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613403" y="587807"/>
            <a:ext cx="375246" cy="375246"/>
          </a:xfrm>
          <a:prstGeom prst="rect">
            <a:avLst/>
          </a:prstGeom>
        </p:spPr>
      </p:pic>
      <p:pic>
        <p:nvPicPr>
          <p:cNvPr id="8" name="Picture 7">
            <a:extLst>
              <a:ext uri="{FF2B5EF4-FFF2-40B4-BE49-F238E27FC236}">
                <a16:creationId xmlns:a16="http://schemas.microsoft.com/office/drawing/2014/main" id="{40C165C1-D4BD-45B0-A0DC-76C33F0E951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795584">
            <a:off x="3517021" y="584703"/>
            <a:ext cx="482447" cy="412773"/>
          </a:xfrm>
          <a:prstGeom prst="rect">
            <a:avLst/>
          </a:prstGeom>
        </p:spPr>
      </p:pic>
      <p:pic>
        <p:nvPicPr>
          <p:cNvPr id="12" name="Picture 11">
            <a:extLst>
              <a:ext uri="{FF2B5EF4-FFF2-40B4-BE49-F238E27FC236}">
                <a16:creationId xmlns:a16="http://schemas.microsoft.com/office/drawing/2014/main" id="{05BDFB97-D597-487C-BC35-5D6584AEA15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rot="20562501">
            <a:off x="5354026" y="572508"/>
            <a:ext cx="437160" cy="437160"/>
          </a:xfrm>
          <a:prstGeom prst="rect">
            <a:avLst/>
          </a:prstGeom>
        </p:spPr>
      </p:pic>
      <p:pic>
        <p:nvPicPr>
          <p:cNvPr id="14" name="Picture 13">
            <a:extLst>
              <a:ext uri="{FF2B5EF4-FFF2-40B4-BE49-F238E27FC236}">
                <a16:creationId xmlns:a16="http://schemas.microsoft.com/office/drawing/2014/main" id="{ECE7A007-1214-4A11-85C1-D67FAE3A8C6A}"/>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rot="755735">
            <a:off x="6897244" y="564315"/>
            <a:ext cx="563305" cy="563305"/>
          </a:xfrm>
          <a:prstGeom prst="rect">
            <a:avLst/>
          </a:prstGeom>
        </p:spPr>
      </p:pic>
      <p:pic>
        <p:nvPicPr>
          <p:cNvPr id="16" name="Picture 15">
            <a:extLst>
              <a:ext uri="{FF2B5EF4-FFF2-40B4-BE49-F238E27FC236}">
                <a16:creationId xmlns:a16="http://schemas.microsoft.com/office/drawing/2014/main" id="{695ED8A0-982D-45FC-BC62-B83A30D483B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rot="20946721">
            <a:off x="8550698" y="623303"/>
            <a:ext cx="458570" cy="458570"/>
          </a:xfrm>
          <a:prstGeom prst="rect">
            <a:avLst/>
          </a:prstGeom>
        </p:spPr>
      </p:pic>
      <p:pic>
        <p:nvPicPr>
          <p:cNvPr id="18" name="Picture 17">
            <a:extLst>
              <a:ext uri="{FF2B5EF4-FFF2-40B4-BE49-F238E27FC236}">
                <a16:creationId xmlns:a16="http://schemas.microsoft.com/office/drawing/2014/main" id="{75C191AE-71E1-4878-9BF1-F9017988830A}"/>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rot="931948">
            <a:off x="10124250" y="354285"/>
            <a:ext cx="687295" cy="687295"/>
          </a:xfrm>
          <a:prstGeom prst="rect">
            <a:avLst/>
          </a:prstGeom>
        </p:spPr>
      </p:pic>
      <p:pic>
        <p:nvPicPr>
          <p:cNvPr id="11" name="Picture 10"/>
          <p:cNvPicPr/>
          <p:nvPr/>
        </p:nvPicPr>
        <p:blipFill>
          <a:blip r:embed="rId9">
            <a:extLst>
              <a:ext uri="{28A0092B-C50C-407E-A947-70E740481C1C}">
                <a14:useLocalDpi xmlns:a14="http://schemas.microsoft.com/office/drawing/2010/main" val="0"/>
              </a:ext>
            </a:extLst>
          </a:blip>
          <a:stretch>
            <a:fillRect/>
          </a:stretch>
        </p:blipFill>
        <p:spPr>
          <a:xfrm>
            <a:off x="11499050" y="117567"/>
            <a:ext cx="401320" cy="466725"/>
          </a:xfrm>
          <a:prstGeom prst="rect">
            <a:avLst/>
          </a:prstGeom>
        </p:spPr>
      </p:pic>
    </p:spTree>
    <p:extLst>
      <p:ext uri="{BB962C8B-B14F-4D97-AF65-F5344CB8AC3E}">
        <p14:creationId xmlns:p14="http://schemas.microsoft.com/office/powerpoint/2010/main" val="3793943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1592368944"/>
              </p:ext>
            </p:extLst>
          </p:nvPr>
        </p:nvGraphicFramePr>
        <p:xfrm>
          <a:off x="366318" y="802785"/>
          <a:ext cx="11459364" cy="5249883"/>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55020">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Autumn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bg1">
                              <a:lumMod val="50000"/>
                            </a:schemeClr>
                          </a:solidFill>
                          <a:latin typeface="Sassoon Primary" pitchFamily="50" charset="0"/>
                          <a:cs typeface="Amatic SC" panose="00000500000000000000" pitchFamily="2" charset="-79"/>
                        </a:rPr>
                        <a:t>Autumn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Spring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Spring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Summer 1</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00" dirty="0">
                          <a:solidFill>
                            <a:schemeClr val="bg1">
                              <a:lumMod val="50000"/>
                            </a:schemeClr>
                          </a:solidFill>
                          <a:latin typeface="Sassoon Primary" pitchFamily="50" charset="0"/>
                          <a:cs typeface="Amatic SC" panose="00000500000000000000" pitchFamily="2" charset="-79"/>
                        </a:rPr>
                        <a:t>Summer 2</a:t>
                      </a:r>
                      <a:endParaRPr lang="en-GB" sz="10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42768">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0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Sassoon Primary" pitchFamily="50" charset="0"/>
                          <a:cs typeface="Amatic SC" panose="00000500000000000000" pitchFamily="2" charset="-79"/>
                        </a:rPr>
                        <a:t>Amazing Animals!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630503">
                <a:tc rowSpan="2">
                  <a:txBody>
                    <a:bodyPr/>
                    <a:lstStyle/>
                    <a:p>
                      <a:pPr algn="ctr"/>
                      <a:r>
                        <a:rPr lang="en-US" sz="8000" b="0" dirty="0">
                          <a:latin typeface="Amatic SC" panose="00000500000000000000" pitchFamily="2" charset="-79"/>
                          <a:cs typeface="Amatic SC" panose="00000500000000000000" pitchFamily="2" charset="-79"/>
                        </a:rPr>
                        <a:t> </a:t>
                      </a: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r>
                        <a:rPr lang="en-US" sz="1100" b="0" dirty="0">
                          <a:latin typeface="Sassoon Primary" pitchFamily="50" charset="0"/>
                          <a:cs typeface="Amatic SC" panose="00000500000000000000" pitchFamily="2" charset="-79"/>
                        </a:rPr>
                        <a:t>Over Arching Principles </a:t>
                      </a:r>
                      <a:endParaRPr lang="en-GB" sz="11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ctr"/>
                      <a:r>
                        <a:rPr lang="en-US" sz="1000" b="1" dirty="0">
                          <a:solidFill>
                            <a:schemeClr val="bg1">
                              <a:lumMod val="50000"/>
                            </a:schemeClr>
                          </a:solidFill>
                          <a:latin typeface="Sassoon Primary" pitchFamily="50" charset="0"/>
                          <a:cs typeface="Amatic SC" panose="00000500000000000000" pitchFamily="2" charset="-79"/>
                        </a:rPr>
                        <a:t>Characteristics of Effective Learning </a:t>
                      </a:r>
                    </a:p>
                    <a:p>
                      <a:r>
                        <a:rPr lang="en-US" sz="1000" b="1" dirty="0">
                          <a:solidFill>
                            <a:srgbClr val="FF33CC"/>
                          </a:solidFill>
                          <a:latin typeface="Sassoon Primary" pitchFamily="50" charset="0"/>
                          <a:cs typeface="Amatic SC" panose="00000500000000000000" pitchFamily="2" charset="-79"/>
                        </a:rPr>
                        <a:t>Playing and exploring: </a:t>
                      </a:r>
                      <a:r>
                        <a:rPr lang="en-US" sz="1000" dirty="0">
                          <a:latin typeface="Sassoon Primary" pitchFamily="50" charset="0"/>
                          <a:cs typeface="RM Typerighter old" panose="00000400000000000000" pitchFamily="2" charset="-79"/>
                        </a:rPr>
                        <a:t>- Children investigate and experience things, and ‘have a go’. </a:t>
                      </a:r>
                      <a:r>
                        <a:rPr lang="en-GB" sz="1000" dirty="0">
                          <a:solidFill>
                            <a:srgbClr val="000000"/>
                          </a:solidFill>
                          <a:effectLst/>
                          <a:latin typeface="Sassoon Primary" pitchFamily="50" charset="0"/>
                          <a:ea typeface="Calibri" panose="020F0502020204030204" pitchFamily="34" charset="0"/>
                          <a:cs typeface="Acumin Pro"/>
                        </a:rPr>
                        <a:t>Children who actively participate in their </a:t>
                      </a:r>
                      <a:r>
                        <a:rPr lang="en-GB" sz="1000" dirty="0">
                          <a:solidFill>
                            <a:srgbClr val="000000"/>
                          </a:solidFill>
                          <a:latin typeface="Sassoon Primary" pitchFamily="50" charset="0"/>
                          <a:ea typeface="Calibri" panose="020F0502020204030204" pitchFamily="34" charset="0"/>
                          <a:cs typeface="Acumin Pro"/>
                        </a:rPr>
                        <a:t>own play </a:t>
                      </a:r>
                      <a:r>
                        <a:rPr lang="en-GB" sz="1000" dirty="0">
                          <a:solidFill>
                            <a:srgbClr val="000000"/>
                          </a:solidFill>
                          <a:effectLst/>
                          <a:latin typeface="Sassoon Primary" pitchFamily="50" charset="0"/>
                          <a:ea typeface="Calibri" panose="020F0502020204030204" pitchFamily="34" charset="0"/>
                          <a:cs typeface="Acumin Pro"/>
                        </a:rPr>
                        <a:t>develop a larger store of information and experiences to draw on which positively supports their learning </a:t>
                      </a:r>
                    </a:p>
                    <a:p>
                      <a:endParaRPr lang="en-US" sz="1000" dirty="0">
                        <a:latin typeface="Sassoon Primary" pitchFamily="50" charset="0"/>
                        <a:cs typeface="RM Typerighter old" panose="00000400000000000000" pitchFamily="2" charset="-79"/>
                      </a:endParaRPr>
                    </a:p>
                    <a:p>
                      <a:r>
                        <a:rPr lang="en-US" sz="1000" b="1" dirty="0">
                          <a:solidFill>
                            <a:srgbClr val="FF33CC"/>
                          </a:solidFill>
                          <a:latin typeface="Sassoon Primary" pitchFamily="50" charset="0"/>
                          <a:cs typeface="Amatic SC" panose="00000500000000000000" pitchFamily="2" charset="-79"/>
                        </a:rPr>
                        <a:t>Active learning: </a:t>
                      </a:r>
                      <a:r>
                        <a:rPr lang="en-US" sz="1000" dirty="0">
                          <a:latin typeface="Sassoon Primary" pitchFamily="50" charset="0"/>
                          <a:cs typeface="RM Typerighter old" panose="00000400000000000000" pitchFamily="2" charset="-79"/>
                        </a:rPr>
                        <a:t>- Children concentrate and keep on trying if they encounter difficulties. They are proud of their own achievements. </a:t>
                      </a:r>
                      <a:r>
                        <a:rPr lang="en-GB" sz="1000" dirty="0">
                          <a:effectLst/>
                          <a:latin typeface="Sassoon Primary" pitchFamily="50" charset="0"/>
                          <a:ea typeface="Calibri" panose="020F0502020204030204" pitchFamily="34" charset="0"/>
                          <a:cs typeface="RM Typerighter old" panose="00000400000000000000" pitchFamily="2" charset="-79"/>
                        </a:rPr>
                        <a:t>For children to develop into self-regulating, lifelong learners they are required to take ownership, accept challenges and learn persistence.</a:t>
                      </a:r>
                    </a:p>
                    <a:p>
                      <a:endParaRPr lang="en-GB" sz="1000" dirty="0">
                        <a:effectLst/>
                        <a:latin typeface="Sassoon Primary" pitchFamily="50" charset="0"/>
                        <a:ea typeface="Calibri" panose="020F0502020204030204" pitchFamily="34" charset="0"/>
                        <a:cs typeface="RM Typerighter old" panose="00000400000000000000" pitchFamily="2" charset="-79"/>
                      </a:endParaRPr>
                    </a:p>
                    <a:p>
                      <a:r>
                        <a:rPr lang="en-US" sz="1000" b="1" dirty="0">
                          <a:solidFill>
                            <a:srgbClr val="FF33CC"/>
                          </a:solidFill>
                          <a:latin typeface="Sassoon Primary" pitchFamily="50" charset="0"/>
                          <a:cs typeface="Amatic SC" panose="00000500000000000000" pitchFamily="2" charset="-79"/>
                        </a:rPr>
                        <a:t>Creating and thinking critically: </a:t>
                      </a:r>
                      <a:r>
                        <a:rPr lang="en-US" sz="1000" dirty="0">
                          <a:latin typeface="Sassoon Primary" pitchFamily="50" charset="0"/>
                          <a:cs typeface="RM Typerighter old" panose="00000400000000000000" pitchFamily="2" charset="-79"/>
                        </a:rPr>
                        <a:t>- Children develop their own ideas and make links between these ideas. </a:t>
                      </a:r>
                      <a:r>
                        <a:rPr lang="en-GB" sz="1000" dirty="0">
                          <a:effectLst/>
                          <a:latin typeface="Sassoon Primary" pitchFamily="50" charset="0"/>
                          <a:ea typeface="Calibri" panose="020F0502020204030204" pitchFamily="34" charset="0"/>
                          <a:cs typeface="RM Typerighter old" panose="00000400000000000000" pitchFamily="2" charset="-79"/>
                        </a:rPr>
                        <a:t>They think flexibly and rationally, drawing on previous experiences which help them to solve problems and reach conclusions.</a:t>
                      </a:r>
                      <a:r>
                        <a:rPr lang="en-GB" sz="1000" dirty="0">
                          <a:effectLst/>
                          <a:latin typeface="Sassoon Primary" pitchFamily="50" charset="0"/>
                          <a:ea typeface="Calibri" panose="020F0502020204030204" pitchFamily="34" charset="0"/>
                          <a:cs typeface="Arial" panose="020B0604020202020204" pitchFamily="34" charset="0"/>
                        </a:rPr>
                        <a:t> </a:t>
                      </a:r>
                    </a:p>
                    <a:p>
                      <a:endParaRPr lang="en-GB" sz="1000" dirty="0">
                        <a:latin typeface="Sassoon Primary" pitchFamily="50" charset="0"/>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endParaRPr lang="en-GB"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lang="en-US"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507345316"/>
                  </a:ext>
                </a:extLst>
              </a:tr>
              <a:tr h="2621592">
                <a:tc vMerge="1">
                  <a:txBody>
                    <a:bodyPr/>
                    <a:lstStyle/>
                    <a:p>
                      <a:pPr algn="ctr"/>
                      <a:r>
                        <a:rPr lang="en-US" sz="3200" b="0" dirty="0">
                          <a:latin typeface="Amatic SC" panose="00000500000000000000" pitchFamily="2" charset="-79"/>
                          <a:cs typeface="Amatic SC" panose="00000500000000000000" pitchFamily="2" charset="-79"/>
                        </a:rPr>
                        <a:t>Over Arching Principles </a:t>
                      </a:r>
                      <a:endParaRPr lang="en-GB" sz="32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r>
                        <a:rPr lang="en-US" sz="1000" b="1" i="0" dirty="0">
                          <a:solidFill>
                            <a:srgbClr val="7030A0"/>
                          </a:solidFill>
                          <a:latin typeface="Sassoon Primary" pitchFamily="50" charset="0"/>
                          <a:cs typeface="Amatic SC" panose="00000500000000000000" pitchFamily="2" charset="-79"/>
                        </a:rPr>
                        <a:t>Unique Child: </a:t>
                      </a:r>
                      <a:r>
                        <a:rPr lang="en-US" sz="1000" i="0" dirty="0">
                          <a:latin typeface="Sassoon Primary" pitchFamily="50" charset="0"/>
                          <a:cs typeface="RM Typerighter old" panose="00000400000000000000" pitchFamily="2" charset="-79"/>
                        </a:rPr>
                        <a:t>Every child is unique and has the potential to be resilient, capable, confident and self-assured.  </a:t>
                      </a:r>
                    </a:p>
                    <a:p>
                      <a:r>
                        <a:rPr lang="en-US" sz="1000" b="1" i="0" dirty="0">
                          <a:solidFill>
                            <a:srgbClr val="7030A0"/>
                          </a:solidFill>
                          <a:latin typeface="Sassoon Primary" pitchFamily="50" charset="0"/>
                          <a:cs typeface="Amatic SC" panose="00000500000000000000" pitchFamily="2" charset="-79"/>
                        </a:rPr>
                        <a:t>Positive Relationships: </a:t>
                      </a:r>
                      <a:r>
                        <a:rPr lang="en-US" sz="1000" i="0" dirty="0">
                          <a:latin typeface="Sassoon Primary" pitchFamily="50" charset="0"/>
                          <a:cs typeface="RM Typerighter old" panose="00000400000000000000" pitchFamily="2" charset="-79"/>
                        </a:rPr>
                        <a:t>Children flourish with warm, strong &amp; positive partnerships between all staff and parents/carers. This promotes independence across the EYFS curriculum. Children and practitioners are NOT alone – embrace each community. </a:t>
                      </a:r>
                    </a:p>
                    <a:p>
                      <a:r>
                        <a:rPr lang="en-US" sz="1000" b="1" i="0" dirty="0">
                          <a:solidFill>
                            <a:srgbClr val="7030A0"/>
                          </a:solidFill>
                          <a:latin typeface="Sassoon Primary" pitchFamily="50" charset="0"/>
                          <a:cs typeface="Amatic SC" panose="00000500000000000000" pitchFamily="2" charset="-79"/>
                        </a:rPr>
                        <a:t>Enabling environments: </a:t>
                      </a:r>
                      <a:r>
                        <a:rPr lang="en-US" sz="1000" i="0" dirty="0">
                          <a:latin typeface="Sassoon Primary" pitchFamily="50" charset="0"/>
                          <a:cs typeface="RM Typerighter old" panose="00000400000000000000" pitchFamily="2" charset="-79"/>
                        </a:rPr>
                        <a:t>Children learn and develop well in safe and secure environments where routines are established and where adults respond to their individual needs and passions and help them to build upon their learning over time. </a:t>
                      </a:r>
                    </a:p>
                    <a:p>
                      <a:r>
                        <a:rPr lang="en-US" sz="1000" b="1" i="0" dirty="0">
                          <a:solidFill>
                            <a:srgbClr val="7030A0"/>
                          </a:solidFill>
                          <a:latin typeface="Sassoon Primary" pitchFamily="50" charset="0"/>
                          <a:cs typeface="Amatic SC" panose="00000500000000000000" pitchFamily="2" charset="-79"/>
                        </a:rPr>
                        <a:t>Learning and Development: </a:t>
                      </a:r>
                      <a:r>
                        <a:rPr lang="en-US" sz="1000" i="0" dirty="0">
                          <a:latin typeface="Sassoon Primary" pitchFamily="50" charset="0"/>
                          <a:cs typeface="RM Typerighter old" panose="00000400000000000000" pitchFamily="2" charset="-79"/>
                        </a:rPr>
                        <a:t>Children develop and learn at different rates (not in different ways as it stated 2017). We must be aware of children who need greater support than others. </a:t>
                      </a:r>
                    </a:p>
                    <a:p>
                      <a:endParaRPr lang="en-US" sz="1000" i="0" dirty="0">
                        <a:latin typeface="Sassoon Primary" pitchFamily="50" charset="0"/>
                        <a:cs typeface="RM Typerighter old" panose="00000400000000000000" pitchFamily="2" charset="-79"/>
                      </a:endParaRPr>
                    </a:p>
                    <a:p>
                      <a:r>
                        <a:rPr lang="en-US" sz="1000" i="0" dirty="0">
                          <a:latin typeface="Sassoon Primary" pitchFamily="50" charset="0"/>
                          <a:cs typeface="RM Typerighter old" panose="00000400000000000000" pitchFamily="2" charset="-79"/>
                        </a:rPr>
                        <a:t>PLAY: </a:t>
                      </a:r>
                      <a:r>
                        <a:rPr lang="en-US" sz="1000" b="0" i="0" kern="1200" dirty="0">
                          <a:solidFill>
                            <a:schemeClr val="dk1"/>
                          </a:solidFill>
                          <a:effectLst/>
                          <a:latin typeface="Sassoon Primary" pitchFamily="50" charset="0"/>
                          <a:ea typeface="+mn-ea"/>
                          <a:cs typeface="+mn-cs"/>
                        </a:rPr>
                        <a:t>At St Joseph’s, we understand that children learn best when they are absorbed, interested and active.  We understand that active learning involves other children, adults, objects, ideas, stimuli and events that aim to engage and involve children for sustained periods. We believe that Early Years education should be as practical as possible and therefore , we are proud that our EYFS setting has an underlying ethos of ‘Learning through play. </a:t>
                      </a:r>
                      <a:r>
                        <a:rPr lang="en-GB" sz="1000" i="0" dirty="0">
                          <a:solidFill>
                            <a:schemeClr val="tx1"/>
                          </a:solidFill>
                          <a:latin typeface="Sassoon Primary" pitchFamily="50" charset="0"/>
                          <a:cs typeface="RM Typerighter old" panose="00000400000000000000" pitchFamily="2" charset="-79"/>
                        </a:rPr>
                        <a:t>PLAY is essential for children’s development across all areas. Play builds on children’s confidence as they learn to explore, to relate to others around them and develop relationships , set their own goals and solve problems. Children learn by leading their own play and by taking part in play which is guided by adults.</a:t>
                      </a:r>
                      <a:r>
                        <a:rPr lang="en-US" sz="1000" b="0" i="0" kern="1200" dirty="0">
                          <a:solidFill>
                            <a:schemeClr val="dk1"/>
                          </a:solidFill>
                          <a:effectLst/>
                          <a:latin typeface="Sassoon Primary" pitchFamily="50" charset="0"/>
                          <a:ea typeface="+mn-ea"/>
                          <a:cs typeface="+mn-cs"/>
                        </a:rPr>
                        <a:t>’. EYFS Team</a:t>
                      </a:r>
                    </a:p>
                    <a:p>
                      <a:r>
                        <a:rPr lang="en-US" sz="1000" b="0" i="0" kern="1200" dirty="0">
                          <a:solidFill>
                            <a:schemeClr val="dk1"/>
                          </a:solidFill>
                          <a:effectLst/>
                          <a:latin typeface="Sassoon Primary" pitchFamily="50"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0" dirty="0">
                          <a:latin typeface="Sassoon Primary" pitchFamily="50" charset="0"/>
                          <a:cs typeface="Amatic SC" panose="00000500000000000000" pitchFamily="2" charset="-79"/>
                        </a:rPr>
                        <a:t>We will ensure that all children learn and develop well and are kept healthy and safe at ALL times. </a:t>
                      </a:r>
                      <a:endParaRPr lang="en-GB" sz="1000" b="1" i="0" dirty="0">
                        <a:latin typeface="Sassoon Primary" pitchFamily="50" charset="0"/>
                        <a:cs typeface="Amatic SC" panose="00000500000000000000" pitchFamily="2" charset="-79"/>
                      </a:endParaRPr>
                    </a:p>
                    <a:p>
                      <a:endParaRPr lang="en-US" sz="1000" i="1" dirty="0">
                        <a:latin typeface="Sassoon Primary" pitchFamily="50" charset="0"/>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627661565"/>
                  </a:ext>
                </a:extLst>
              </a:tr>
            </a:tbl>
          </a:graphicData>
        </a:graphic>
      </p:graphicFrame>
      <p:sp>
        <p:nvSpPr>
          <p:cNvPr id="2" name="Arrow: Curved Down 1">
            <a:extLst>
              <a:ext uri="{FF2B5EF4-FFF2-40B4-BE49-F238E27FC236}">
                <a16:creationId xmlns:a16="http://schemas.microsoft.com/office/drawing/2014/main" id="{EDEE4DCC-E742-421C-AA1B-CCCBC03083AB}"/>
              </a:ext>
            </a:extLst>
          </p:cNvPr>
          <p:cNvSpPr/>
          <p:nvPr/>
        </p:nvSpPr>
        <p:spPr>
          <a:xfrm>
            <a:off x="553624" y="3841306"/>
            <a:ext cx="1438183" cy="1186155"/>
          </a:xfrm>
          <a:prstGeom prst="curvedDownArrow">
            <a:avLst/>
          </a:prstGeom>
          <a:solidFill>
            <a:srgbClr val="CC66FF"/>
          </a:solidFill>
          <a:ln>
            <a:solidFill>
              <a:srgbClr val="E1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1026" name="Picture 2" descr="See the source image">
            <a:extLst>
              <a:ext uri="{FF2B5EF4-FFF2-40B4-BE49-F238E27FC236}">
                <a16:creationId xmlns:a16="http://schemas.microsoft.com/office/drawing/2014/main" id="{A01F3A18-D7E6-4C03-BEAE-37E240B48014}"/>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imgEffect>
                    <a14:imgEffect>
                      <a14:artisticLineDrawing/>
                    </a14:imgEffect>
                  </a14:imgLayer>
                </a14:imgProps>
              </a:ext>
              <a:ext uri="{28A0092B-C50C-407E-A947-70E740481C1C}">
                <a14:useLocalDpi xmlns:a14="http://schemas.microsoft.com/office/drawing/2010/main" val="0"/>
              </a:ext>
            </a:extLst>
          </a:blip>
          <a:srcRect/>
          <a:stretch>
            <a:fillRect/>
          </a:stretch>
        </p:blipFill>
        <p:spPr bwMode="auto">
          <a:xfrm>
            <a:off x="-106742" y="1215350"/>
            <a:ext cx="2758913" cy="275891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62B99C4B-24E8-40A1-9E6B-3C6AB4384B00}"/>
              </a:ext>
            </a:extLst>
          </p:cNvPr>
          <p:cNvSpPr/>
          <p:nvPr/>
        </p:nvSpPr>
        <p:spPr>
          <a:xfrm rot="20846512">
            <a:off x="347998" y="2271640"/>
            <a:ext cx="1673856"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b="1" dirty="0">
                <a:ln/>
                <a:solidFill>
                  <a:schemeClr val="accent3"/>
                </a:solidFill>
                <a:latin typeface="Adler" panose="00000400000000000000" pitchFamily="2" charset="0"/>
              </a:rPr>
              <a:t>COETL</a:t>
            </a:r>
          </a:p>
        </p:txBody>
      </p:sp>
      <p:pic>
        <p:nvPicPr>
          <p:cNvPr id="10" name="Picture 9"/>
          <p:cNvPicPr/>
          <p:nvPr/>
        </p:nvPicPr>
        <p:blipFill>
          <a:blip r:embed="rId4">
            <a:extLst>
              <a:ext uri="{28A0092B-C50C-407E-A947-70E740481C1C}">
                <a14:useLocalDpi xmlns:a14="http://schemas.microsoft.com/office/drawing/2010/main" val="0"/>
              </a:ext>
            </a:extLst>
          </a:blip>
          <a:stretch>
            <a:fillRect/>
          </a:stretch>
        </p:blipFill>
        <p:spPr>
          <a:xfrm>
            <a:off x="11353800" y="80146"/>
            <a:ext cx="574762" cy="554237"/>
          </a:xfrm>
          <a:prstGeom prst="rect">
            <a:avLst/>
          </a:prstGeom>
        </p:spPr>
      </p:pic>
    </p:spTree>
    <p:extLst>
      <p:ext uri="{BB962C8B-B14F-4D97-AF65-F5344CB8AC3E}">
        <p14:creationId xmlns:p14="http://schemas.microsoft.com/office/powerpoint/2010/main" val="2952778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5224</TotalTime>
  <Words>1013</Words>
  <Application>Microsoft Office PowerPoint</Application>
  <PresentationFormat>Widescreen</PresentationFormat>
  <Paragraphs>204</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Calibri Light</vt:lpstr>
      <vt:lpstr>Adler</vt:lpstr>
      <vt:lpstr>Sassoon Primary</vt:lpstr>
      <vt:lpstr>Calibri</vt:lpstr>
      <vt:lpstr>Amatic SC</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Underwood (Avanti Gardens)</dc:creator>
  <cp:lastModifiedBy>Ann Cassidyjones</cp:lastModifiedBy>
  <cp:revision>140</cp:revision>
  <cp:lastPrinted>2022-06-11T21:02:13Z</cp:lastPrinted>
  <dcterms:created xsi:type="dcterms:W3CDTF">2021-06-03T07:59:39Z</dcterms:created>
  <dcterms:modified xsi:type="dcterms:W3CDTF">2025-10-03T10:54:06Z</dcterms:modified>
</cp:coreProperties>
</file>