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257" r:id="rId2"/>
    <p:sldId id="258" r:id="rId3"/>
    <p:sldId id="270" r:id="rId4"/>
    <p:sldId id="281" r:id="rId5"/>
    <p:sldId id="271" r:id="rId6"/>
    <p:sldId id="283" r:id="rId7"/>
    <p:sldId id="432" r:id="rId8"/>
    <p:sldId id="429" r:id="rId9"/>
    <p:sldId id="442" r:id="rId10"/>
    <p:sldId id="284" r:id="rId11"/>
    <p:sldId id="285" r:id="rId12"/>
    <p:sldId id="422" r:id="rId13"/>
    <p:sldId id="262" r:id="rId14"/>
    <p:sldId id="263" r:id="rId15"/>
    <p:sldId id="276" r:id="rId16"/>
    <p:sldId id="434" r:id="rId17"/>
    <p:sldId id="445" r:id="rId18"/>
    <p:sldId id="261" r:id="rId19"/>
    <p:sldId id="277" r:id="rId20"/>
    <p:sldId id="274" r:id="rId21"/>
    <p:sldId id="278" r:id="rId22"/>
    <p:sldId id="446" r:id="rId23"/>
    <p:sldId id="260" r:id="rId24"/>
    <p:sldId id="269" r:id="rId25"/>
    <p:sldId id="266" r:id="rId2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950" autoAdjust="0"/>
    <p:restoredTop sz="94660"/>
  </p:normalViewPr>
  <p:slideViewPr>
    <p:cSldViewPr>
      <p:cViewPr varScale="1">
        <p:scale>
          <a:sx n="108" d="100"/>
          <a:sy n="108" d="100"/>
        </p:scale>
        <p:origin x="1800"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5FE0BD50-D9D7-49E7-A1B6-DF6CCCE58CEB}" type="datetimeFigureOut">
              <a:rPr lang="en-GB" smtClean="0"/>
              <a:t>28/09/2023</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4735FB52-1EED-4A66-A3E1-699A0D4D07DD}" type="slidenum">
              <a:rPr lang="en-GB" smtClean="0"/>
              <a:t>‹#›</a:t>
            </a:fld>
            <a:endParaRPr lang="en-GB"/>
          </a:p>
        </p:txBody>
      </p:sp>
    </p:spTree>
    <p:extLst>
      <p:ext uri="{BB962C8B-B14F-4D97-AF65-F5344CB8AC3E}">
        <p14:creationId xmlns:p14="http://schemas.microsoft.com/office/powerpoint/2010/main" val="20968649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91A6C367-1F47-4D56-B775-71167DA60FEC}" type="datetimeFigureOut">
              <a:rPr lang="en-GB" smtClean="0"/>
              <a:t>28/09/2023</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0646CA24-CF3F-49CC-ACAF-1D3554BEC573}" type="slidenum">
              <a:rPr lang="en-GB" smtClean="0"/>
              <a:t>‹#›</a:t>
            </a:fld>
            <a:endParaRPr lang="en-GB"/>
          </a:p>
        </p:txBody>
      </p:sp>
    </p:spTree>
    <p:extLst>
      <p:ext uri="{BB962C8B-B14F-4D97-AF65-F5344CB8AC3E}">
        <p14:creationId xmlns:p14="http://schemas.microsoft.com/office/powerpoint/2010/main" val="9920197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3405945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933397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4833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i="1" dirty="0"/>
              <a:t>It is really important that you pronounce the sounds correctly at home if you are supporting your child. These videos are on the website for you to refer to and if you are unsure, please ask your child’s teacher.</a:t>
            </a:r>
          </a:p>
          <a:p>
            <a:endParaRPr lang="en-US" dirty="0"/>
          </a:p>
          <a:p>
            <a:r>
              <a:rPr lang="en-US" dirty="0"/>
              <a:t>Show the parents where to access the videos on the website and play them! </a:t>
            </a:r>
            <a:br>
              <a:rPr lang="en-US" dirty="0"/>
            </a:br>
            <a:br>
              <a:rPr lang="en-US" dirty="0"/>
            </a:br>
            <a:r>
              <a:rPr lang="en-US" dirty="0"/>
              <a:t>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13910586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a:t>Model the process on a flipchart for the parents </a:t>
            </a:r>
            <a:r>
              <a:rPr lang="en-US"/>
              <a:t>to see.</a:t>
            </a:r>
            <a:endParaRPr lang="en-US" dirty="0"/>
          </a:p>
        </p:txBody>
      </p:sp>
    </p:spTree>
    <p:extLst>
      <p:ext uri="{BB962C8B-B14F-4D97-AF65-F5344CB8AC3E}">
        <p14:creationId xmlns:p14="http://schemas.microsoft.com/office/powerpoint/2010/main" val="40228710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B929658-1ABB-41DC-BEDF-F51D224FE6AB}"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133906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929658-1ABB-41DC-BEDF-F51D224FE6AB}"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3692504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929658-1ABB-41DC-BEDF-F51D224FE6AB}"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3198043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B929658-1ABB-41DC-BEDF-F51D224FE6AB}" type="datetimeFigureOut">
              <a:rPr lang="en-GB" smtClean="0"/>
              <a:t>28/09/2023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912269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B929658-1ABB-41DC-BEDF-F51D224FE6AB}" type="datetimeFigureOut">
              <a:rPr lang="en-GB" smtClean="0"/>
              <a:t>28/09/2023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3263831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B929658-1ABB-41DC-BEDF-F51D224FE6AB}" type="datetimeFigureOut">
              <a:rPr lang="en-GB" smtClean="0"/>
              <a:t>28/09/2023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42144577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929658-1ABB-41DC-BEDF-F51D224FE6AB}" type="datetimeFigureOut">
              <a:rPr lang="en-GB" smtClean="0"/>
              <a:t>28/09/2023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2863362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929658-1ABB-41DC-BEDF-F51D224FE6AB}" type="datetimeFigureOut">
              <a:rPr lang="en-GB" smtClean="0"/>
              <a:t>28/09/2023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256258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929658-1ABB-41DC-BEDF-F51D224FE6AB}" type="datetimeFigureOut">
              <a:rPr lang="en-GB" smtClean="0"/>
              <a:t>28/09/2023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68562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929658-1ABB-41DC-BEDF-F51D224FE6AB}"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3238129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929658-1ABB-41DC-BEDF-F51D224FE6AB}"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7CC054-0F39-49CC-BA3E-44ECE38CE2BB}" type="slidenum">
              <a:rPr lang="en-GB" smtClean="0"/>
              <a:t>‹#›</a:t>
            </a:fld>
            <a:endParaRPr lang="en-GB"/>
          </a:p>
        </p:txBody>
      </p:sp>
    </p:spTree>
    <p:extLst>
      <p:ext uri="{BB962C8B-B14F-4D97-AF65-F5344CB8AC3E}">
        <p14:creationId xmlns:p14="http://schemas.microsoft.com/office/powerpoint/2010/main" val="15826539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837093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39683837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837093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35406542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837093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32373623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837093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8050381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837093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1834648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929658-1ABB-41DC-BEDF-F51D224FE6AB}" type="datetimeFigureOut">
              <a:rPr lang="en-GB" smtClean="0"/>
              <a:t>28/09/2023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CC054-0F39-49CC-BA3E-44ECE38CE2BB}" type="slidenum">
              <a:rPr lang="en-GB" smtClean="0"/>
              <a:t>‹#›</a:t>
            </a:fld>
            <a:endParaRPr lang="en-GB"/>
          </a:p>
        </p:txBody>
      </p:sp>
    </p:spTree>
    <p:extLst>
      <p:ext uri="{BB962C8B-B14F-4D97-AF65-F5344CB8AC3E}">
        <p14:creationId xmlns:p14="http://schemas.microsoft.com/office/powerpoint/2010/main" val="6438009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littlewandlelettersandsounds.org.uk/"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7.tiff"/></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youtu.be/-ZtjFIvA_fs" TargetMode="External"/><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hyperlink" Target="https://youtu.be/DvOuc7cWXxc" TargetMode="External"/><Relationship Id="rId5" Type="http://schemas.openxmlformats.org/officeDocument/2006/relationships/hyperlink" Target="https://youtu.be/qDu3JAjf-U0" TargetMode="Externa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hyperlink" Target="mailto:admin@stjosephs207.herts.sch.uk" TargetMode="Externa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phonicsplay.co.uk/" TargetMode="External"/><Relationship Id="rId2" Type="http://schemas.openxmlformats.org/officeDocument/2006/relationships/hyperlink" Target="http://www.mrthorne.com/" TargetMode="External"/><Relationship Id="rId1" Type="http://schemas.openxmlformats.org/officeDocument/2006/relationships/slideLayout" Target="../slideLayouts/slideLayout2.xml"/><Relationship Id="rId6" Type="http://schemas.openxmlformats.org/officeDocument/2006/relationships/hyperlink" Target="http://www.topmarks.co.uk/" TargetMode="External"/><Relationship Id="rId5" Type="http://schemas.openxmlformats.org/officeDocument/2006/relationships/hyperlink" Target="http://www.letters-and-sounds.com/" TargetMode="External"/><Relationship Id="rId4" Type="http://schemas.openxmlformats.org/officeDocument/2006/relationships/hyperlink" Target="http://www.bbcbitesize.com/"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4196680"/>
            <a:ext cx="1672025" cy="194421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827584" y="1916832"/>
            <a:ext cx="7772400" cy="1470025"/>
          </a:xfrm>
        </p:spPr>
        <p:txBody>
          <a:bodyPr>
            <a:normAutofit fontScale="90000"/>
          </a:bodyPr>
          <a:lstStyle/>
          <a:p>
            <a:br>
              <a:rPr lang="en-GB" b="1" dirty="0">
                <a:solidFill>
                  <a:schemeClr val="bg1"/>
                </a:solidFill>
              </a:rPr>
            </a:br>
            <a:r>
              <a:rPr lang="en-GB" sz="2000" b="1" dirty="0">
                <a:solidFill>
                  <a:schemeClr val="bg1"/>
                </a:solidFill>
                <a:latin typeface="Comic Sans MS" panose="030F0702030302020204" pitchFamily="66" charset="0"/>
              </a:rPr>
              <a:t>  </a:t>
            </a:r>
            <a:br>
              <a:rPr lang="en-GB" sz="2000" b="1" dirty="0">
                <a:solidFill>
                  <a:schemeClr val="bg1"/>
                </a:solidFill>
                <a:latin typeface="Comic Sans MS" panose="030F0702030302020204" pitchFamily="66" charset="0"/>
              </a:rPr>
            </a:br>
            <a:r>
              <a:rPr lang="en-GB" sz="2000" b="1" dirty="0">
                <a:solidFill>
                  <a:schemeClr val="bg1"/>
                </a:solidFill>
                <a:latin typeface="Comic Sans MS" panose="030F0702030302020204" pitchFamily="66" charset="0"/>
              </a:rPr>
              <a:t>“</a:t>
            </a:r>
            <a:r>
              <a:rPr lang="en-GB" sz="2000" dirty="0">
                <a:solidFill>
                  <a:schemeClr val="bg1"/>
                </a:solidFill>
                <a:latin typeface="Comic Sans MS" panose="030F0702030302020204" pitchFamily="66" charset="0"/>
              </a:rPr>
              <a:t>The mission of schools is to develop a sense of truth, of what is good and beautiful.  And this occurs through a rich path made up  of many ingredients.  True education enables us to love life and opens us to the fullness of life.”  </a:t>
            </a:r>
            <a:br>
              <a:rPr lang="en-GB" sz="2200" dirty="0">
                <a:solidFill>
                  <a:schemeClr val="bg1"/>
                </a:solidFill>
              </a:rPr>
            </a:br>
            <a:r>
              <a:rPr lang="en-GB" sz="3100" b="1" dirty="0">
                <a:solidFill>
                  <a:schemeClr val="bg1"/>
                </a:solidFill>
              </a:rPr>
              <a:t>Pope Francis</a:t>
            </a:r>
            <a:br>
              <a:rPr lang="en-GB" sz="3100" b="1" dirty="0">
                <a:solidFill>
                  <a:schemeClr val="bg1"/>
                </a:solidFill>
              </a:rPr>
            </a:br>
            <a:r>
              <a:rPr lang="en-GB" sz="6000" b="1" dirty="0">
                <a:solidFill>
                  <a:schemeClr val="bg1"/>
                </a:solidFill>
                <a:latin typeface="Comic Sans MS" panose="030F0702030302020204" pitchFamily="66" charset="0"/>
              </a:rPr>
              <a:t>Welcome to Year 2</a:t>
            </a:r>
            <a:br>
              <a:rPr lang="en-GB" sz="6000" b="1" dirty="0">
                <a:solidFill>
                  <a:schemeClr val="bg1"/>
                </a:solidFill>
              </a:rPr>
            </a:br>
            <a:br>
              <a:rPr lang="en-GB" b="1" dirty="0">
                <a:solidFill>
                  <a:schemeClr val="bg1"/>
                </a:solidFill>
              </a:rPr>
            </a:br>
            <a:br>
              <a:rPr lang="en-GB" b="1" dirty="0">
                <a:solidFill>
                  <a:schemeClr val="bg1"/>
                </a:solidFill>
              </a:rPr>
            </a:br>
            <a:endParaRPr lang="en-GB" b="1" dirty="0">
              <a:solidFill>
                <a:schemeClr val="bg1"/>
              </a:solidFill>
            </a:endParaRPr>
          </a:p>
        </p:txBody>
      </p:sp>
      <p:sp>
        <p:nvSpPr>
          <p:cNvPr id="3" name="Subtitle 2"/>
          <p:cNvSpPr>
            <a:spLocks noGrp="1"/>
          </p:cNvSpPr>
          <p:nvPr>
            <p:ph type="subTitle" idx="1"/>
          </p:nvPr>
        </p:nvSpPr>
        <p:spPr>
          <a:xfrm>
            <a:off x="827584" y="3429000"/>
            <a:ext cx="7128792" cy="1752600"/>
          </a:xfrm>
        </p:spPr>
        <p:txBody>
          <a:bodyPr>
            <a:normAutofit/>
          </a:bodyPr>
          <a:lstStyle/>
          <a:p>
            <a:r>
              <a:rPr lang="en-GB" sz="2000" b="1" dirty="0">
                <a:solidFill>
                  <a:schemeClr val="bg2">
                    <a:lumMod val="90000"/>
                  </a:schemeClr>
                </a:solidFill>
                <a:latin typeface="Comic Sans MS" panose="030F0702030302020204" pitchFamily="66" charset="0"/>
              </a:rPr>
              <a:t>Elm Class – Mrs McLaughlin and Mrs Whittington</a:t>
            </a:r>
          </a:p>
          <a:p>
            <a:r>
              <a:rPr lang="en-GB" sz="2000" b="1" dirty="0">
                <a:solidFill>
                  <a:schemeClr val="bg2">
                    <a:lumMod val="90000"/>
                  </a:schemeClr>
                </a:solidFill>
                <a:latin typeface="Comic Sans MS" panose="030F0702030302020204" pitchFamily="66" charset="0"/>
              </a:rPr>
              <a:t>Fir Class – Miss King and Mrs Blackburn</a:t>
            </a:r>
          </a:p>
        </p:txBody>
      </p:sp>
      <p:sp>
        <p:nvSpPr>
          <p:cNvPr id="4" name="Footer Placeholder 3"/>
          <p:cNvSpPr>
            <a:spLocks noGrp="1"/>
          </p:cNvSpPr>
          <p:nvPr>
            <p:ph type="ftr" sz="quarter" idx="11"/>
          </p:nvPr>
        </p:nvSpPr>
        <p:spPr/>
        <p:txBody>
          <a:bodyPr/>
          <a:lstStyle/>
          <a:p>
            <a:r>
              <a:rPr lang="en-GB"/>
              <a:t>Live, love and learn in a caring Christian community. </a:t>
            </a:r>
          </a:p>
        </p:txBody>
      </p:sp>
    </p:spTree>
    <p:extLst>
      <p:ext uri="{BB962C8B-B14F-4D97-AF65-F5344CB8AC3E}">
        <p14:creationId xmlns:p14="http://schemas.microsoft.com/office/powerpoint/2010/main" val="762967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1720" y="853035"/>
            <a:ext cx="8229600" cy="1143000"/>
          </a:xfrm>
        </p:spPr>
        <p:txBody>
          <a:bodyPr/>
          <a:lstStyle/>
          <a:p>
            <a:pPr algn="l"/>
            <a:r>
              <a:rPr lang="en-GB" b="1" u="sng" dirty="0">
                <a:solidFill>
                  <a:schemeClr val="bg1"/>
                </a:solidFill>
                <a:latin typeface="Comic Sans MS" panose="030F0702030302020204" pitchFamily="66" charset="0"/>
              </a:rPr>
              <a:t>At St. Joseph’s</a:t>
            </a:r>
          </a:p>
        </p:txBody>
      </p:sp>
      <p:sp>
        <p:nvSpPr>
          <p:cNvPr id="3" name="Content Placeholder 2"/>
          <p:cNvSpPr>
            <a:spLocks noGrp="1"/>
          </p:cNvSpPr>
          <p:nvPr>
            <p:ph idx="1"/>
          </p:nvPr>
        </p:nvSpPr>
        <p:spPr>
          <a:xfrm>
            <a:off x="466734" y="2178067"/>
            <a:ext cx="8229600" cy="4525963"/>
          </a:xfrm>
        </p:spPr>
        <p:txBody>
          <a:bodyPr>
            <a:normAutofit/>
          </a:bodyPr>
          <a:lstStyle/>
          <a:p>
            <a:pPr algn="ctr"/>
            <a:r>
              <a:rPr lang="en-GB" dirty="0">
                <a:solidFill>
                  <a:schemeClr val="bg1"/>
                </a:solidFill>
                <a:latin typeface="Comic Sans MS" panose="030F0702030302020204" pitchFamily="66" charset="0"/>
              </a:rPr>
              <a:t>Our mission statement is at the heart of all we do.</a:t>
            </a:r>
          </a:p>
          <a:p>
            <a:pPr algn="ctr"/>
            <a:r>
              <a:rPr lang="en-GB" dirty="0">
                <a:solidFill>
                  <a:schemeClr val="bg1"/>
                </a:solidFill>
                <a:latin typeface="Comic Sans MS" panose="030F0702030302020204" pitchFamily="66" charset="0"/>
              </a:rPr>
              <a:t>Pupils develop spiritually, emotionally, socially and morally.  </a:t>
            </a:r>
          </a:p>
          <a:p>
            <a:pPr algn="ctr"/>
            <a:endParaRPr lang="en-GB" dirty="0">
              <a:solidFill>
                <a:schemeClr val="bg1"/>
              </a:solidFill>
              <a:latin typeface="Comic Sans MS" panose="030F0702030302020204" pitchFamily="66" charset="0"/>
            </a:endParaRPr>
          </a:p>
          <a:p>
            <a:pPr algn="ctr"/>
            <a:r>
              <a:rPr lang="en-GB" dirty="0">
                <a:solidFill>
                  <a:schemeClr val="bg1"/>
                </a:solidFill>
                <a:latin typeface="Comic Sans MS" panose="030F0702030302020204" pitchFamily="66" charset="0"/>
              </a:rPr>
              <a:t>“To live, love and learn in a caring Christian community.”</a:t>
            </a:r>
          </a:p>
        </p:txBody>
      </p:sp>
      <p:sp>
        <p:nvSpPr>
          <p:cNvPr id="4" name="Footer Placeholder 3"/>
          <p:cNvSpPr>
            <a:spLocks noGrp="1"/>
          </p:cNvSpPr>
          <p:nvPr>
            <p:ph type="ftr" sz="quarter" idx="11"/>
          </p:nvPr>
        </p:nvSpPr>
        <p:spPr/>
        <p:txBody>
          <a:bodyPr/>
          <a:lstStyle/>
          <a:p>
            <a:r>
              <a:rPr lang="en-GB"/>
              <a:t>Live, love and learn in a caring Christian community. </a:t>
            </a:r>
          </a:p>
        </p:txBody>
      </p:sp>
      <p:pic>
        <p:nvPicPr>
          <p:cNvPr id="5" name="Picture 2" descr="See the source image">
            <a:extLst>
              <a:ext uri="{FF2B5EF4-FFF2-40B4-BE49-F238E27FC236}">
                <a16:creationId xmlns:a16="http://schemas.microsoft.com/office/drawing/2014/main" id="{543A2918-5C8D-4B03-8DAE-4DC4198032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153970"/>
            <a:ext cx="1584176" cy="1842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80976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u="sng" dirty="0">
                <a:solidFill>
                  <a:schemeClr val="bg1"/>
                </a:solidFill>
                <a:latin typeface="Comic Sans MS" panose="030F0702030302020204" pitchFamily="66" charset="0"/>
              </a:rPr>
              <a:t>Daily routine in Year 2…</a:t>
            </a:r>
          </a:p>
        </p:txBody>
      </p:sp>
      <p:sp>
        <p:nvSpPr>
          <p:cNvPr id="3" name="Content Placeholder 2"/>
          <p:cNvSpPr>
            <a:spLocks noGrp="1"/>
          </p:cNvSpPr>
          <p:nvPr>
            <p:ph idx="1"/>
          </p:nvPr>
        </p:nvSpPr>
        <p:spPr/>
        <p:txBody>
          <a:bodyPr>
            <a:noAutofit/>
          </a:bodyPr>
          <a:lstStyle/>
          <a:p>
            <a:r>
              <a:rPr lang="en-GB" sz="2400" dirty="0">
                <a:solidFill>
                  <a:schemeClr val="bg1"/>
                </a:solidFill>
                <a:latin typeface="Comic Sans MS" panose="030F0702030302020204" pitchFamily="66" charset="0"/>
              </a:rPr>
              <a:t>8.45 am –9.00am – Early morning work /STEM and register.  If you arrive after 9am, please take your child to the office to sign them in.</a:t>
            </a:r>
          </a:p>
          <a:p>
            <a:r>
              <a:rPr lang="en-GB" sz="2400" dirty="0">
                <a:solidFill>
                  <a:schemeClr val="bg1"/>
                </a:solidFill>
                <a:latin typeface="Comic Sans MS" panose="030F0702030302020204" pitchFamily="66" charset="0"/>
              </a:rPr>
              <a:t>9.00 am – Lessons start</a:t>
            </a:r>
          </a:p>
          <a:p>
            <a:r>
              <a:rPr lang="en-GB" sz="2400" dirty="0">
                <a:solidFill>
                  <a:schemeClr val="bg1"/>
                </a:solidFill>
                <a:latin typeface="Comic Sans MS" panose="030F0702030302020204" pitchFamily="66" charset="0"/>
              </a:rPr>
              <a:t>10.10 am – 10.25 am - Break </a:t>
            </a:r>
          </a:p>
          <a:p>
            <a:r>
              <a:rPr lang="en-GB" sz="2400" dirty="0">
                <a:solidFill>
                  <a:schemeClr val="bg1"/>
                </a:solidFill>
                <a:latin typeface="Comic Sans MS" panose="030F0702030302020204" pitchFamily="66" charset="0"/>
              </a:rPr>
              <a:t>11.45pm – 12.45pm - Lunch </a:t>
            </a:r>
          </a:p>
          <a:p>
            <a:r>
              <a:rPr lang="en-GB" sz="2400" dirty="0">
                <a:solidFill>
                  <a:schemeClr val="bg1"/>
                </a:solidFill>
                <a:latin typeface="Comic Sans MS" panose="030F0702030302020204" pitchFamily="66" charset="0"/>
              </a:rPr>
              <a:t>3.20 pm finish. Collection time. If you arrive after 3.30pm your child will be taken to the office for collection from there. Please ensure you let your child’s teacher know if there are any changes to end of day arrangements via the school office. </a:t>
            </a:r>
          </a:p>
        </p:txBody>
      </p:sp>
    </p:spTree>
    <p:extLst>
      <p:ext uri="{BB962C8B-B14F-4D97-AF65-F5344CB8AC3E}">
        <p14:creationId xmlns:p14="http://schemas.microsoft.com/office/powerpoint/2010/main" val="4480692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u="sng" dirty="0">
                <a:solidFill>
                  <a:schemeClr val="bg1"/>
                </a:solidFill>
                <a:latin typeface="Comic Sans MS" panose="030F0702030302020204" pitchFamily="66" charset="0"/>
              </a:rPr>
              <a:t>Daily routine in Year 2…</a:t>
            </a:r>
          </a:p>
        </p:txBody>
      </p:sp>
      <p:sp>
        <p:nvSpPr>
          <p:cNvPr id="3" name="Content Placeholder 2"/>
          <p:cNvSpPr>
            <a:spLocks noGrp="1"/>
          </p:cNvSpPr>
          <p:nvPr>
            <p:ph idx="1"/>
          </p:nvPr>
        </p:nvSpPr>
        <p:spPr/>
        <p:txBody>
          <a:bodyPr>
            <a:noAutofit/>
          </a:bodyPr>
          <a:lstStyle/>
          <a:p>
            <a:pPr algn="ctr"/>
            <a:r>
              <a:rPr lang="en-GB" sz="2800" dirty="0">
                <a:solidFill>
                  <a:schemeClr val="bg1"/>
                </a:solidFill>
                <a:latin typeface="Comic Sans MS" panose="030F0702030302020204" pitchFamily="66" charset="0"/>
              </a:rPr>
              <a:t>Year 2 is quite a jump from Year 1! </a:t>
            </a:r>
          </a:p>
          <a:p>
            <a:pPr algn="ctr"/>
            <a:endParaRPr lang="en-GB" sz="2800" dirty="0">
              <a:solidFill>
                <a:schemeClr val="bg1"/>
              </a:solidFill>
              <a:latin typeface="Comic Sans MS" panose="030F0702030302020204" pitchFamily="66" charset="0"/>
            </a:endParaRPr>
          </a:p>
          <a:p>
            <a:pPr algn="ctr"/>
            <a:r>
              <a:rPr lang="en-GB" sz="2800" dirty="0">
                <a:solidFill>
                  <a:schemeClr val="bg1"/>
                </a:solidFill>
                <a:latin typeface="Comic Sans MS" panose="030F0702030302020204" pitchFamily="66" charset="0"/>
              </a:rPr>
              <a:t>We try to make lots of the lessons practical and engaging especially after the last few years the children have had!</a:t>
            </a:r>
          </a:p>
          <a:p>
            <a:pPr algn="ctr"/>
            <a:endParaRPr lang="en-GB" sz="2800" dirty="0">
              <a:solidFill>
                <a:schemeClr val="bg1"/>
              </a:solidFill>
              <a:latin typeface="Comic Sans MS" panose="030F0702030302020204" pitchFamily="66" charset="0"/>
            </a:endParaRPr>
          </a:p>
          <a:p>
            <a:pPr algn="ctr"/>
            <a:r>
              <a:rPr lang="en-GB" sz="2800" dirty="0">
                <a:solidFill>
                  <a:schemeClr val="bg1"/>
                </a:solidFill>
                <a:latin typeface="Comic Sans MS" panose="030F0702030302020204" pitchFamily="66" charset="0"/>
              </a:rPr>
              <a:t>We are starting to encourage the children to be a little more independent!</a:t>
            </a:r>
          </a:p>
        </p:txBody>
      </p:sp>
    </p:spTree>
    <p:extLst>
      <p:ext uri="{BB962C8B-B14F-4D97-AF65-F5344CB8AC3E}">
        <p14:creationId xmlns:p14="http://schemas.microsoft.com/office/powerpoint/2010/main" val="852749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bg1"/>
                </a:solidFill>
                <a:latin typeface="Comic Sans MS" panose="030F0702030302020204" pitchFamily="66" charset="0"/>
              </a:rPr>
              <a:t>Reading</a:t>
            </a:r>
          </a:p>
        </p:txBody>
      </p:sp>
      <p:sp>
        <p:nvSpPr>
          <p:cNvPr id="3" name="Content Placeholder 2"/>
          <p:cNvSpPr>
            <a:spLocks noGrp="1"/>
          </p:cNvSpPr>
          <p:nvPr>
            <p:ph idx="1"/>
          </p:nvPr>
        </p:nvSpPr>
        <p:spPr>
          <a:xfrm>
            <a:off x="251520" y="1468097"/>
            <a:ext cx="8229600" cy="4525963"/>
          </a:xfrm>
        </p:spPr>
        <p:txBody>
          <a:bodyPr>
            <a:normAutofit fontScale="62500" lnSpcReduction="20000"/>
          </a:bodyPr>
          <a:lstStyle/>
          <a:p>
            <a:endParaRPr lang="en-GB" sz="3600" dirty="0">
              <a:solidFill>
                <a:schemeClr val="bg1"/>
              </a:solidFill>
              <a:latin typeface="Comic Sans MS" panose="030F0702030302020204" pitchFamily="66" charset="0"/>
            </a:endParaRPr>
          </a:p>
          <a:p>
            <a:r>
              <a:rPr lang="en-US" sz="3600" b="1" u="sng" dirty="0">
                <a:solidFill>
                  <a:schemeClr val="bg1"/>
                </a:solidFill>
                <a:latin typeface="Comic Sans MS" panose="030F0702030302020204" pitchFamily="66" charset="0"/>
              </a:rPr>
              <a:t>Reading</a:t>
            </a:r>
            <a:endParaRPr lang="en-GB" sz="3600" dirty="0">
              <a:solidFill>
                <a:schemeClr val="bg1"/>
              </a:solidFill>
              <a:latin typeface="Comic Sans MS" panose="030F0702030302020204" pitchFamily="66" charset="0"/>
            </a:endParaRPr>
          </a:p>
          <a:p>
            <a:r>
              <a:rPr lang="en-US" sz="3600" dirty="0">
                <a:solidFill>
                  <a:schemeClr val="bg1"/>
                </a:solidFill>
                <a:latin typeface="Comic Sans MS" panose="030F0702030302020204" pitchFamily="66" charset="0"/>
              </a:rPr>
              <a:t>Although your child will be taught to read at school, you can have a huge impact on their reading journey by continuing their practice at home. There are two types of reading book that your child will bring home on a Friday. </a:t>
            </a:r>
            <a:endParaRPr lang="en-GB" sz="3600" dirty="0">
              <a:solidFill>
                <a:schemeClr val="bg1"/>
              </a:solidFill>
              <a:latin typeface="Comic Sans MS" panose="030F0702030302020204" pitchFamily="66" charset="0"/>
            </a:endParaRPr>
          </a:p>
          <a:p>
            <a:pPr lvl="0"/>
            <a:r>
              <a:rPr lang="en-US" sz="3600" b="1" dirty="0">
                <a:solidFill>
                  <a:schemeClr val="bg1"/>
                </a:solidFill>
                <a:latin typeface="Comic Sans MS" panose="030F0702030302020204" pitchFamily="66" charset="0"/>
              </a:rPr>
              <a:t>A reading practice book</a:t>
            </a:r>
            <a:r>
              <a:rPr lang="en-US" sz="3600" dirty="0">
                <a:solidFill>
                  <a:schemeClr val="bg1"/>
                </a:solidFill>
                <a:latin typeface="Comic Sans MS" panose="030F0702030302020204" pitchFamily="66" charset="0"/>
              </a:rPr>
              <a:t>. This will be at the correct phonic stage for your child. They should be able to read this fluently and independently.</a:t>
            </a:r>
            <a:endParaRPr lang="en-GB" sz="3600" dirty="0">
              <a:solidFill>
                <a:schemeClr val="bg1"/>
              </a:solidFill>
              <a:latin typeface="Comic Sans MS" panose="030F0702030302020204" pitchFamily="66" charset="0"/>
            </a:endParaRPr>
          </a:p>
          <a:p>
            <a:pPr lvl="0"/>
            <a:r>
              <a:rPr lang="en-US" sz="3600" b="1" dirty="0">
                <a:solidFill>
                  <a:schemeClr val="bg1"/>
                </a:solidFill>
                <a:latin typeface="Comic Sans MS" panose="030F0702030302020204" pitchFamily="66" charset="0"/>
              </a:rPr>
              <a:t>A sharing book.</a:t>
            </a:r>
            <a:r>
              <a:rPr lang="en-US" sz="3600" dirty="0">
                <a:solidFill>
                  <a:schemeClr val="bg1"/>
                </a:solidFill>
                <a:latin typeface="Comic Sans MS" panose="030F0702030302020204" pitchFamily="66" charset="0"/>
              </a:rPr>
              <a:t>  Your child will not be able to read this on their own. This book is for you both to read and enjoy together.</a:t>
            </a:r>
            <a:endParaRPr lang="en-GB" sz="3600" dirty="0">
              <a:solidFill>
                <a:schemeClr val="bg1"/>
              </a:solidFill>
              <a:latin typeface="Comic Sans MS" panose="030F0702030302020204" pitchFamily="66" charset="0"/>
            </a:endParaRPr>
          </a:p>
          <a:p>
            <a:pPr marL="0" indent="0">
              <a:buNone/>
            </a:pPr>
            <a:r>
              <a:rPr lang="en-GB" sz="3600" dirty="0">
                <a:solidFill>
                  <a:schemeClr val="bg1"/>
                </a:solidFill>
                <a:latin typeface="Comic Sans MS" panose="030F0702030302020204" pitchFamily="66" charset="0"/>
              </a:rPr>
              <a:t> </a:t>
            </a:r>
          </a:p>
          <a:p>
            <a:pPr marL="0" indent="0">
              <a:buNone/>
            </a:pPr>
            <a:endParaRPr lang="en-GB" dirty="0">
              <a:solidFill>
                <a:schemeClr val="bg1"/>
              </a:solidFill>
              <a:latin typeface="Comic Sans MS" panose="030F0702030302020204" pitchFamily="66" charset="0"/>
            </a:endParaRPr>
          </a:p>
          <a:p>
            <a:endParaRPr lang="en-GB" dirty="0"/>
          </a:p>
        </p:txBody>
      </p:sp>
      <p:pic>
        <p:nvPicPr>
          <p:cNvPr id="3074" name="Picture 2" descr="Image result for reading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4288" y="169240"/>
            <a:ext cx="1368152" cy="159617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reading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188640"/>
            <a:ext cx="2232248" cy="148816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reading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83648" y="5229200"/>
            <a:ext cx="2195736" cy="152846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See the source image">
            <a:extLst>
              <a:ext uri="{FF2B5EF4-FFF2-40B4-BE49-F238E27FC236}">
                <a16:creationId xmlns:a16="http://schemas.microsoft.com/office/drawing/2014/main" id="{98DA3755-094C-48D5-8AF3-7B1DAFB15C8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5536" y="5530011"/>
            <a:ext cx="1053351" cy="1053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55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6CDA1-9A85-4ACF-AED1-BF1529E10E5D}"/>
              </a:ext>
            </a:extLst>
          </p:cNvPr>
          <p:cNvSpPr>
            <a:spLocks noGrp="1"/>
          </p:cNvSpPr>
          <p:nvPr>
            <p:ph type="title"/>
          </p:nvPr>
        </p:nvSpPr>
        <p:spPr/>
        <p:txBody>
          <a:bodyPr/>
          <a:lstStyle/>
          <a:p>
            <a:r>
              <a:rPr lang="en-GB" b="1" u="sng" dirty="0">
                <a:solidFill>
                  <a:schemeClr val="bg1"/>
                </a:solidFill>
                <a:latin typeface="Comic Sans MS" panose="030F0702030302020204" pitchFamily="66" charset="0"/>
              </a:rPr>
              <a:t>Phonics and Reading </a:t>
            </a:r>
          </a:p>
        </p:txBody>
      </p:sp>
      <p:sp>
        <p:nvSpPr>
          <p:cNvPr id="3" name="Content Placeholder 2">
            <a:extLst>
              <a:ext uri="{FF2B5EF4-FFF2-40B4-BE49-F238E27FC236}">
                <a16:creationId xmlns:a16="http://schemas.microsoft.com/office/drawing/2014/main" id="{9CB5B7F7-1482-4AA7-9487-FE053032C378}"/>
              </a:ext>
            </a:extLst>
          </p:cNvPr>
          <p:cNvSpPr>
            <a:spLocks noGrp="1"/>
          </p:cNvSpPr>
          <p:nvPr>
            <p:ph idx="1"/>
          </p:nvPr>
        </p:nvSpPr>
        <p:spPr/>
        <p:txBody>
          <a:bodyPr>
            <a:normAutofit fontScale="77500" lnSpcReduction="20000"/>
          </a:bodyPr>
          <a:lstStyle/>
          <a:p>
            <a:r>
              <a:rPr lang="en-US" dirty="0">
                <a:solidFill>
                  <a:schemeClr val="bg1"/>
                </a:solidFill>
                <a:latin typeface="Comic Sans MS" panose="030F0702030302020204" pitchFamily="66" charset="0"/>
              </a:rPr>
              <a:t>Please return your child’s reading practice book and reading record, signed by an adult, the following Wednesday. </a:t>
            </a:r>
          </a:p>
          <a:p>
            <a:r>
              <a:rPr lang="en-US" dirty="0">
                <a:solidFill>
                  <a:schemeClr val="bg1"/>
                </a:solidFill>
                <a:latin typeface="Comic Sans MS" panose="030F0702030302020204" pitchFamily="66" charset="0"/>
              </a:rPr>
              <a:t>The sharing book can be returned the same day if you have finished reading it at home, if not, please continue to enjoy reading this book at home until you are ready to change it.  If you would like further information on our new reading and phonics scheme, please visit </a:t>
            </a:r>
            <a:r>
              <a:rPr lang="en-US" u="sng" dirty="0">
                <a:solidFill>
                  <a:schemeClr val="accent1"/>
                </a:solidFill>
                <a:latin typeface="Comic Sans MS" panose="030F0702030302020204" pitchFamily="66" charset="0"/>
                <a:hlinkClick r:id="rId2">
                  <a:extLst>
                    <a:ext uri="{A12FA001-AC4F-418D-AE19-62706E023703}">
                      <ahyp:hlinkClr xmlns:ahyp="http://schemas.microsoft.com/office/drawing/2018/hyperlinkcolor" val="tx"/>
                    </a:ext>
                  </a:extLst>
                </a:hlinkClick>
              </a:rPr>
              <a:t>https://www.littlewandlelettersandsounds.org.uk</a:t>
            </a:r>
            <a:endParaRPr lang="en-US" u="sng" dirty="0">
              <a:solidFill>
                <a:schemeClr val="accent1"/>
              </a:solidFill>
              <a:latin typeface="Comic Sans MS" panose="030F0702030302020204" pitchFamily="66" charset="0"/>
            </a:endParaRPr>
          </a:p>
          <a:p>
            <a:r>
              <a:rPr lang="en-US" b="1" dirty="0">
                <a:solidFill>
                  <a:schemeClr val="bg1"/>
                </a:solidFill>
                <a:latin typeface="Comic Sans MS" panose="030F0702030302020204" pitchFamily="66" charset="0"/>
              </a:rPr>
              <a:t>Please ensure your child’s reading record and reading practice book is in school everyday. </a:t>
            </a:r>
            <a:endParaRPr lang="en-GB" b="1" dirty="0">
              <a:solidFill>
                <a:schemeClr val="bg1"/>
              </a:solidFill>
              <a:latin typeface="Comic Sans MS" panose="030F0702030302020204" pitchFamily="66" charset="0"/>
            </a:endParaRPr>
          </a:p>
          <a:p>
            <a:endParaRPr lang="en-GB" dirty="0"/>
          </a:p>
        </p:txBody>
      </p:sp>
      <p:pic>
        <p:nvPicPr>
          <p:cNvPr id="2050" name="Picture 2" descr="See the source image">
            <a:extLst>
              <a:ext uri="{FF2B5EF4-FFF2-40B4-BE49-F238E27FC236}">
                <a16:creationId xmlns:a16="http://schemas.microsoft.com/office/drawing/2014/main" id="{B8D917D6-2C16-45A3-A984-CBB26DCDF7C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5530011"/>
            <a:ext cx="1053351" cy="1053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96870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a:stretch>
            <a:fillRect/>
          </a:stretch>
        </p:blipFill>
        <p:spPr>
          <a:xfrm>
            <a:off x="5130993" y="2596201"/>
            <a:ext cx="2338398" cy="2226155"/>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359532" y="2765563"/>
            <a:ext cx="4390626" cy="2823677"/>
          </a:xfrm>
        </p:spPr>
        <p:txBody>
          <a:bodyPr>
            <a:normAutofit fontScale="85000" lnSpcReduction="20000"/>
          </a:bodyPr>
          <a:lstStyle/>
          <a:p>
            <a:r>
              <a:rPr lang="en-US" dirty="0">
                <a:solidFill>
                  <a:schemeClr val="bg1"/>
                </a:solidFill>
                <a:latin typeface="Comic Sans MS" panose="030F0702030302020204" pitchFamily="66" charset="0"/>
              </a:rPr>
              <a:t>Your child should be able to read their book without your help.</a:t>
            </a:r>
          </a:p>
          <a:p>
            <a:r>
              <a:rPr lang="en-US" dirty="0">
                <a:solidFill>
                  <a:schemeClr val="bg1"/>
                </a:solidFill>
                <a:latin typeface="Comic Sans MS" panose="030F0702030302020204" pitchFamily="66" charset="0"/>
              </a:rPr>
              <a:t>If they can’t read a word read it to them.</a:t>
            </a:r>
          </a:p>
          <a:p>
            <a:r>
              <a:rPr lang="en-US" dirty="0">
                <a:solidFill>
                  <a:schemeClr val="bg1"/>
                </a:solidFill>
                <a:latin typeface="Comic Sans MS" panose="030F0702030302020204" pitchFamily="66" charset="0"/>
              </a:rPr>
              <a:t>Talk about the book and celebrate their success.</a:t>
            </a: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a:xfrm>
            <a:off x="251520" y="854714"/>
            <a:ext cx="8748972" cy="1152128"/>
          </a:xfrm>
        </p:spPr>
        <p:txBody>
          <a:bodyPr>
            <a:noAutofit/>
          </a:bodyPr>
          <a:lstStyle/>
          <a:p>
            <a:r>
              <a:rPr lang="en-US" sz="3600" b="1" u="sng" dirty="0">
                <a:solidFill>
                  <a:schemeClr val="bg1"/>
                </a:solidFill>
                <a:latin typeface="Comic Sans MS" panose="030F0702030302020204" pitchFamily="66" charset="0"/>
              </a:rPr>
              <a:t>Reading Practice Book </a:t>
            </a:r>
            <a:br>
              <a:rPr lang="en-US" sz="3600" b="1" u="sng" dirty="0">
                <a:solidFill>
                  <a:schemeClr val="bg1"/>
                </a:solidFill>
                <a:latin typeface="Comic Sans MS" panose="030F0702030302020204" pitchFamily="66" charset="0"/>
              </a:rPr>
            </a:br>
            <a:r>
              <a:rPr lang="en-US" sz="3600" b="1" dirty="0">
                <a:solidFill>
                  <a:schemeClr val="bg1"/>
                </a:solidFill>
                <a:latin typeface="Comic Sans MS" panose="030F0702030302020204" pitchFamily="66" charset="0"/>
              </a:rPr>
              <a:t>Listening to your child read their phonics book</a:t>
            </a: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a:stretch>
            <a:fillRect/>
          </a:stretch>
        </p:blipFill>
        <p:spPr>
          <a:xfrm>
            <a:off x="6300192" y="4365104"/>
            <a:ext cx="2322258" cy="2210790"/>
          </a:xfrm>
          <a:prstGeom prst="rect">
            <a:avLst/>
          </a:prstGeom>
          <a:effectLst>
            <a:glow rad="127000">
              <a:schemeClr val="tx1">
                <a:alpha val="4000"/>
              </a:schemeClr>
            </a:glow>
          </a:effectLst>
        </p:spPr>
      </p:pic>
      <p:pic>
        <p:nvPicPr>
          <p:cNvPr id="6" name="Picture 2" descr="See the source image">
            <a:extLst>
              <a:ext uri="{FF2B5EF4-FFF2-40B4-BE49-F238E27FC236}">
                <a16:creationId xmlns:a16="http://schemas.microsoft.com/office/drawing/2014/main" id="{2B32C1B4-E2F3-4786-98A8-4D7291D3E28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7544" y="5589240"/>
            <a:ext cx="1053351" cy="1053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829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and a child reading a book&#10;&#10;Description automatically generated with medium confidence">
            <a:extLst>
              <a:ext uri="{FF2B5EF4-FFF2-40B4-BE49-F238E27FC236}">
                <a16:creationId xmlns:a16="http://schemas.microsoft.com/office/drawing/2014/main" id="{A77DE003-8673-7349-8269-8B2BBAA6A76D}"/>
              </a:ext>
            </a:extLst>
          </p:cNvPr>
          <p:cNvPicPr>
            <a:picLocks noChangeAspect="1"/>
          </p:cNvPicPr>
          <p:nvPr/>
        </p:nvPicPr>
        <p:blipFill rotWithShape="1">
          <a:blip r:embed="rId3">
            <a:extLst>
              <a:ext uri="{28A0092B-C50C-407E-A947-70E740481C1C}">
                <a14:useLocalDpi xmlns:a14="http://schemas.microsoft.com/office/drawing/2010/main"/>
              </a:ext>
            </a:extLst>
          </a:blip>
          <a:srcRect b="-1"/>
          <a:stretch/>
        </p:blipFill>
        <p:spPr>
          <a:xfrm>
            <a:off x="5502473" y="2304002"/>
            <a:ext cx="3269624" cy="2931754"/>
          </a:xfrm>
          <a:prstGeom prst="roundRect">
            <a:avLst>
              <a:gd name="adj" fmla="val 3700"/>
            </a:avLst>
          </a:prstGeom>
        </p:spPr>
      </p:pic>
      <p:sp>
        <p:nvSpPr>
          <p:cNvPr id="6" name="Text Placeholder 5">
            <a:extLst>
              <a:ext uri="{FF2B5EF4-FFF2-40B4-BE49-F238E27FC236}">
                <a16:creationId xmlns:a16="http://schemas.microsoft.com/office/drawing/2014/main" id="{82F6C5C2-432E-8248-84DB-431199FAEAE8}"/>
              </a:ext>
            </a:extLst>
          </p:cNvPr>
          <p:cNvSpPr>
            <a:spLocks noGrp="1"/>
          </p:cNvSpPr>
          <p:nvPr>
            <p:ph type="body" sz="quarter" idx="10"/>
          </p:nvPr>
        </p:nvSpPr>
        <p:spPr>
          <a:xfrm>
            <a:off x="359532" y="1484784"/>
            <a:ext cx="4968552" cy="4104456"/>
          </a:xfrm>
        </p:spPr>
        <p:txBody>
          <a:bodyPr>
            <a:normAutofit fontScale="85000" lnSpcReduction="20000"/>
          </a:bodyPr>
          <a:lstStyle/>
          <a:p>
            <a:pPr marL="0" indent="0">
              <a:buNone/>
            </a:pPr>
            <a:r>
              <a:rPr lang="en-US" b="1" dirty="0">
                <a:solidFill>
                  <a:schemeClr val="bg1"/>
                </a:solidFill>
                <a:latin typeface="Comic Sans MS" panose="030F0702030302020204" pitchFamily="66" charset="0"/>
              </a:rPr>
              <a:t>The shared book is for YOU to read:</a:t>
            </a:r>
          </a:p>
          <a:p>
            <a:pPr marL="0" indent="0">
              <a:spcBef>
                <a:spcPts val="450"/>
              </a:spcBef>
              <a:buNone/>
            </a:pPr>
            <a:r>
              <a:rPr lang="en-US" sz="1800" dirty="0">
                <a:solidFill>
                  <a:schemeClr val="bg1"/>
                </a:solidFill>
                <a:latin typeface="Comic Sans MS" panose="030F0702030302020204" pitchFamily="66" charset="0"/>
              </a:rPr>
              <a:t>Make the story sound as exciting as you can by changing your voice.</a:t>
            </a:r>
          </a:p>
          <a:p>
            <a:pPr marL="0" indent="0">
              <a:spcBef>
                <a:spcPts val="450"/>
              </a:spcBef>
              <a:buNone/>
            </a:pPr>
            <a:r>
              <a:rPr lang="en-US" sz="1800" dirty="0">
                <a:solidFill>
                  <a:schemeClr val="bg1"/>
                </a:solidFill>
                <a:latin typeface="Comic Sans MS" panose="030F0702030302020204" pitchFamily="66" charset="0"/>
              </a:rPr>
              <a:t>Talk with your child as much as you can:</a:t>
            </a:r>
          </a:p>
          <a:p>
            <a:pPr lvl="1">
              <a:spcBef>
                <a:spcPts val="450"/>
              </a:spcBef>
            </a:pPr>
            <a:r>
              <a:rPr lang="en-US" dirty="0">
                <a:solidFill>
                  <a:schemeClr val="bg1"/>
                </a:solidFill>
                <a:latin typeface="Comic Sans MS" panose="030F0702030302020204" pitchFamily="66" charset="0"/>
              </a:rPr>
              <a:t>Introduce new and exciting language</a:t>
            </a:r>
          </a:p>
          <a:p>
            <a:pPr lvl="1">
              <a:spcBef>
                <a:spcPts val="450"/>
              </a:spcBef>
            </a:pPr>
            <a:r>
              <a:rPr lang="en-US" dirty="0">
                <a:solidFill>
                  <a:schemeClr val="bg1"/>
                </a:solidFill>
                <a:latin typeface="Comic Sans MS" panose="030F0702030302020204" pitchFamily="66" charset="0"/>
              </a:rPr>
              <a:t>Encourage your child to use new vocabulary</a:t>
            </a:r>
          </a:p>
          <a:p>
            <a:pPr lvl="1">
              <a:spcBef>
                <a:spcPts val="450"/>
              </a:spcBef>
            </a:pPr>
            <a:r>
              <a:rPr lang="en-US" dirty="0">
                <a:solidFill>
                  <a:schemeClr val="bg1"/>
                </a:solidFill>
                <a:latin typeface="Comic Sans MS" panose="030F0702030302020204" pitchFamily="66" charset="0"/>
              </a:rPr>
              <a:t>Make up sentences together</a:t>
            </a:r>
          </a:p>
          <a:p>
            <a:pPr lvl="1">
              <a:spcBef>
                <a:spcPts val="450"/>
              </a:spcBef>
            </a:pPr>
            <a:r>
              <a:rPr lang="en-US" dirty="0">
                <a:solidFill>
                  <a:schemeClr val="bg1"/>
                </a:solidFill>
                <a:latin typeface="Comic Sans MS" panose="030F0702030302020204" pitchFamily="66" charset="0"/>
              </a:rPr>
              <a:t>Find different words to use</a:t>
            </a:r>
          </a:p>
          <a:p>
            <a:pPr lvl="1">
              <a:spcBef>
                <a:spcPts val="450"/>
              </a:spcBef>
            </a:pPr>
            <a:r>
              <a:rPr lang="en-US" dirty="0">
                <a:solidFill>
                  <a:schemeClr val="bg1"/>
                </a:solidFill>
                <a:latin typeface="Comic Sans MS" panose="030F0702030302020204" pitchFamily="66" charset="0"/>
              </a:rPr>
              <a:t>Describe things you see.</a:t>
            </a:r>
          </a:p>
        </p:txBody>
      </p:sp>
      <p:sp>
        <p:nvSpPr>
          <p:cNvPr id="4" name="Title 3">
            <a:extLst>
              <a:ext uri="{FF2B5EF4-FFF2-40B4-BE49-F238E27FC236}">
                <a16:creationId xmlns:a16="http://schemas.microsoft.com/office/drawing/2014/main" id="{1D0C56A2-B8FB-0E4C-9808-4C8445824CFE}"/>
              </a:ext>
            </a:extLst>
          </p:cNvPr>
          <p:cNvSpPr>
            <a:spLocks noGrp="1"/>
          </p:cNvSpPr>
          <p:nvPr>
            <p:ph type="title"/>
          </p:nvPr>
        </p:nvSpPr>
        <p:spPr/>
        <p:txBody>
          <a:bodyPr>
            <a:normAutofit/>
          </a:bodyPr>
          <a:lstStyle/>
          <a:p>
            <a:r>
              <a:rPr lang="en-US" sz="5400" b="1" u="sng" dirty="0">
                <a:solidFill>
                  <a:schemeClr val="bg1"/>
                </a:solidFill>
                <a:latin typeface="Comic Sans MS" panose="030F0702030302020204" pitchFamily="66" charset="0"/>
              </a:rPr>
              <a:t>Read to your child</a:t>
            </a:r>
          </a:p>
        </p:txBody>
      </p:sp>
      <p:pic>
        <p:nvPicPr>
          <p:cNvPr id="7" name="Picture 2" descr="See the source image">
            <a:extLst>
              <a:ext uri="{FF2B5EF4-FFF2-40B4-BE49-F238E27FC236}">
                <a16:creationId xmlns:a16="http://schemas.microsoft.com/office/drawing/2014/main" id="{B9D9ECD3-D16B-41E0-AB65-5C0D68DC825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528" y="5596947"/>
            <a:ext cx="1053351" cy="1053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1190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hild writing on a piece of paper&#10;&#10;Description automatically generated with medium confidence">
            <a:extLst>
              <a:ext uri="{FF2B5EF4-FFF2-40B4-BE49-F238E27FC236}">
                <a16:creationId xmlns:a16="http://schemas.microsoft.com/office/drawing/2014/main" id="{D6DFDD0E-EB92-DD41-92A6-796144DC903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5436096" y="1916832"/>
            <a:ext cx="3448805" cy="2340261"/>
          </a:xfrm>
          <a:prstGeom prst="roundRect">
            <a:avLst>
              <a:gd name="adj" fmla="val 4317"/>
            </a:avLst>
          </a:prstGeom>
        </p:spPr>
      </p:pic>
      <p:sp>
        <p:nvSpPr>
          <p:cNvPr id="2"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251520" y="1611050"/>
            <a:ext cx="5184576" cy="4824536"/>
          </a:xfrm>
        </p:spPr>
        <p:txBody>
          <a:bodyPr>
            <a:normAutofit fontScale="85000" lnSpcReduction="10000"/>
          </a:bodyPr>
          <a:lstStyle/>
          <a:p>
            <a:pPr marL="0" indent="0">
              <a:buNone/>
            </a:pPr>
            <a:r>
              <a:rPr lang="en-US" sz="2900" b="1" dirty="0">
                <a:solidFill>
                  <a:schemeClr val="bg1"/>
                </a:solidFill>
                <a:latin typeface="Comic Sans MS" panose="030F0702030302020204" pitchFamily="66" charset="0"/>
              </a:rPr>
              <a:t>This means that your child should: </a:t>
            </a:r>
          </a:p>
          <a:p>
            <a:r>
              <a:rPr lang="en-US" sz="2900" dirty="0">
                <a:solidFill>
                  <a:schemeClr val="bg1"/>
                </a:solidFill>
                <a:latin typeface="Comic Sans MS" panose="030F0702030302020204" pitchFamily="66" charset="0"/>
              </a:rPr>
              <a:t>Know all the sounds and tricky words in their phonics book well</a:t>
            </a:r>
          </a:p>
          <a:p>
            <a:r>
              <a:rPr lang="en-US" sz="2900" dirty="0">
                <a:solidFill>
                  <a:schemeClr val="bg1"/>
                </a:solidFill>
                <a:latin typeface="Comic Sans MS" panose="030F0702030302020204" pitchFamily="66" charset="0"/>
              </a:rPr>
              <a:t>Read many of the words by silent blending (in their head) – their reading will be automatic</a:t>
            </a:r>
          </a:p>
          <a:p>
            <a:r>
              <a:rPr lang="en-US" sz="2900" dirty="0">
                <a:solidFill>
                  <a:schemeClr val="bg1"/>
                </a:solidFill>
                <a:latin typeface="Comic Sans MS" panose="030F0702030302020204" pitchFamily="66" charset="0"/>
              </a:rPr>
              <a:t>Only need to stop and sound out about 5% of the words by the time they bring the book home – but they should be able to do this on their own.</a:t>
            </a:r>
          </a:p>
          <a:p>
            <a:endParaRPr lang="en-US" dirty="0">
              <a:solidFill>
                <a:schemeClr val="tx1">
                  <a:lumMod val="85000"/>
                  <a:lumOff val="15000"/>
                </a:schemeClr>
              </a:solidFill>
            </a:endParaRPr>
          </a:p>
          <a:p>
            <a:endParaRPr lang="en-US" dirty="0">
              <a:solidFill>
                <a:schemeClr val="tx1">
                  <a:lumMod val="85000"/>
                  <a:lumOff val="15000"/>
                </a:schemeClr>
              </a:solidFill>
            </a:endParaRPr>
          </a:p>
        </p:txBody>
      </p:sp>
      <p:sp>
        <p:nvSpPr>
          <p:cNvPr id="3" name="Title 2">
            <a:extLst>
              <a:ext uri="{FF2B5EF4-FFF2-40B4-BE49-F238E27FC236}">
                <a16:creationId xmlns:a16="http://schemas.microsoft.com/office/drawing/2014/main" id="{5D77FC48-7961-9849-B44F-999E708DB610}"/>
              </a:ext>
            </a:extLst>
          </p:cNvPr>
          <p:cNvSpPr>
            <a:spLocks noGrp="1"/>
          </p:cNvSpPr>
          <p:nvPr>
            <p:ph type="title"/>
          </p:nvPr>
        </p:nvSpPr>
        <p:spPr/>
        <p:txBody>
          <a:bodyPr vert="horz" lIns="68580" tIns="34290" rIns="68580" bIns="34290" rtlCol="0" anchor="ctr" anchorCtr="0">
            <a:normAutofit/>
          </a:bodyPr>
          <a:lstStyle/>
          <a:p>
            <a:pPr eaLnBrk="1" hangingPunct="1"/>
            <a:r>
              <a:rPr lang="en-US" sz="3200" b="1" u="sng" dirty="0">
                <a:solidFill>
                  <a:schemeClr val="bg1"/>
                </a:solidFill>
                <a:latin typeface="Comic Sans MS" panose="030F0702030302020204" pitchFamily="66" charset="0"/>
              </a:rPr>
              <a:t>Reading a book at the right level</a:t>
            </a:r>
          </a:p>
        </p:txBody>
      </p:sp>
      <p:pic>
        <p:nvPicPr>
          <p:cNvPr id="5" name="Picture 2" descr="See the source image">
            <a:extLst>
              <a:ext uri="{FF2B5EF4-FFF2-40B4-BE49-F238E27FC236}">
                <a16:creationId xmlns:a16="http://schemas.microsoft.com/office/drawing/2014/main" id="{9AC85C83-C40D-43BD-9E53-19CE615B995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96336" y="5471993"/>
            <a:ext cx="1053351" cy="1053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997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61E2A-85C7-4356-92F4-59AFD5A73762}"/>
              </a:ext>
            </a:extLst>
          </p:cNvPr>
          <p:cNvSpPr>
            <a:spLocks noGrp="1"/>
          </p:cNvSpPr>
          <p:nvPr>
            <p:ph type="title"/>
          </p:nvPr>
        </p:nvSpPr>
        <p:spPr/>
        <p:txBody>
          <a:bodyPr/>
          <a:lstStyle/>
          <a:p>
            <a:r>
              <a:rPr lang="en-GB" b="1" u="sng" dirty="0">
                <a:solidFill>
                  <a:schemeClr val="bg1"/>
                </a:solidFill>
                <a:latin typeface="Comic Sans MS" panose="030F0702030302020204" pitchFamily="66" charset="0"/>
              </a:rPr>
              <a:t>Phonics and Reading </a:t>
            </a:r>
          </a:p>
        </p:txBody>
      </p:sp>
      <p:sp>
        <p:nvSpPr>
          <p:cNvPr id="3" name="Content Placeholder 2">
            <a:extLst>
              <a:ext uri="{FF2B5EF4-FFF2-40B4-BE49-F238E27FC236}">
                <a16:creationId xmlns:a16="http://schemas.microsoft.com/office/drawing/2014/main" id="{1275A82D-A806-4FD0-8B19-32909DE9296A}"/>
              </a:ext>
            </a:extLst>
          </p:cNvPr>
          <p:cNvSpPr>
            <a:spLocks noGrp="1"/>
          </p:cNvSpPr>
          <p:nvPr>
            <p:ph idx="1"/>
          </p:nvPr>
        </p:nvSpPr>
        <p:spPr/>
        <p:txBody>
          <a:bodyPr>
            <a:normAutofit fontScale="70000" lnSpcReduction="20000"/>
          </a:bodyPr>
          <a:lstStyle/>
          <a:p>
            <a:r>
              <a:rPr lang="en-GB" sz="3400" dirty="0">
                <a:solidFill>
                  <a:schemeClr val="bg1"/>
                </a:solidFill>
                <a:latin typeface="Comic Sans MS" panose="030F0702030302020204" pitchFamily="66" charset="0"/>
              </a:rPr>
              <a:t>You child will have in class reading sessions before your child receives their reading practice book on a Friday.</a:t>
            </a:r>
          </a:p>
          <a:p>
            <a:r>
              <a:rPr lang="en-GB" sz="3400" dirty="0">
                <a:solidFill>
                  <a:schemeClr val="bg1"/>
                </a:solidFill>
                <a:latin typeface="Comic Sans MS" panose="030F0702030302020204" pitchFamily="66" charset="0"/>
              </a:rPr>
              <a:t>In class each week, we will work on – </a:t>
            </a:r>
          </a:p>
          <a:p>
            <a:r>
              <a:rPr lang="en-GB" sz="3400" b="1" dirty="0">
                <a:solidFill>
                  <a:schemeClr val="bg1"/>
                </a:solidFill>
                <a:latin typeface="Comic Sans MS" panose="030F0702030302020204" pitchFamily="66" charset="0"/>
              </a:rPr>
              <a:t>Read 1 – Decoding and Prosody, </a:t>
            </a:r>
            <a:r>
              <a:rPr lang="en-GB" sz="3400" dirty="0">
                <a:solidFill>
                  <a:schemeClr val="bg1"/>
                </a:solidFill>
                <a:latin typeface="Comic Sans MS" panose="030F0702030302020204" pitchFamily="66" charset="0"/>
              </a:rPr>
              <a:t>sounding out words if unfamiliar, ‘echo’ reading, modelling with expression. </a:t>
            </a:r>
          </a:p>
          <a:p>
            <a:r>
              <a:rPr lang="en-GB" sz="3400" b="1" dirty="0">
                <a:solidFill>
                  <a:schemeClr val="bg1"/>
                </a:solidFill>
                <a:latin typeface="Comic Sans MS" panose="030F0702030302020204" pitchFamily="66" charset="0"/>
              </a:rPr>
              <a:t>Read 2 – Comprehension </a:t>
            </a:r>
            <a:r>
              <a:rPr lang="en-GB" sz="3400" dirty="0">
                <a:solidFill>
                  <a:schemeClr val="bg1"/>
                </a:solidFill>
                <a:latin typeface="Comic Sans MS" panose="030F0702030302020204" pitchFamily="66" charset="0"/>
              </a:rPr>
              <a:t>– Discussing the book. Retrieval questions. </a:t>
            </a:r>
          </a:p>
          <a:p>
            <a:r>
              <a:rPr lang="en-GB" sz="3400" b="1" dirty="0">
                <a:solidFill>
                  <a:schemeClr val="bg1"/>
                </a:solidFill>
                <a:latin typeface="Comic Sans MS" panose="030F0702030302020204" pitchFamily="66" charset="0"/>
              </a:rPr>
              <a:t>Read 3 – </a:t>
            </a:r>
            <a:r>
              <a:rPr lang="en-GB" sz="3400" dirty="0">
                <a:solidFill>
                  <a:schemeClr val="bg1"/>
                </a:solidFill>
                <a:latin typeface="Comic Sans MS" panose="030F0702030302020204" pitchFamily="66" charset="0"/>
              </a:rPr>
              <a:t>At home, revisiting fluency, comprehension. Questions to support this is at the back of each book, encourage your child to write the answers down! </a:t>
            </a:r>
          </a:p>
          <a:p>
            <a:r>
              <a:rPr lang="en-GB" sz="3400" dirty="0">
                <a:solidFill>
                  <a:schemeClr val="bg1"/>
                </a:solidFill>
                <a:latin typeface="Comic Sans MS" panose="030F0702030302020204" pitchFamily="66" charset="0"/>
              </a:rPr>
              <a:t>.  </a:t>
            </a:r>
          </a:p>
          <a:p>
            <a:endParaRPr lang="en-GB" dirty="0">
              <a:solidFill>
                <a:schemeClr val="bg1"/>
              </a:solidFill>
            </a:endParaRPr>
          </a:p>
          <a:p>
            <a:endParaRPr lang="en-GB" dirty="0"/>
          </a:p>
        </p:txBody>
      </p:sp>
      <p:pic>
        <p:nvPicPr>
          <p:cNvPr id="4" name="Picture 2" descr="See the source image">
            <a:extLst>
              <a:ext uri="{FF2B5EF4-FFF2-40B4-BE49-F238E27FC236}">
                <a16:creationId xmlns:a16="http://schemas.microsoft.com/office/drawing/2014/main" id="{EFBD8113-9B86-4087-A5E4-E334FA129CA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12360" y="5498976"/>
            <a:ext cx="1053351" cy="1053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90864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A3871-40FD-4459-AA7D-295783F16FED}"/>
              </a:ext>
            </a:extLst>
          </p:cNvPr>
          <p:cNvSpPr>
            <a:spLocks noGrp="1"/>
          </p:cNvSpPr>
          <p:nvPr>
            <p:ph type="title"/>
          </p:nvPr>
        </p:nvSpPr>
        <p:spPr/>
        <p:txBody>
          <a:bodyPr/>
          <a:lstStyle/>
          <a:p>
            <a:r>
              <a:rPr lang="en-GB" dirty="0">
                <a:solidFill>
                  <a:schemeClr val="bg1"/>
                </a:solidFill>
                <a:latin typeface="Comic Sans MS" panose="030F0702030302020204" pitchFamily="66" charset="0"/>
              </a:rPr>
              <a:t>How can you help at home</a:t>
            </a:r>
            <a:r>
              <a:rPr lang="en-GB" dirty="0">
                <a:solidFill>
                  <a:schemeClr val="bg1"/>
                </a:solidFill>
              </a:rPr>
              <a:t>?</a:t>
            </a:r>
          </a:p>
        </p:txBody>
      </p:sp>
      <p:sp>
        <p:nvSpPr>
          <p:cNvPr id="3" name="Content Placeholder 2">
            <a:extLst>
              <a:ext uri="{FF2B5EF4-FFF2-40B4-BE49-F238E27FC236}">
                <a16:creationId xmlns:a16="http://schemas.microsoft.com/office/drawing/2014/main" id="{B6F58E88-E1CC-4CD7-8F59-06B268C95F5A}"/>
              </a:ext>
            </a:extLst>
          </p:cNvPr>
          <p:cNvSpPr>
            <a:spLocks noGrp="1"/>
          </p:cNvSpPr>
          <p:nvPr>
            <p:ph idx="1"/>
          </p:nvPr>
        </p:nvSpPr>
        <p:spPr/>
        <p:txBody>
          <a:bodyPr/>
          <a:lstStyle/>
          <a:p>
            <a:r>
              <a:rPr lang="en-GB" dirty="0">
                <a:hlinkClick r:id="rId2"/>
              </a:rPr>
              <a:t>https://www.littlewandlelettersandsounds.org.uk/resources/for-parents/</a:t>
            </a:r>
            <a:endParaRPr lang="en-GB" dirty="0"/>
          </a:p>
          <a:p>
            <a:r>
              <a:rPr lang="en-GB" dirty="0">
                <a:solidFill>
                  <a:schemeClr val="bg1"/>
                </a:solidFill>
                <a:latin typeface="Comic Sans MS" panose="030F0702030302020204" pitchFamily="66" charset="0"/>
              </a:rPr>
              <a:t>Lots of resources online. </a:t>
            </a:r>
          </a:p>
          <a:p>
            <a:r>
              <a:rPr lang="en-GB" dirty="0">
                <a:solidFill>
                  <a:schemeClr val="bg1"/>
                </a:solidFill>
                <a:latin typeface="Comic Sans MS" panose="030F0702030302020204" pitchFamily="66" charset="0"/>
              </a:rPr>
              <a:t>Videos to support.</a:t>
            </a:r>
          </a:p>
          <a:p>
            <a:r>
              <a:rPr lang="en-GB" dirty="0">
                <a:solidFill>
                  <a:schemeClr val="bg1"/>
                </a:solidFill>
                <a:latin typeface="Comic Sans MS" panose="030F0702030302020204" pitchFamily="66" charset="0"/>
              </a:rPr>
              <a:t>Grow the Code (A copy will be sent home and also available online on the Little </a:t>
            </a:r>
            <a:r>
              <a:rPr lang="en-GB" dirty="0" err="1">
                <a:solidFill>
                  <a:schemeClr val="bg1"/>
                </a:solidFill>
                <a:latin typeface="Comic Sans MS" panose="030F0702030302020204" pitchFamily="66" charset="0"/>
              </a:rPr>
              <a:t>Wandle</a:t>
            </a:r>
            <a:r>
              <a:rPr lang="en-GB" dirty="0">
                <a:solidFill>
                  <a:schemeClr val="bg1"/>
                </a:solidFill>
                <a:latin typeface="Comic Sans MS" panose="030F0702030302020204" pitchFamily="66" charset="0"/>
              </a:rPr>
              <a:t> website) </a:t>
            </a:r>
          </a:p>
        </p:txBody>
      </p:sp>
    </p:spTree>
    <p:extLst>
      <p:ext uri="{BB962C8B-B14F-4D97-AF65-F5344CB8AC3E}">
        <p14:creationId xmlns:p14="http://schemas.microsoft.com/office/powerpoint/2010/main" val="4068464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C616728-8230-5A47-9A27-641FF58EB296}"/>
              </a:ext>
            </a:extLst>
          </p:cNvPr>
          <p:cNvSpPr>
            <a:spLocks noGrp="1"/>
          </p:cNvSpPr>
          <p:nvPr>
            <p:ph type="body" sz="quarter" idx="10"/>
          </p:nvPr>
        </p:nvSpPr>
        <p:spPr/>
        <p:txBody>
          <a:bodyPr/>
          <a:lstStyle/>
          <a:p>
            <a:pPr marL="0" indent="0">
              <a:buNone/>
            </a:pPr>
            <a:r>
              <a:rPr lang="en-US" dirty="0">
                <a:solidFill>
                  <a:schemeClr val="bg1"/>
                </a:solidFill>
                <a:latin typeface="Comic Sans MS" panose="030F0702030302020204" pitchFamily="66" charset="0"/>
              </a:rPr>
              <a:t>Videos available online</a:t>
            </a:r>
          </a:p>
        </p:txBody>
      </p:sp>
      <p:sp>
        <p:nvSpPr>
          <p:cNvPr id="3" name="Title 2">
            <a:extLst>
              <a:ext uri="{FF2B5EF4-FFF2-40B4-BE49-F238E27FC236}">
                <a16:creationId xmlns:a16="http://schemas.microsoft.com/office/drawing/2014/main" id="{8094F2CC-1E17-114E-BB98-903957021FB5}"/>
              </a:ext>
            </a:extLst>
          </p:cNvPr>
          <p:cNvSpPr>
            <a:spLocks noGrp="1"/>
          </p:cNvSpPr>
          <p:nvPr>
            <p:ph type="title"/>
          </p:nvPr>
        </p:nvSpPr>
        <p:spPr>
          <a:xfrm>
            <a:off x="179004" y="24035"/>
            <a:ext cx="8964996" cy="1476164"/>
          </a:xfrm>
          <a:prstGeom prst="rect">
            <a:avLst/>
          </a:prstGeom>
        </p:spPr>
        <p:txBody>
          <a:bodyPr>
            <a:noAutofit/>
          </a:bodyPr>
          <a:lstStyle/>
          <a:p>
            <a:r>
              <a:rPr lang="en-US" sz="4000" b="1" dirty="0">
                <a:solidFill>
                  <a:schemeClr val="bg1"/>
                </a:solidFill>
                <a:latin typeface="Comic Sans MS" panose="030F0702030302020204" pitchFamily="66" charset="0"/>
              </a:rPr>
              <a:t>Supporting your child with phonics</a:t>
            </a:r>
          </a:p>
        </p:txBody>
      </p:sp>
      <p:pic>
        <p:nvPicPr>
          <p:cNvPr id="4" name="Picture 3" descr="Graphical user interface, application, Teams&#10;&#10;Description automatically generated">
            <a:hlinkClick r:id="rId3"/>
            <a:extLst>
              <a:ext uri="{FF2B5EF4-FFF2-40B4-BE49-F238E27FC236}">
                <a16:creationId xmlns:a16="http://schemas.microsoft.com/office/drawing/2014/main" id="{F058F429-3EDB-484B-83B8-106BC37D55F2}"/>
              </a:ext>
            </a:extLst>
          </p:cNvPr>
          <p:cNvPicPr>
            <a:picLocks noChangeAspect="1"/>
          </p:cNvPicPr>
          <p:nvPr/>
        </p:nvPicPr>
        <p:blipFill rotWithShape="1">
          <a:blip r:embed="rId4"/>
          <a:srcRect r="67270"/>
          <a:stretch/>
        </p:blipFill>
        <p:spPr>
          <a:xfrm>
            <a:off x="401622" y="2706216"/>
            <a:ext cx="2712216" cy="2667000"/>
          </a:xfrm>
          <a:prstGeom prst="rect">
            <a:avLst/>
          </a:prstGeom>
        </p:spPr>
      </p:pic>
      <p:pic>
        <p:nvPicPr>
          <p:cNvPr id="6" name="Picture 5" descr="Graphical user interface, application, Teams&#10;&#10;Description automatically generated">
            <a:hlinkClick r:id="rId5"/>
            <a:extLst>
              <a:ext uri="{FF2B5EF4-FFF2-40B4-BE49-F238E27FC236}">
                <a16:creationId xmlns:a16="http://schemas.microsoft.com/office/drawing/2014/main" id="{394F4AD3-9482-EF4B-8255-23B85AB25B25}"/>
              </a:ext>
            </a:extLst>
          </p:cNvPr>
          <p:cNvPicPr>
            <a:picLocks noChangeAspect="1"/>
          </p:cNvPicPr>
          <p:nvPr/>
        </p:nvPicPr>
        <p:blipFill rotWithShape="1">
          <a:blip r:embed="rId4"/>
          <a:srcRect l="33237" t="4087" r="34033" b="-4087"/>
          <a:stretch/>
        </p:blipFill>
        <p:spPr>
          <a:xfrm>
            <a:off x="3155928" y="2814228"/>
            <a:ext cx="2712216" cy="2667000"/>
          </a:xfrm>
          <a:prstGeom prst="rect">
            <a:avLst/>
          </a:prstGeom>
        </p:spPr>
      </p:pic>
      <p:pic>
        <p:nvPicPr>
          <p:cNvPr id="7" name="Picture 6" descr="Graphical user interface, application, Teams&#10;&#10;Description automatically generated">
            <a:hlinkClick r:id="rId6"/>
            <a:extLst>
              <a:ext uri="{FF2B5EF4-FFF2-40B4-BE49-F238E27FC236}">
                <a16:creationId xmlns:a16="http://schemas.microsoft.com/office/drawing/2014/main" id="{78A0AB10-488A-FF41-A046-589084451A8B}"/>
              </a:ext>
            </a:extLst>
          </p:cNvPr>
          <p:cNvPicPr>
            <a:picLocks noChangeAspect="1"/>
          </p:cNvPicPr>
          <p:nvPr/>
        </p:nvPicPr>
        <p:blipFill rotWithShape="1">
          <a:blip r:embed="rId4"/>
          <a:srcRect l="66298"/>
          <a:stretch/>
        </p:blipFill>
        <p:spPr>
          <a:xfrm>
            <a:off x="5868145" y="2706216"/>
            <a:ext cx="2792792" cy="2667000"/>
          </a:xfrm>
          <a:prstGeom prst="rect">
            <a:avLst/>
          </a:prstGeom>
        </p:spPr>
      </p:pic>
    </p:spTree>
    <p:extLst>
      <p:ext uri="{BB962C8B-B14F-4D97-AF65-F5344CB8AC3E}">
        <p14:creationId xmlns:p14="http://schemas.microsoft.com/office/powerpoint/2010/main" val="1408549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bg1"/>
                </a:solidFill>
                <a:latin typeface="Comic Sans MS" panose="030F0702030302020204" pitchFamily="66" charset="0"/>
              </a:rPr>
              <a:t>Maths in Key Stage One</a:t>
            </a:r>
          </a:p>
        </p:txBody>
      </p:sp>
      <p:sp>
        <p:nvSpPr>
          <p:cNvPr id="3" name="Content Placeholder 2"/>
          <p:cNvSpPr>
            <a:spLocks noGrp="1"/>
          </p:cNvSpPr>
          <p:nvPr>
            <p:ph idx="1"/>
          </p:nvPr>
        </p:nvSpPr>
        <p:spPr/>
        <p:txBody>
          <a:bodyPr>
            <a:normAutofit fontScale="25000" lnSpcReduction="20000"/>
          </a:bodyPr>
          <a:lstStyle/>
          <a:p>
            <a:pPr marL="0" indent="0">
              <a:buNone/>
            </a:pPr>
            <a:r>
              <a:rPr lang="en-GB" sz="8000" dirty="0">
                <a:solidFill>
                  <a:schemeClr val="bg1"/>
                </a:solidFill>
                <a:latin typeface="Comic Sans MS" panose="030F0702030302020204" pitchFamily="66" charset="0"/>
              </a:rPr>
              <a:t>In Year 2, Maths will be taught in own classes. </a:t>
            </a:r>
          </a:p>
          <a:p>
            <a:pPr marL="0" indent="0">
              <a:buNone/>
            </a:pPr>
            <a:r>
              <a:rPr lang="en-GB" sz="8000" dirty="0">
                <a:solidFill>
                  <a:schemeClr val="bg1"/>
                </a:solidFill>
                <a:latin typeface="Comic Sans MS" panose="030F0702030302020204" pitchFamily="66" charset="0"/>
              </a:rPr>
              <a:t>How to help your child in Maths…</a:t>
            </a:r>
          </a:p>
          <a:p>
            <a:pPr marL="0" indent="0">
              <a:buNone/>
            </a:pPr>
            <a:endParaRPr lang="en-GB" sz="8000" dirty="0">
              <a:solidFill>
                <a:schemeClr val="bg1"/>
              </a:solidFill>
              <a:latin typeface="Comic Sans MS" panose="030F0702030302020204" pitchFamily="66" charset="0"/>
            </a:endParaRPr>
          </a:p>
          <a:p>
            <a:r>
              <a:rPr lang="en-GB" sz="8000" dirty="0">
                <a:solidFill>
                  <a:schemeClr val="bg1"/>
                </a:solidFill>
                <a:latin typeface="Comic Sans MS" panose="030F0702030302020204" pitchFamily="66" charset="0"/>
              </a:rPr>
              <a:t>Support your child with their homework.</a:t>
            </a:r>
          </a:p>
          <a:p>
            <a:r>
              <a:rPr lang="en-GB" sz="8000" dirty="0">
                <a:solidFill>
                  <a:schemeClr val="bg1"/>
                </a:solidFill>
                <a:latin typeface="Comic Sans MS" panose="030F0702030302020204" pitchFamily="66" charset="0"/>
              </a:rPr>
              <a:t>Talk to your child about their learning in Maths. </a:t>
            </a:r>
          </a:p>
          <a:p>
            <a:r>
              <a:rPr lang="en-GB" sz="8000" dirty="0">
                <a:solidFill>
                  <a:schemeClr val="bg1"/>
                </a:solidFill>
                <a:latin typeface="Comic Sans MS" panose="030F0702030302020204" pitchFamily="66" charset="0"/>
              </a:rPr>
              <a:t>Encouraging your child to continue to work on their number formation. </a:t>
            </a:r>
          </a:p>
          <a:p>
            <a:r>
              <a:rPr lang="en-GB" sz="8000" dirty="0">
                <a:solidFill>
                  <a:schemeClr val="bg1"/>
                </a:solidFill>
                <a:latin typeface="Comic Sans MS" panose="030F0702030302020204" pitchFamily="66" charset="0"/>
              </a:rPr>
              <a:t>Number bonds.</a:t>
            </a:r>
          </a:p>
          <a:p>
            <a:r>
              <a:rPr lang="en-GB" sz="8000" dirty="0">
                <a:solidFill>
                  <a:schemeClr val="bg1"/>
                </a:solidFill>
                <a:latin typeface="Comic Sans MS" panose="030F0702030302020204" pitchFamily="66" charset="0"/>
              </a:rPr>
              <a:t>Simple addition and subtraction number sentences. </a:t>
            </a:r>
          </a:p>
          <a:p>
            <a:r>
              <a:rPr lang="en-GB" sz="8000" dirty="0">
                <a:solidFill>
                  <a:schemeClr val="bg1"/>
                </a:solidFill>
                <a:latin typeface="Comic Sans MS" panose="030F0702030302020204" pitchFamily="66" charset="0"/>
              </a:rPr>
              <a:t>Using practical resources to support your child’s understanding of Maths. </a:t>
            </a:r>
          </a:p>
          <a:p>
            <a:r>
              <a:rPr lang="en-GB" sz="8000" dirty="0">
                <a:solidFill>
                  <a:schemeClr val="bg1"/>
                </a:solidFill>
                <a:latin typeface="Comic Sans MS" panose="030F0702030302020204" pitchFamily="66" charset="0"/>
              </a:rPr>
              <a:t>Counting up and down in twos, fives, tens and threes.  Moving onto applying this to times tables. </a:t>
            </a:r>
          </a:p>
          <a:p>
            <a:r>
              <a:rPr lang="en-GB" sz="8000" dirty="0">
                <a:solidFill>
                  <a:schemeClr val="bg1"/>
                </a:solidFill>
                <a:latin typeface="Comic Sans MS" panose="030F0702030302020204" pitchFamily="66" charset="0"/>
              </a:rPr>
              <a:t>Reasoning, applying their mathematical knowledge to solve word problems. </a:t>
            </a:r>
          </a:p>
          <a:p>
            <a:pPr marL="0" indent="0">
              <a:buNone/>
            </a:pPr>
            <a:endParaRPr lang="en-GB" dirty="0">
              <a:solidFill>
                <a:schemeClr val="bg1"/>
              </a:solidFill>
            </a:endParaRPr>
          </a:p>
          <a:p>
            <a:pPr marL="0" indent="0">
              <a:buNone/>
            </a:pPr>
            <a:endParaRPr lang="en-GB" dirty="0">
              <a:solidFill>
                <a:schemeClr val="bg1"/>
              </a:solidFill>
            </a:endParaRPr>
          </a:p>
          <a:p>
            <a:pPr marL="0" indent="0">
              <a:buNone/>
            </a:pPr>
            <a:r>
              <a:rPr lang="en-GB" dirty="0">
                <a:solidFill>
                  <a:schemeClr val="bg1"/>
                </a:solidFill>
              </a:rPr>
              <a:t>  </a:t>
            </a:r>
          </a:p>
        </p:txBody>
      </p:sp>
      <p:sp>
        <p:nvSpPr>
          <p:cNvPr id="4" name="Footer Placeholder 3"/>
          <p:cNvSpPr>
            <a:spLocks noGrp="1"/>
          </p:cNvSpPr>
          <p:nvPr>
            <p:ph type="ftr" sz="quarter" idx="11"/>
          </p:nvPr>
        </p:nvSpPr>
        <p:spPr/>
        <p:txBody>
          <a:bodyPr/>
          <a:lstStyle/>
          <a:p>
            <a:r>
              <a:rPr lang="en-GB"/>
              <a:t>Live, love and learn in a caring Christian community. </a:t>
            </a:r>
          </a:p>
        </p:txBody>
      </p:sp>
    </p:spTree>
    <p:extLst>
      <p:ext uri="{BB962C8B-B14F-4D97-AF65-F5344CB8AC3E}">
        <p14:creationId xmlns:p14="http://schemas.microsoft.com/office/powerpoint/2010/main" val="3225162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bg1"/>
                </a:solidFill>
                <a:latin typeface="Comic Sans MS" panose="030F0702030302020204" pitchFamily="66" charset="0"/>
              </a:rPr>
              <a:t>English in  Key Stage One</a:t>
            </a:r>
          </a:p>
        </p:txBody>
      </p:sp>
      <p:sp>
        <p:nvSpPr>
          <p:cNvPr id="3" name="Content Placeholder 2"/>
          <p:cNvSpPr>
            <a:spLocks noGrp="1"/>
          </p:cNvSpPr>
          <p:nvPr>
            <p:ph idx="1"/>
          </p:nvPr>
        </p:nvSpPr>
        <p:spPr/>
        <p:txBody>
          <a:bodyPr>
            <a:normAutofit/>
          </a:bodyPr>
          <a:lstStyle/>
          <a:p>
            <a:r>
              <a:rPr lang="en-GB" dirty="0">
                <a:solidFill>
                  <a:schemeClr val="bg1"/>
                </a:solidFill>
                <a:latin typeface="Comic Sans MS" panose="030F0702030302020204" pitchFamily="66" charset="0"/>
              </a:rPr>
              <a:t>Daily phonics and English lessons will be taught by class teachers. </a:t>
            </a:r>
          </a:p>
          <a:p>
            <a:pPr marL="0" indent="0">
              <a:buNone/>
            </a:pPr>
            <a:r>
              <a:rPr lang="en-GB" u="sng" dirty="0">
                <a:solidFill>
                  <a:schemeClr val="bg1"/>
                </a:solidFill>
                <a:latin typeface="Comic Sans MS" panose="030F0702030302020204" pitchFamily="66" charset="0"/>
              </a:rPr>
              <a:t>Handwriting</a:t>
            </a:r>
          </a:p>
          <a:p>
            <a:r>
              <a:rPr lang="en-GB" dirty="0">
                <a:solidFill>
                  <a:schemeClr val="bg1"/>
                </a:solidFill>
                <a:latin typeface="Comic Sans MS" panose="030F0702030302020204" pitchFamily="66" charset="0"/>
              </a:rPr>
              <a:t>Children are encouraged to use cursive writing in KS1, however it is very important children form their letters correctly. </a:t>
            </a:r>
          </a:p>
        </p:txBody>
      </p:sp>
      <p:sp>
        <p:nvSpPr>
          <p:cNvPr id="4" name="Footer Placeholder 3"/>
          <p:cNvSpPr>
            <a:spLocks noGrp="1"/>
          </p:cNvSpPr>
          <p:nvPr>
            <p:ph type="ftr" sz="quarter" idx="11"/>
          </p:nvPr>
        </p:nvSpPr>
        <p:spPr/>
        <p:txBody>
          <a:bodyPr/>
          <a:lstStyle/>
          <a:p>
            <a:r>
              <a:rPr lang="en-GB"/>
              <a:t>Live, love and learn in a caring Christian community. </a:t>
            </a:r>
          </a:p>
        </p:txBody>
      </p:sp>
    </p:spTree>
    <p:extLst>
      <p:ext uri="{BB962C8B-B14F-4D97-AF65-F5344CB8AC3E}">
        <p14:creationId xmlns:p14="http://schemas.microsoft.com/office/powerpoint/2010/main" val="3174472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a:solidFill>
                  <a:schemeClr val="bg1"/>
                </a:solidFill>
                <a:latin typeface="Comic Sans MS" panose="030F0702030302020204" pitchFamily="66" charset="0"/>
              </a:rPr>
              <a:t>How to help your child in English…</a:t>
            </a:r>
          </a:p>
        </p:txBody>
      </p:sp>
      <p:sp>
        <p:nvSpPr>
          <p:cNvPr id="3" name="Content Placeholder 2"/>
          <p:cNvSpPr>
            <a:spLocks noGrp="1"/>
          </p:cNvSpPr>
          <p:nvPr>
            <p:ph idx="1"/>
          </p:nvPr>
        </p:nvSpPr>
        <p:spPr/>
        <p:txBody>
          <a:bodyPr>
            <a:normAutofit fontScale="92500" lnSpcReduction="20000"/>
          </a:bodyPr>
          <a:lstStyle/>
          <a:p>
            <a:r>
              <a:rPr lang="en-GB" dirty="0">
                <a:solidFill>
                  <a:schemeClr val="bg1"/>
                </a:solidFill>
                <a:latin typeface="Comic Sans MS" panose="030F0702030302020204" pitchFamily="66" charset="0"/>
              </a:rPr>
              <a:t>Reading</a:t>
            </a:r>
          </a:p>
          <a:p>
            <a:r>
              <a:rPr lang="en-GB" dirty="0">
                <a:solidFill>
                  <a:schemeClr val="bg1"/>
                </a:solidFill>
                <a:latin typeface="Comic Sans MS" panose="030F0702030302020204" pitchFamily="66" charset="0"/>
              </a:rPr>
              <a:t>Continue to practise your child’s phonics at home. </a:t>
            </a:r>
          </a:p>
          <a:p>
            <a:r>
              <a:rPr lang="en-GB" dirty="0">
                <a:solidFill>
                  <a:schemeClr val="bg1"/>
                </a:solidFill>
                <a:latin typeface="Comic Sans MS" panose="030F0702030302020204" pitchFamily="66" charset="0"/>
              </a:rPr>
              <a:t>Encouraging your child to write, focusing on capital letters, full stops and finger spaces. </a:t>
            </a:r>
          </a:p>
          <a:p>
            <a:r>
              <a:rPr lang="en-GB" dirty="0">
                <a:solidFill>
                  <a:schemeClr val="bg1"/>
                </a:solidFill>
                <a:latin typeface="Comic Sans MS" panose="030F0702030302020204" pitchFamily="66" charset="0"/>
              </a:rPr>
              <a:t>Support your child with their weekly spellings. Please remember to go over previous spellings to ensure children do not forget these! </a:t>
            </a:r>
          </a:p>
          <a:p>
            <a:r>
              <a:rPr lang="en-GB" dirty="0">
                <a:solidFill>
                  <a:schemeClr val="bg1"/>
                </a:solidFill>
                <a:latin typeface="Comic Sans MS" panose="030F0702030302020204" pitchFamily="66" charset="0"/>
              </a:rPr>
              <a:t>Common exception spelling list. </a:t>
            </a:r>
          </a:p>
          <a:p>
            <a:endParaRPr lang="en-GB" dirty="0">
              <a:solidFill>
                <a:schemeClr val="bg1"/>
              </a:solidFill>
              <a:latin typeface="Comic Sans MS" panose="030F0702030302020204" pitchFamily="66" charset="0"/>
            </a:endParaRPr>
          </a:p>
          <a:p>
            <a:endParaRPr lang="en-GB" dirty="0"/>
          </a:p>
        </p:txBody>
      </p:sp>
    </p:spTree>
    <p:extLst>
      <p:ext uri="{BB962C8B-B14F-4D97-AF65-F5344CB8AC3E}">
        <p14:creationId xmlns:p14="http://schemas.microsoft.com/office/powerpoint/2010/main" val="3152235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C732A3-851D-D049-AD06-5F1AF59A655A}"/>
              </a:ext>
            </a:extLst>
          </p:cNvPr>
          <p:cNvSpPr>
            <a:spLocks noGrp="1"/>
          </p:cNvSpPr>
          <p:nvPr>
            <p:ph type="body" sz="quarter" idx="10"/>
          </p:nvPr>
        </p:nvSpPr>
        <p:spPr>
          <a:xfrm>
            <a:off x="107504" y="1772816"/>
            <a:ext cx="3672408" cy="4752528"/>
          </a:xfrm>
        </p:spPr>
        <p:txBody>
          <a:bodyPr>
            <a:normAutofit/>
          </a:bodyPr>
          <a:lstStyle/>
          <a:p>
            <a:r>
              <a:rPr lang="en-US" sz="2800" dirty="0">
                <a:solidFill>
                  <a:schemeClr val="bg1"/>
                </a:solidFill>
                <a:latin typeface="Comic Sans MS" panose="030F0702030302020204" pitchFamily="66" charset="0"/>
              </a:rPr>
              <a:t>Say the word.</a:t>
            </a:r>
          </a:p>
          <a:p>
            <a:r>
              <a:rPr lang="en-US" sz="2800" dirty="0">
                <a:solidFill>
                  <a:schemeClr val="bg1"/>
                </a:solidFill>
                <a:latin typeface="Comic Sans MS" panose="030F0702030302020204" pitchFamily="66" charset="0"/>
              </a:rPr>
              <a:t>Segment the sounds.</a:t>
            </a:r>
          </a:p>
          <a:p>
            <a:r>
              <a:rPr lang="en-US" sz="2800" dirty="0">
                <a:solidFill>
                  <a:schemeClr val="bg1"/>
                </a:solidFill>
                <a:latin typeface="Comic Sans MS" panose="030F0702030302020204" pitchFamily="66" charset="0"/>
              </a:rPr>
              <a:t>Count the sounds.</a:t>
            </a:r>
          </a:p>
          <a:p>
            <a:r>
              <a:rPr lang="en-US" sz="2800" dirty="0">
                <a:solidFill>
                  <a:schemeClr val="bg1"/>
                </a:solidFill>
                <a:latin typeface="Comic Sans MS" panose="030F0702030302020204" pitchFamily="66" charset="0"/>
              </a:rPr>
              <a:t>Write them down</a:t>
            </a:r>
            <a:r>
              <a:rPr lang="en-US" sz="2400" dirty="0">
                <a:solidFill>
                  <a:schemeClr val="bg1"/>
                </a:solidFill>
              </a:rPr>
              <a:t>.</a:t>
            </a:r>
          </a:p>
          <a:p>
            <a:endParaRPr lang="en-US" sz="2400" dirty="0">
              <a:solidFill>
                <a:schemeClr val="bg1"/>
              </a:solidFill>
            </a:endParaRPr>
          </a:p>
          <a:p>
            <a:r>
              <a:rPr lang="en-US" sz="2400" dirty="0">
                <a:solidFill>
                  <a:schemeClr val="bg1"/>
                </a:solidFill>
                <a:latin typeface="Comic Sans MS" panose="030F0702030302020204" pitchFamily="66" charset="0"/>
              </a:rPr>
              <a:t>Tricky words are also very important! </a:t>
            </a:r>
          </a:p>
        </p:txBody>
      </p:sp>
      <p:sp>
        <p:nvSpPr>
          <p:cNvPr id="3" name="Title 2">
            <a:extLst>
              <a:ext uri="{FF2B5EF4-FFF2-40B4-BE49-F238E27FC236}">
                <a16:creationId xmlns:a16="http://schemas.microsoft.com/office/drawing/2014/main" id="{ECFA671A-2241-5149-A2E4-B0A940F120BA}"/>
              </a:ext>
            </a:extLst>
          </p:cNvPr>
          <p:cNvSpPr>
            <a:spLocks noGrp="1"/>
          </p:cNvSpPr>
          <p:nvPr>
            <p:ph type="title"/>
          </p:nvPr>
        </p:nvSpPr>
        <p:spPr/>
        <p:txBody>
          <a:bodyPr>
            <a:normAutofit/>
          </a:bodyPr>
          <a:lstStyle/>
          <a:p>
            <a:r>
              <a:rPr lang="en-US" sz="4800" b="1" u="sng" dirty="0">
                <a:solidFill>
                  <a:schemeClr val="bg1"/>
                </a:solidFill>
                <a:latin typeface="Comic Sans MS" panose="030F0702030302020204" pitchFamily="66" charset="0"/>
              </a:rPr>
              <a:t>Spelling</a:t>
            </a:r>
          </a:p>
        </p:txBody>
      </p:sp>
      <p:pic>
        <p:nvPicPr>
          <p:cNvPr id="5" name="Picture 4" descr="A picture containing person, indoor, wall&#10;&#10;Description automatically generated">
            <a:extLst>
              <a:ext uri="{FF2B5EF4-FFF2-40B4-BE49-F238E27FC236}">
                <a16:creationId xmlns:a16="http://schemas.microsoft.com/office/drawing/2014/main" id="{70A18597-D3C0-654D-A58C-597972A332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851920" y="1988840"/>
            <a:ext cx="5055987" cy="3367844"/>
          </a:xfrm>
          <a:prstGeom prst="roundRect">
            <a:avLst>
              <a:gd name="adj" fmla="val 3608"/>
            </a:avLst>
          </a:prstGeom>
        </p:spPr>
      </p:pic>
    </p:spTree>
    <p:extLst>
      <p:ext uri="{BB962C8B-B14F-4D97-AF65-F5344CB8AC3E}">
        <p14:creationId xmlns:p14="http://schemas.microsoft.com/office/powerpoint/2010/main" val="996933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4F63C9E-8D8D-4119-A438-56443F13C971}"/>
              </a:ext>
            </a:extLst>
          </p:cNvPr>
          <p:cNvSpPr>
            <a:spLocks noGrp="1"/>
          </p:cNvSpPr>
          <p:nvPr>
            <p:ph type="body" sz="quarter" idx="10"/>
          </p:nvPr>
        </p:nvSpPr>
        <p:spPr>
          <a:xfrm>
            <a:off x="386535" y="1196752"/>
            <a:ext cx="8370930" cy="5256584"/>
          </a:xfrm>
        </p:spPr>
        <p:txBody>
          <a:bodyPr>
            <a:normAutofit fontScale="70000" lnSpcReduction="20000"/>
          </a:bodyPr>
          <a:lstStyle/>
          <a:p>
            <a:r>
              <a:rPr lang="en-GB" dirty="0">
                <a:solidFill>
                  <a:schemeClr val="bg1"/>
                </a:solidFill>
                <a:latin typeface="Comic Sans MS" panose="030F0702030302020204" pitchFamily="66" charset="0"/>
              </a:rPr>
              <a:t>Seesaw is an online platform used that is used in Key Stage 1 and Key Stage 2.</a:t>
            </a:r>
          </a:p>
          <a:p>
            <a:r>
              <a:rPr lang="en-GB" dirty="0">
                <a:solidFill>
                  <a:schemeClr val="bg1"/>
                </a:solidFill>
                <a:latin typeface="Comic Sans MS" panose="030F0702030302020204" pitchFamily="66" charset="0"/>
              </a:rPr>
              <a:t>It allows children to upload their learning to their own digital portfolio. This work can be viewed by their teacher who can provide targeted feedback. Children can upload documents or photographs of homework given. This work can only be viewed by the teacher and the child who uploaded it. Seesaw is a great tool to allow the children to showcase their home learning and to communicate with their class teacher. </a:t>
            </a:r>
          </a:p>
          <a:p>
            <a:r>
              <a:rPr lang="en-GB" dirty="0">
                <a:solidFill>
                  <a:schemeClr val="bg1"/>
                </a:solidFill>
                <a:latin typeface="Comic Sans MS" panose="030F0702030302020204" pitchFamily="66" charset="0"/>
              </a:rPr>
              <a:t>However, it is important to stress that it </a:t>
            </a:r>
            <a:r>
              <a:rPr lang="en-GB" b="1" i="1" dirty="0">
                <a:solidFill>
                  <a:schemeClr val="bg1"/>
                </a:solidFill>
                <a:latin typeface="Comic Sans MS" panose="030F0702030302020204" pitchFamily="66" charset="0"/>
              </a:rPr>
              <a:t>is not </a:t>
            </a:r>
            <a:r>
              <a:rPr lang="en-GB" dirty="0">
                <a:solidFill>
                  <a:schemeClr val="bg1"/>
                </a:solidFill>
                <a:latin typeface="Comic Sans MS" panose="030F0702030302020204" pitchFamily="66" charset="0"/>
              </a:rPr>
              <a:t>to be used for everyday home/school communication between parents and teachers. For messages such as this, the school office email system must be used:</a:t>
            </a:r>
          </a:p>
          <a:p>
            <a:r>
              <a:rPr lang="en-US" u="sng" dirty="0">
                <a:hlinkClick r:id="rId2"/>
              </a:rPr>
              <a:t>admin@stjosephs207.herts.sch.uk</a:t>
            </a:r>
            <a:r>
              <a:rPr lang="en-US" dirty="0"/>
              <a:t>   </a:t>
            </a:r>
            <a:endParaRPr lang="en-GB" dirty="0"/>
          </a:p>
          <a:p>
            <a:r>
              <a:rPr lang="en-GB" dirty="0">
                <a:solidFill>
                  <a:schemeClr val="bg1"/>
                </a:solidFill>
                <a:latin typeface="Comic Sans MS" panose="030F0702030302020204" pitchFamily="66" charset="0"/>
              </a:rPr>
              <a:t>Login details were sent home on </a:t>
            </a:r>
            <a:r>
              <a:rPr lang="en-GB">
                <a:solidFill>
                  <a:schemeClr val="bg1"/>
                </a:solidFill>
                <a:latin typeface="Comic Sans MS" panose="030F0702030302020204" pitchFamily="66" charset="0"/>
              </a:rPr>
              <a:t>Friday 8</a:t>
            </a:r>
            <a:r>
              <a:rPr lang="en-GB" baseline="30000">
                <a:solidFill>
                  <a:schemeClr val="bg1"/>
                </a:solidFill>
                <a:latin typeface="Comic Sans MS" panose="030F0702030302020204" pitchFamily="66" charset="0"/>
              </a:rPr>
              <a:t>th</a:t>
            </a:r>
            <a:r>
              <a:rPr lang="en-GB">
                <a:solidFill>
                  <a:schemeClr val="bg1"/>
                </a:solidFill>
                <a:latin typeface="Comic Sans MS" panose="030F0702030302020204" pitchFamily="66" charset="0"/>
              </a:rPr>
              <a:t> </a:t>
            </a:r>
            <a:r>
              <a:rPr lang="en-GB" dirty="0">
                <a:solidFill>
                  <a:schemeClr val="bg1"/>
                </a:solidFill>
                <a:latin typeface="Comic Sans MS" panose="030F0702030302020204" pitchFamily="66" charset="0"/>
              </a:rPr>
              <a:t>September. </a:t>
            </a:r>
          </a:p>
          <a:p>
            <a:endParaRPr lang="en-GB" dirty="0"/>
          </a:p>
        </p:txBody>
      </p:sp>
      <p:sp>
        <p:nvSpPr>
          <p:cNvPr id="3" name="Title 2">
            <a:extLst>
              <a:ext uri="{FF2B5EF4-FFF2-40B4-BE49-F238E27FC236}">
                <a16:creationId xmlns:a16="http://schemas.microsoft.com/office/drawing/2014/main" id="{18D0713B-8252-44B8-9070-9318B8BC14C9}"/>
              </a:ext>
            </a:extLst>
          </p:cNvPr>
          <p:cNvSpPr>
            <a:spLocks noGrp="1"/>
          </p:cNvSpPr>
          <p:nvPr>
            <p:ph type="title"/>
          </p:nvPr>
        </p:nvSpPr>
        <p:spPr>
          <a:xfrm>
            <a:off x="683568" y="404664"/>
            <a:ext cx="7344816" cy="1152128"/>
          </a:xfrm>
        </p:spPr>
        <p:txBody>
          <a:bodyPr>
            <a:noAutofit/>
          </a:bodyPr>
          <a:lstStyle/>
          <a:p>
            <a:r>
              <a:rPr lang="en-US" sz="3600" b="1" u="sng" dirty="0">
                <a:solidFill>
                  <a:schemeClr val="bg1"/>
                </a:solidFill>
                <a:latin typeface="Comic Sans MS" panose="030F0702030302020204" pitchFamily="66" charset="0"/>
              </a:rPr>
              <a:t>Seesaw Communication</a:t>
            </a:r>
            <a:br>
              <a:rPr lang="en-GB" sz="3600" dirty="0">
                <a:solidFill>
                  <a:schemeClr val="bg1"/>
                </a:solidFill>
                <a:latin typeface="Comic Sans MS" panose="030F0702030302020204" pitchFamily="66" charset="0"/>
              </a:rPr>
            </a:br>
            <a:endParaRPr lang="en-GB" sz="36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24495411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bg1"/>
                </a:solidFill>
                <a:latin typeface="Comic Sans MS" panose="030F0702030302020204" pitchFamily="66" charset="0"/>
              </a:rPr>
              <a:t>Homework</a:t>
            </a:r>
          </a:p>
        </p:txBody>
      </p:sp>
      <p:sp>
        <p:nvSpPr>
          <p:cNvPr id="3" name="Content Placeholder 2"/>
          <p:cNvSpPr>
            <a:spLocks noGrp="1"/>
          </p:cNvSpPr>
          <p:nvPr>
            <p:ph idx="1"/>
          </p:nvPr>
        </p:nvSpPr>
        <p:spPr/>
        <p:txBody>
          <a:bodyPr>
            <a:noAutofit/>
          </a:bodyPr>
          <a:lstStyle/>
          <a:p>
            <a:r>
              <a:rPr lang="en-US" dirty="0">
                <a:solidFill>
                  <a:schemeClr val="bg1"/>
                </a:solidFill>
                <a:latin typeface="Comic Sans MS" panose="030F0702030302020204" pitchFamily="66" charset="0"/>
              </a:rPr>
              <a:t>Weekly homework will be uploaded to Seesaw each Friday. The homework activities will alternate between English, </a:t>
            </a:r>
            <a:r>
              <a:rPr lang="en-US" dirty="0" err="1">
                <a:solidFill>
                  <a:schemeClr val="bg1"/>
                </a:solidFill>
                <a:latin typeface="Comic Sans MS" panose="030F0702030302020204" pitchFamily="66" charset="0"/>
              </a:rPr>
              <a:t>Maths</a:t>
            </a:r>
            <a:r>
              <a:rPr lang="en-US" dirty="0">
                <a:solidFill>
                  <a:schemeClr val="bg1"/>
                </a:solidFill>
                <a:latin typeface="Comic Sans MS" panose="030F0702030302020204" pitchFamily="66" charset="0"/>
              </a:rPr>
              <a:t> and a Foundation Subject. Once this has been completed at home, you will then need to upload a photo of your child’s work by the following Thursday; this will enable it to be acknowledged and feedback given.</a:t>
            </a:r>
            <a:endParaRPr lang="en-GB" dirty="0">
              <a:solidFill>
                <a:schemeClr val="bg1"/>
              </a:solidFill>
              <a:latin typeface="Comic Sans MS" panose="030F0702030302020204" pitchFamily="66" charset="0"/>
            </a:endParaRPr>
          </a:p>
          <a:p>
            <a:endParaRPr lang="en-US" sz="2000" dirty="0">
              <a:solidFill>
                <a:schemeClr val="bg1"/>
              </a:solidFill>
              <a:latin typeface="Comic Sans MS" panose="030F0702030302020204" pitchFamily="66" charset="0"/>
            </a:endParaRPr>
          </a:p>
        </p:txBody>
      </p:sp>
      <p:sp>
        <p:nvSpPr>
          <p:cNvPr id="4" name="Footer Placeholder 3"/>
          <p:cNvSpPr>
            <a:spLocks noGrp="1"/>
          </p:cNvSpPr>
          <p:nvPr>
            <p:ph type="ftr" sz="quarter" idx="11"/>
          </p:nvPr>
        </p:nvSpPr>
        <p:spPr>
          <a:xfrm>
            <a:off x="3124200" y="6126162"/>
            <a:ext cx="2895600" cy="365125"/>
          </a:xfrm>
        </p:spPr>
        <p:txBody>
          <a:bodyPr/>
          <a:lstStyle/>
          <a:p>
            <a:r>
              <a:rPr lang="en-GB" dirty="0"/>
              <a:t>Live, love and learn in a caring Christian community. </a:t>
            </a:r>
          </a:p>
        </p:txBody>
      </p:sp>
      <p:pic>
        <p:nvPicPr>
          <p:cNvPr id="1026" name="Picture 2" descr="Image result for homewo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5041" y="404664"/>
            <a:ext cx="2160240" cy="1368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14516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bg1"/>
                </a:solidFill>
                <a:latin typeface="Comic Sans MS" panose="030F0702030302020204" pitchFamily="66" charset="0"/>
              </a:rPr>
              <a:t>Homework</a:t>
            </a:r>
            <a:endParaRPr lang="en-GB" b="1" dirty="0"/>
          </a:p>
        </p:txBody>
      </p:sp>
      <p:sp>
        <p:nvSpPr>
          <p:cNvPr id="3" name="Content Placeholder 2"/>
          <p:cNvSpPr>
            <a:spLocks noGrp="1"/>
          </p:cNvSpPr>
          <p:nvPr>
            <p:ph idx="1"/>
          </p:nvPr>
        </p:nvSpPr>
        <p:spPr/>
        <p:txBody>
          <a:bodyPr>
            <a:normAutofit fontScale="85000" lnSpcReduction="10000"/>
          </a:bodyPr>
          <a:lstStyle/>
          <a:p>
            <a:r>
              <a:rPr lang="en-US" dirty="0">
                <a:solidFill>
                  <a:schemeClr val="bg1"/>
                </a:solidFill>
                <a:latin typeface="Comic Sans MS" panose="030F0702030302020204" pitchFamily="66" charset="0"/>
              </a:rPr>
              <a:t>Spellings will be based on the sounds they have worked on during the week in their phonics groups or </a:t>
            </a:r>
            <a:r>
              <a:rPr lang="en-US" dirty="0">
                <a:solidFill>
                  <a:srgbClr val="FF0000"/>
                </a:solidFill>
                <a:latin typeface="Comic Sans MS" panose="030F0702030302020204" pitchFamily="66" charset="0"/>
              </a:rPr>
              <a:t>the Year 2 Common Exception Word list. (We will upload a copy to our class Seesaw)</a:t>
            </a:r>
          </a:p>
          <a:p>
            <a:r>
              <a:rPr lang="en-GB" dirty="0">
                <a:solidFill>
                  <a:schemeClr val="bg1"/>
                </a:solidFill>
                <a:latin typeface="Comic Sans MS" panose="030F0702030302020204" pitchFamily="66" charset="0"/>
              </a:rPr>
              <a:t>Pupils are expected to read every night – it does not always have to be the school reading book. A comic, magazine, story, fact books are all reading! Please record any extra reading in your child’s reading record! We want the children to see the purpose of reading and enjoy it!</a:t>
            </a:r>
          </a:p>
          <a:p>
            <a:endParaRPr lang="en-GB" dirty="0"/>
          </a:p>
        </p:txBody>
      </p:sp>
    </p:spTree>
    <p:extLst>
      <p:ext uri="{BB962C8B-B14F-4D97-AF65-F5344CB8AC3E}">
        <p14:creationId xmlns:p14="http://schemas.microsoft.com/office/powerpoint/2010/main" val="21201973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solidFill>
                  <a:schemeClr val="bg1"/>
                </a:solidFill>
                <a:latin typeface="Comic Sans MS" panose="030F0702030302020204" pitchFamily="66" charset="0"/>
              </a:rPr>
              <a:t>Assessments in Year 2</a:t>
            </a:r>
          </a:p>
        </p:txBody>
      </p:sp>
      <p:sp>
        <p:nvSpPr>
          <p:cNvPr id="3" name="Content Placeholder 2"/>
          <p:cNvSpPr>
            <a:spLocks noGrp="1"/>
          </p:cNvSpPr>
          <p:nvPr>
            <p:ph idx="1"/>
          </p:nvPr>
        </p:nvSpPr>
        <p:spPr/>
        <p:txBody>
          <a:bodyPr>
            <a:normAutofit/>
          </a:bodyPr>
          <a:lstStyle/>
          <a:p>
            <a:r>
              <a:rPr lang="en-GB" dirty="0">
                <a:solidFill>
                  <a:schemeClr val="bg1"/>
                </a:solidFill>
                <a:latin typeface="Comic Sans MS" panose="030F0702030302020204" pitchFamily="66" charset="0"/>
              </a:rPr>
              <a:t>We will assess your child’s progress in all areas each half term. </a:t>
            </a:r>
          </a:p>
          <a:p>
            <a:r>
              <a:rPr lang="en-GB" dirty="0">
                <a:solidFill>
                  <a:schemeClr val="bg1"/>
                </a:solidFill>
                <a:latin typeface="Comic Sans MS" panose="030F0702030302020204" pitchFamily="66" charset="0"/>
              </a:rPr>
              <a:t>Your child’s reading will also be assessed at least once every half term to determine their reading practice book level.</a:t>
            </a:r>
          </a:p>
          <a:p>
            <a:r>
              <a:rPr lang="en-GB" dirty="0">
                <a:solidFill>
                  <a:schemeClr val="bg1"/>
                </a:solidFill>
                <a:latin typeface="Comic Sans MS" panose="030F0702030302020204" pitchFamily="66" charset="0"/>
              </a:rPr>
              <a:t>Previously – Children have had Year 2 SATs in May.</a:t>
            </a:r>
          </a:p>
        </p:txBody>
      </p:sp>
    </p:spTree>
    <p:extLst>
      <p:ext uri="{BB962C8B-B14F-4D97-AF65-F5344CB8AC3E}">
        <p14:creationId xmlns:p14="http://schemas.microsoft.com/office/powerpoint/2010/main" val="29987271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bg1"/>
                </a:solidFill>
                <a:latin typeface="Comic Sans MS" panose="030F0702030302020204" pitchFamily="66" charset="0"/>
              </a:rPr>
              <a:t>Please remember…</a:t>
            </a:r>
          </a:p>
        </p:txBody>
      </p:sp>
      <p:sp>
        <p:nvSpPr>
          <p:cNvPr id="3" name="Content Placeholder 2"/>
          <p:cNvSpPr>
            <a:spLocks noGrp="1"/>
          </p:cNvSpPr>
          <p:nvPr>
            <p:ph idx="1"/>
          </p:nvPr>
        </p:nvSpPr>
        <p:spPr/>
        <p:txBody>
          <a:bodyPr>
            <a:normAutofit fontScale="70000" lnSpcReduction="20000"/>
          </a:bodyPr>
          <a:lstStyle/>
          <a:p>
            <a:pPr lvl="0"/>
            <a:r>
              <a:rPr lang="en-US" dirty="0">
                <a:solidFill>
                  <a:schemeClr val="bg1"/>
                </a:solidFill>
                <a:latin typeface="Comic Sans MS" panose="030F0702030302020204" pitchFamily="66" charset="0"/>
              </a:rPr>
              <a:t>Please send </a:t>
            </a:r>
            <a:r>
              <a:rPr lang="en-US" b="1" i="1" dirty="0">
                <a:solidFill>
                  <a:schemeClr val="bg1"/>
                </a:solidFill>
                <a:latin typeface="Comic Sans MS" panose="030F0702030302020204" pitchFamily="66" charset="0"/>
              </a:rPr>
              <a:t>only water</a:t>
            </a:r>
            <a:r>
              <a:rPr lang="en-US" dirty="0">
                <a:solidFill>
                  <a:schemeClr val="bg1"/>
                </a:solidFill>
                <a:latin typeface="Comic Sans MS" panose="030F0702030302020204" pitchFamily="66" charset="0"/>
              </a:rPr>
              <a:t> in a </a:t>
            </a:r>
            <a:r>
              <a:rPr lang="en-US" b="1" i="1" dirty="0">
                <a:solidFill>
                  <a:schemeClr val="bg1"/>
                </a:solidFill>
                <a:latin typeface="Comic Sans MS" panose="030F0702030302020204" pitchFamily="66" charset="0"/>
              </a:rPr>
              <a:t>small</a:t>
            </a:r>
            <a:r>
              <a:rPr lang="en-US" dirty="0">
                <a:solidFill>
                  <a:schemeClr val="bg1"/>
                </a:solidFill>
                <a:latin typeface="Comic Sans MS" panose="030F0702030302020204" pitchFamily="66" charset="0"/>
              </a:rPr>
              <a:t>, named </a:t>
            </a:r>
            <a:r>
              <a:rPr lang="en-US" b="1" i="1" dirty="0">
                <a:solidFill>
                  <a:schemeClr val="bg1"/>
                </a:solidFill>
                <a:latin typeface="Comic Sans MS" panose="030F0702030302020204" pitchFamily="66" charset="0"/>
              </a:rPr>
              <a:t>plastic</a:t>
            </a:r>
            <a:r>
              <a:rPr lang="en-US" dirty="0">
                <a:solidFill>
                  <a:schemeClr val="bg1"/>
                </a:solidFill>
                <a:latin typeface="Comic Sans MS" panose="030F0702030302020204" pitchFamily="66" charset="0"/>
              </a:rPr>
              <a:t> bottle with a </a:t>
            </a:r>
            <a:r>
              <a:rPr lang="en-US" b="1" i="1" dirty="0">
                <a:solidFill>
                  <a:schemeClr val="bg1"/>
                </a:solidFill>
                <a:latin typeface="Comic Sans MS" panose="030F0702030302020204" pitchFamily="66" charset="0"/>
              </a:rPr>
              <a:t>sport spout</a:t>
            </a:r>
            <a:r>
              <a:rPr lang="en-US" dirty="0">
                <a:solidFill>
                  <a:schemeClr val="bg1"/>
                </a:solidFill>
                <a:latin typeface="Comic Sans MS" panose="030F0702030302020204" pitchFamily="66" charset="0"/>
              </a:rPr>
              <a:t>. </a:t>
            </a:r>
            <a:endParaRPr lang="en-GB" dirty="0">
              <a:solidFill>
                <a:schemeClr val="bg1"/>
              </a:solidFill>
              <a:latin typeface="Comic Sans MS" panose="030F0702030302020204" pitchFamily="66" charset="0"/>
            </a:endParaRPr>
          </a:p>
          <a:p>
            <a:pPr lvl="0"/>
            <a:r>
              <a:rPr lang="en-US" dirty="0">
                <a:solidFill>
                  <a:schemeClr val="bg1"/>
                </a:solidFill>
                <a:latin typeface="Comic Sans MS" panose="030F0702030302020204" pitchFamily="66" charset="0"/>
              </a:rPr>
              <a:t>All children must have a pair of soft named indoor shoes which will remain in school.</a:t>
            </a:r>
            <a:endParaRPr lang="en-GB" dirty="0">
              <a:solidFill>
                <a:schemeClr val="bg1"/>
              </a:solidFill>
              <a:latin typeface="Comic Sans MS" panose="030F0702030302020204" pitchFamily="66" charset="0"/>
            </a:endParaRPr>
          </a:p>
          <a:p>
            <a:pPr lvl="0"/>
            <a:r>
              <a:rPr lang="en-US" dirty="0">
                <a:solidFill>
                  <a:schemeClr val="bg1"/>
                </a:solidFill>
                <a:latin typeface="Comic Sans MS" panose="030F0702030302020204" pitchFamily="66" charset="0"/>
              </a:rPr>
              <a:t>The children will be provided with fruit/ vegetables each day therefore they do not need to bring in anything from home for snack. </a:t>
            </a:r>
            <a:endParaRPr lang="en-GB" dirty="0">
              <a:solidFill>
                <a:schemeClr val="bg1"/>
              </a:solidFill>
              <a:latin typeface="Comic Sans MS" panose="030F0702030302020204" pitchFamily="66" charset="0"/>
            </a:endParaRPr>
          </a:p>
          <a:p>
            <a:pPr lvl="0"/>
            <a:r>
              <a:rPr lang="en-US" dirty="0">
                <a:solidFill>
                  <a:schemeClr val="bg1"/>
                </a:solidFill>
                <a:latin typeface="Comic Sans MS" panose="030F0702030302020204" pitchFamily="66" charset="0"/>
              </a:rPr>
              <a:t> Please label </a:t>
            </a:r>
            <a:r>
              <a:rPr lang="en-US" b="1" i="1" dirty="0">
                <a:solidFill>
                  <a:schemeClr val="bg1"/>
                </a:solidFill>
                <a:latin typeface="Comic Sans MS" panose="030F0702030302020204" pitchFamily="66" charset="0"/>
              </a:rPr>
              <a:t>all</a:t>
            </a:r>
            <a:r>
              <a:rPr lang="en-US" dirty="0">
                <a:solidFill>
                  <a:schemeClr val="bg1"/>
                </a:solidFill>
                <a:latin typeface="Comic Sans MS" panose="030F0702030302020204" pitchFamily="66" charset="0"/>
              </a:rPr>
              <a:t> of your child’s school uniform, including their outer wear, to avoid confusion. </a:t>
            </a:r>
            <a:endParaRPr lang="en-GB" dirty="0">
              <a:solidFill>
                <a:schemeClr val="bg1"/>
              </a:solidFill>
              <a:latin typeface="Comic Sans MS" panose="030F0702030302020204" pitchFamily="66" charset="0"/>
            </a:endParaRPr>
          </a:p>
          <a:p>
            <a:pPr lvl="0"/>
            <a:r>
              <a:rPr lang="en-US" dirty="0">
                <a:solidFill>
                  <a:schemeClr val="bg1"/>
                </a:solidFill>
                <a:latin typeface="Comic Sans MS" panose="030F0702030302020204" pitchFamily="66" charset="0"/>
              </a:rPr>
              <a:t> We do not permit toys from home in school. </a:t>
            </a:r>
            <a:endParaRPr lang="en-GB" dirty="0">
              <a:solidFill>
                <a:schemeClr val="bg1"/>
              </a:solidFill>
              <a:latin typeface="Comic Sans MS" panose="030F0702030302020204" pitchFamily="66" charset="0"/>
            </a:endParaRPr>
          </a:p>
          <a:p>
            <a:pPr lvl="0"/>
            <a:r>
              <a:rPr lang="en-US" dirty="0">
                <a:solidFill>
                  <a:schemeClr val="bg1"/>
                </a:solidFill>
                <a:latin typeface="Comic Sans MS" panose="030F0702030302020204" pitchFamily="66" charset="0"/>
              </a:rPr>
              <a:t> Please ensure your child has a named school approved PE kit in order to participate fully in the twice-weekly lessons. This will be sent home each half term for washing. Full details of our school PE kit is available on the school website.</a:t>
            </a:r>
            <a:endParaRPr lang="en-GB" dirty="0">
              <a:solidFill>
                <a:schemeClr val="bg1"/>
              </a:solidFill>
              <a:latin typeface="Comic Sans MS" panose="030F0702030302020204" pitchFamily="66" charset="0"/>
            </a:endParaRPr>
          </a:p>
          <a:p>
            <a:endParaRPr lang="en-GB" dirty="0">
              <a:solidFill>
                <a:schemeClr val="bg1"/>
              </a:solidFill>
              <a:latin typeface="Comic Sans MS" panose="030F0702030302020204" pitchFamily="66" charset="0"/>
            </a:endParaRPr>
          </a:p>
        </p:txBody>
      </p:sp>
      <p:pic>
        <p:nvPicPr>
          <p:cNvPr id="2050"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4288" y="188640"/>
            <a:ext cx="1728192" cy="1837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69082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24A81-B98B-488C-9C1F-BC996A2D65EC}"/>
              </a:ext>
            </a:extLst>
          </p:cNvPr>
          <p:cNvSpPr>
            <a:spLocks noGrp="1"/>
          </p:cNvSpPr>
          <p:nvPr>
            <p:ph type="title"/>
          </p:nvPr>
        </p:nvSpPr>
        <p:spPr/>
        <p:txBody>
          <a:bodyPr/>
          <a:lstStyle/>
          <a:p>
            <a:r>
              <a:rPr lang="en-GB" dirty="0">
                <a:solidFill>
                  <a:schemeClr val="bg1"/>
                </a:solidFill>
                <a:latin typeface="Comic Sans MS" panose="030F0702030302020204" pitchFamily="66" charset="0"/>
              </a:rPr>
              <a:t>Please remember…</a:t>
            </a:r>
          </a:p>
        </p:txBody>
      </p:sp>
      <p:sp>
        <p:nvSpPr>
          <p:cNvPr id="3" name="Content Placeholder 2">
            <a:extLst>
              <a:ext uri="{FF2B5EF4-FFF2-40B4-BE49-F238E27FC236}">
                <a16:creationId xmlns:a16="http://schemas.microsoft.com/office/drawing/2014/main" id="{F7CCA297-7188-4C9A-B112-84AC3ADCB769}"/>
              </a:ext>
            </a:extLst>
          </p:cNvPr>
          <p:cNvSpPr>
            <a:spLocks noGrp="1"/>
          </p:cNvSpPr>
          <p:nvPr>
            <p:ph idx="1"/>
          </p:nvPr>
        </p:nvSpPr>
        <p:spPr/>
        <p:txBody>
          <a:bodyPr>
            <a:normAutofit fontScale="70000" lnSpcReduction="20000"/>
          </a:bodyPr>
          <a:lstStyle/>
          <a:p>
            <a:pPr lvl="0"/>
            <a:r>
              <a:rPr lang="en-US" dirty="0">
                <a:solidFill>
                  <a:schemeClr val="bg1"/>
                </a:solidFill>
                <a:latin typeface="Comic Sans MS" panose="030F0702030302020204" pitchFamily="66" charset="0"/>
              </a:rPr>
              <a:t>Some of the children have a substantial number of </a:t>
            </a:r>
          </a:p>
          <a:p>
            <a:pPr lvl="0"/>
            <a:r>
              <a:rPr lang="en-US" dirty="0">
                <a:solidFill>
                  <a:schemeClr val="bg1"/>
                </a:solidFill>
                <a:latin typeface="Comic Sans MS" panose="030F0702030302020204" pitchFamily="66" charset="0"/>
              </a:rPr>
              <a:t>keyrings on their bookbags. These can be rather cumbersome to store in the bag boxes, and quite dangerous. Please restrict these to one keyring only.</a:t>
            </a:r>
            <a:endParaRPr lang="en-GB" dirty="0">
              <a:solidFill>
                <a:schemeClr val="bg1"/>
              </a:solidFill>
              <a:latin typeface="Comic Sans MS" panose="030F0702030302020204" pitchFamily="66" charset="0"/>
            </a:endParaRPr>
          </a:p>
          <a:p>
            <a:pPr lvl="0"/>
            <a:r>
              <a:rPr lang="en-US" dirty="0">
                <a:solidFill>
                  <a:schemeClr val="bg1"/>
                </a:solidFill>
                <a:latin typeface="Comic Sans MS" panose="030F0702030302020204" pitchFamily="66" charset="0"/>
              </a:rPr>
              <a:t>We are unable to store wellies in our cloakroom. If your child wears wellies to school on a rainy day, please ensure they also bring in their outdoor school shoes.</a:t>
            </a:r>
            <a:endParaRPr lang="en-GB" dirty="0">
              <a:solidFill>
                <a:schemeClr val="bg1"/>
              </a:solidFill>
              <a:latin typeface="Comic Sans MS" panose="030F0702030302020204" pitchFamily="66" charset="0"/>
            </a:endParaRPr>
          </a:p>
          <a:p>
            <a:pPr lvl="0"/>
            <a:r>
              <a:rPr lang="en-US" dirty="0">
                <a:solidFill>
                  <a:schemeClr val="bg1"/>
                </a:solidFill>
                <a:latin typeface="Comic Sans MS" panose="030F0702030302020204" pitchFamily="66" charset="0"/>
              </a:rPr>
              <a:t>Girls will need to have a pair of socks in their PE bags if they wear tights for school.</a:t>
            </a:r>
            <a:endParaRPr lang="en-GB" dirty="0">
              <a:solidFill>
                <a:schemeClr val="bg1"/>
              </a:solidFill>
              <a:latin typeface="Comic Sans MS" panose="030F0702030302020204" pitchFamily="66" charset="0"/>
            </a:endParaRPr>
          </a:p>
          <a:p>
            <a:pPr lvl="0"/>
            <a:r>
              <a:rPr lang="en-US" dirty="0">
                <a:solidFill>
                  <a:schemeClr val="bg1"/>
                </a:solidFill>
                <a:latin typeface="Comic Sans MS" panose="030F0702030302020204" pitchFamily="66" charset="0"/>
              </a:rPr>
              <a:t>Headbands, clips or hairbands must be small and in line with our school </a:t>
            </a:r>
            <a:r>
              <a:rPr lang="en-US" dirty="0" err="1">
                <a:solidFill>
                  <a:schemeClr val="bg1"/>
                </a:solidFill>
                <a:latin typeface="Comic Sans MS" panose="030F0702030302020204" pitchFamily="66" charset="0"/>
              </a:rPr>
              <a:t>colour</a:t>
            </a:r>
            <a:r>
              <a:rPr lang="en-US" dirty="0">
                <a:solidFill>
                  <a:schemeClr val="bg1"/>
                </a:solidFill>
                <a:latin typeface="Comic Sans MS" panose="030F0702030302020204" pitchFamily="66" charset="0"/>
              </a:rPr>
              <a:t>.</a:t>
            </a:r>
            <a:endParaRPr lang="en-GB" dirty="0">
              <a:solidFill>
                <a:schemeClr val="bg1"/>
              </a:solidFill>
              <a:latin typeface="Comic Sans MS" panose="030F0702030302020204" pitchFamily="66" charset="0"/>
            </a:endParaRPr>
          </a:p>
          <a:p>
            <a:pPr lvl="0"/>
            <a:r>
              <a:rPr lang="en-US" dirty="0">
                <a:solidFill>
                  <a:schemeClr val="bg1"/>
                </a:solidFill>
                <a:latin typeface="Comic Sans MS" panose="030F0702030302020204" pitchFamily="66" charset="0"/>
              </a:rPr>
              <a:t>Children are </a:t>
            </a:r>
            <a:r>
              <a:rPr lang="en-US" b="1" i="1" dirty="0">
                <a:solidFill>
                  <a:schemeClr val="bg1"/>
                </a:solidFill>
                <a:latin typeface="Comic Sans MS" panose="030F0702030302020204" pitchFamily="66" charset="0"/>
              </a:rPr>
              <a:t>not </a:t>
            </a:r>
            <a:r>
              <a:rPr lang="en-US" dirty="0">
                <a:solidFill>
                  <a:schemeClr val="bg1"/>
                </a:solidFill>
                <a:latin typeface="Comic Sans MS" panose="030F0702030302020204" pitchFamily="66" charset="0"/>
              </a:rPr>
              <a:t>permitted to wear any electronic devices such as watches and </a:t>
            </a:r>
            <a:r>
              <a:rPr lang="en-US" dirty="0" err="1">
                <a:solidFill>
                  <a:schemeClr val="bg1"/>
                </a:solidFill>
                <a:latin typeface="Comic Sans MS" panose="030F0702030302020204" pitchFamily="66" charset="0"/>
              </a:rPr>
              <a:t>fitbits</a:t>
            </a:r>
            <a:r>
              <a:rPr lang="en-US" dirty="0">
                <a:solidFill>
                  <a:schemeClr val="bg1"/>
                </a:solidFill>
                <a:latin typeface="Comic Sans MS" panose="030F0702030302020204" pitchFamily="66" charset="0"/>
              </a:rPr>
              <a:t>.</a:t>
            </a:r>
            <a:endParaRPr lang="en-GB" dirty="0">
              <a:solidFill>
                <a:schemeClr val="bg1"/>
              </a:solidFill>
              <a:latin typeface="Comic Sans MS" panose="030F0702030302020204" pitchFamily="66" charset="0"/>
            </a:endParaRPr>
          </a:p>
          <a:p>
            <a:pPr lvl="0"/>
            <a:r>
              <a:rPr lang="en-US" dirty="0">
                <a:solidFill>
                  <a:schemeClr val="bg1"/>
                </a:solidFill>
                <a:latin typeface="Comic Sans MS" panose="030F0702030302020204" pitchFamily="66" charset="0"/>
              </a:rPr>
              <a:t>Please ensure your child’s reading book and reading record are in their school bag </a:t>
            </a:r>
            <a:r>
              <a:rPr lang="en-US" b="1" i="1" dirty="0">
                <a:solidFill>
                  <a:schemeClr val="bg1"/>
                </a:solidFill>
                <a:latin typeface="Comic Sans MS" panose="030F0702030302020204" pitchFamily="66" charset="0"/>
              </a:rPr>
              <a:t>every day</a:t>
            </a:r>
            <a:r>
              <a:rPr lang="en-US" dirty="0">
                <a:solidFill>
                  <a:schemeClr val="bg1"/>
                </a:solidFill>
                <a:latin typeface="Comic Sans MS" panose="030F0702030302020204" pitchFamily="66" charset="0"/>
              </a:rPr>
              <a:t>.</a:t>
            </a:r>
            <a:endParaRPr lang="en-GB" dirty="0">
              <a:solidFill>
                <a:schemeClr val="bg1"/>
              </a:solidFill>
              <a:latin typeface="Comic Sans MS" panose="030F0702030302020204" pitchFamily="66" charset="0"/>
            </a:endParaRPr>
          </a:p>
          <a:p>
            <a:endParaRPr lang="en-GB" dirty="0"/>
          </a:p>
        </p:txBody>
      </p:sp>
      <p:pic>
        <p:nvPicPr>
          <p:cNvPr id="4" name="Picture 2" descr="See the source image">
            <a:extLst>
              <a:ext uri="{FF2B5EF4-FFF2-40B4-BE49-F238E27FC236}">
                <a16:creationId xmlns:a16="http://schemas.microsoft.com/office/drawing/2014/main" id="{ADE669DB-5814-45F3-86FE-1A81601275D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84796" y="274638"/>
            <a:ext cx="1246659" cy="13255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3220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a:solidFill>
                  <a:schemeClr val="bg1"/>
                </a:solidFill>
                <a:latin typeface="Comic Sans MS" panose="030F0702030302020204" pitchFamily="66" charset="0"/>
              </a:rPr>
              <a:t>Diary Dates</a:t>
            </a:r>
            <a:br>
              <a:rPr lang="en-GB" u="sng" dirty="0">
                <a:solidFill>
                  <a:schemeClr val="bg1"/>
                </a:solidFill>
                <a:latin typeface="Comic Sans MS" panose="030F0702030302020204" pitchFamily="66" charset="0"/>
              </a:rPr>
            </a:br>
            <a:r>
              <a:rPr lang="en-GB" u="sng" dirty="0">
                <a:solidFill>
                  <a:schemeClr val="bg1"/>
                </a:solidFill>
                <a:latin typeface="Comic Sans MS" panose="030F0702030302020204" pitchFamily="66" charset="0"/>
              </a:rPr>
              <a:t>Autumn Term 2022 </a:t>
            </a:r>
          </a:p>
        </p:txBody>
      </p:sp>
      <p:sp>
        <p:nvSpPr>
          <p:cNvPr id="3" name="Content Placeholder 2"/>
          <p:cNvSpPr>
            <a:spLocks noGrp="1"/>
          </p:cNvSpPr>
          <p:nvPr>
            <p:ph idx="1"/>
          </p:nvPr>
        </p:nvSpPr>
        <p:spPr/>
        <p:txBody>
          <a:bodyPr>
            <a:normAutofit/>
          </a:bodyPr>
          <a:lstStyle/>
          <a:p>
            <a:pPr marL="0" indent="0">
              <a:buNone/>
            </a:pPr>
            <a:endParaRPr lang="en-GB" dirty="0"/>
          </a:p>
          <a:p>
            <a:endParaRPr lang="en-GB" dirty="0"/>
          </a:p>
        </p:txBody>
      </p:sp>
      <p:sp>
        <p:nvSpPr>
          <p:cNvPr id="4" name="Footer Placeholder 3"/>
          <p:cNvSpPr>
            <a:spLocks noGrp="1"/>
          </p:cNvSpPr>
          <p:nvPr>
            <p:ph type="ftr" sz="quarter" idx="11"/>
          </p:nvPr>
        </p:nvSpPr>
        <p:spPr/>
        <p:txBody>
          <a:bodyPr/>
          <a:lstStyle/>
          <a:p>
            <a:r>
              <a:rPr lang="en-GB"/>
              <a:t>Live, love and learn in a caring Christian community. </a:t>
            </a:r>
          </a:p>
        </p:txBody>
      </p:sp>
      <p:pic>
        <p:nvPicPr>
          <p:cNvPr id="2050" name="Picture 2" descr="Image result for diary da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6187" y="350119"/>
            <a:ext cx="1251831" cy="129614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251DDF1-FB6D-33C7-03A5-9AFF4DFC62C2}"/>
              </a:ext>
            </a:extLst>
          </p:cNvPr>
          <p:cNvPicPr>
            <a:picLocks noChangeAspect="1"/>
          </p:cNvPicPr>
          <p:nvPr/>
        </p:nvPicPr>
        <p:blipFill rotWithShape="1">
          <a:blip r:embed="rId3"/>
          <a:srcRect t="49249"/>
          <a:stretch/>
        </p:blipFill>
        <p:spPr>
          <a:xfrm>
            <a:off x="1619672" y="2130188"/>
            <a:ext cx="6172200" cy="3465985"/>
          </a:xfrm>
          <a:prstGeom prst="rect">
            <a:avLst/>
          </a:prstGeom>
        </p:spPr>
      </p:pic>
    </p:spTree>
    <p:extLst>
      <p:ext uri="{BB962C8B-B14F-4D97-AF65-F5344CB8AC3E}">
        <p14:creationId xmlns:p14="http://schemas.microsoft.com/office/powerpoint/2010/main" val="3323176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bg1"/>
                </a:solidFill>
                <a:latin typeface="Comic Sans MS" panose="030F0702030302020204" pitchFamily="66" charset="0"/>
              </a:rPr>
              <a:t>Useful websites…</a:t>
            </a:r>
          </a:p>
        </p:txBody>
      </p:sp>
      <p:sp>
        <p:nvSpPr>
          <p:cNvPr id="3" name="Content Placeholder 2"/>
          <p:cNvSpPr>
            <a:spLocks noGrp="1"/>
          </p:cNvSpPr>
          <p:nvPr>
            <p:ph idx="1"/>
          </p:nvPr>
        </p:nvSpPr>
        <p:spPr/>
        <p:txBody>
          <a:bodyPr>
            <a:normAutofit/>
          </a:bodyPr>
          <a:lstStyle/>
          <a:p>
            <a:r>
              <a:rPr lang="en-US" sz="2600" b="1" u="sng" dirty="0">
                <a:solidFill>
                  <a:schemeClr val="bg1"/>
                </a:solidFill>
                <a:latin typeface="Comic Sans MS" panose="030F0702030302020204" pitchFamily="66" charset="0"/>
                <a:hlinkClick r:id="rId2"/>
              </a:rPr>
              <a:t>http://www.mrthorne.com/</a:t>
            </a:r>
            <a:r>
              <a:rPr lang="en-US" sz="2600" b="1" dirty="0">
                <a:solidFill>
                  <a:schemeClr val="bg1"/>
                </a:solidFill>
                <a:latin typeface="Comic Sans MS" panose="030F0702030302020204" pitchFamily="66" charset="0"/>
              </a:rPr>
              <a:t> - for Phonics support/videos</a:t>
            </a:r>
          </a:p>
          <a:p>
            <a:r>
              <a:rPr lang="en-GB" sz="2600" dirty="0">
                <a:solidFill>
                  <a:schemeClr val="bg1"/>
                </a:solidFill>
                <a:latin typeface="Comic Sans MS" panose="030F0702030302020204" pitchFamily="66" charset="0"/>
                <a:hlinkClick r:id="rId3"/>
              </a:rPr>
              <a:t>https://www.phonicsplay.co.uk/</a:t>
            </a:r>
            <a:r>
              <a:rPr lang="en-GB" sz="2600" dirty="0">
                <a:solidFill>
                  <a:schemeClr val="bg1"/>
                </a:solidFill>
                <a:latin typeface="Comic Sans MS" panose="030F0702030302020204" pitchFamily="66" charset="0"/>
              </a:rPr>
              <a:t> - For phonics. </a:t>
            </a:r>
          </a:p>
          <a:p>
            <a:r>
              <a:rPr lang="en-US" sz="2600" b="1" u="sng" dirty="0">
                <a:solidFill>
                  <a:schemeClr val="bg1"/>
                </a:solidFill>
                <a:latin typeface="Comic Sans MS" panose="030F0702030302020204" pitchFamily="66" charset="0"/>
                <a:hlinkClick r:id="rId4"/>
              </a:rPr>
              <a:t>www.bbcbitesize.com</a:t>
            </a:r>
            <a:r>
              <a:rPr lang="en-US" sz="2600" b="1" dirty="0">
                <a:solidFill>
                  <a:schemeClr val="bg1"/>
                </a:solidFill>
                <a:latin typeface="Comic Sans MS" panose="030F0702030302020204" pitchFamily="66" charset="0"/>
              </a:rPr>
              <a:t> – interactive games for Phonics, </a:t>
            </a:r>
            <a:r>
              <a:rPr lang="en-US" sz="2600" b="1" dirty="0" err="1">
                <a:solidFill>
                  <a:schemeClr val="bg1"/>
                </a:solidFill>
                <a:latin typeface="Comic Sans MS" panose="030F0702030302020204" pitchFamily="66" charset="0"/>
              </a:rPr>
              <a:t>Maths</a:t>
            </a:r>
            <a:r>
              <a:rPr lang="en-US" sz="2600" b="1" dirty="0">
                <a:solidFill>
                  <a:schemeClr val="bg1"/>
                </a:solidFill>
                <a:latin typeface="Comic Sans MS" panose="030F0702030302020204" pitchFamily="66" charset="0"/>
              </a:rPr>
              <a:t> and English. </a:t>
            </a:r>
            <a:r>
              <a:rPr lang="en-US" sz="2600" b="1" u="sng" dirty="0">
                <a:solidFill>
                  <a:schemeClr val="bg1"/>
                </a:solidFill>
                <a:latin typeface="Comic Sans MS" panose="030F0702030302020204" pitchFamily="66" charset="0"/>
                <a:hlinkClick r:id="rId5"/>
              </a:rPr>
              <a:t>www.letters-and-sounds.com</a:t>
            </a:r>
            <a:r>
              <a:rPr lang="en-US" sz="2600" b="1" dirty="0">
                <a:solidFill>
                  <a:schemeClr val="bg1"/>
                </a:solidFill>
                <a:latin typeface="Comic Sans MS" panose="030F0702030302020204" pitchFamily="66" charset="0"/>
              </a:rPr>
              <a:t> – interactive games for Phonics</a:t>
            </a:r>
            <a:endParaRPr lang="en-GB" sz="2600" dirty="0">
              <a:solidFill>
                <a:schemeClr val="bg1"/>
              </a:solidFill>
              <a:latin typeface="Comic Sans MS" panose="030F0702030302020204" pitchFamily="66" charset="0"/>
            </a:endParaRPr>
          </a:p>
          <a:p>
            <a:r>
              <a:rPr lang="en-US" sz="2600" b="1" u="sng" dirty="0">
                <a:solidFill>
                  <a:schemeClr val="bg1"/>
                </a:solidFill>
                <a:latin typeface="Comic Sans MS" panose="030F0702030302020204" pitchFamily="66" charset="0"/>
                <a:hlinkClick r:id="rId6"/>
              </a:rPr>
              <a:t>www.topmarks.co.uk</a:t>
            </a:r>
            <a:r>
              <a:rPr lang="en-US" sz="2600" b="1" dirty="0">
                <a:solidFill>
                  <a:schemeClr val="bg1"/>
                </a:solidFill>
                <a:latin typeface="Comic Sans MS" panose="030F0702030302020204" pitchFamily="66" charset="0"/>
              </a:rPr>
              <a:t> – interactive games for </a:t>
            </a:r>
            <a:r>
              <a:rPr lang="en-GB" sz="2600" b="1" dirty="0">
                <a:solidFill>
                  <a:schemeClr val="bg1"/>
                </a:solidFill>
                <a:latin typeface="Comic Sans MS" panose="030F0702030302020204" pitchFamily="66" charset="0"/>
              </a:rPr>
              <a:t>Maths</a:t>
            </a:r>
          </a:p>
          <a:p>
            <a:r>
              <a:rPr lang="en-GB" sz="2600" b="1" dirty="0">
                <a:solidFill>
                  <a:schemeClr val="bg1"/>
                </a:solidFill>
                <a:latin typeface="Comic Sans MS" panose="030F0702030302020204" pitchFamily="66" charset="0"/>
              </a:rPr>
              <a:t>ICTgames.com – English and Maths</a:t>
            </a:r>
            <a:endParaRPr lang="en-GB" sz="2600" dirty="0">
              <a:solidFill>
                <a:schemeClr val="bg1"/>
              </a:solidFill>
              <a:latin typeface="Comic Sans MS" panose="030F0702030302020204" pitchFamily="66" charset="0"/>
            </a:endParaRPr>
          </a:p>
          <a:p>
            <a:endParaRPr lang="en-GB" dirty="0"/>
          </a:p>
        </p:txBody>
      </p:sp>
    </p:spTree>
    <p:extLst>
      <p:ext uri="{BB962C8B-B14F-4D97-AF65-F5344CB8AC3E}">
        <p14:creationId xmlns:p14="http://schemas.microsoft.com/office/powerpoint/2010/main" val="30102111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628800"/>
            <a:ext cx="8229600" cy="1656184"/>
          </a:xfrm>
        </p:spPr>
        <p:txBody>
          <a:bodyPr>
            <a:normAutofit fontScale="90000"/>
          </a:bodyPr>
          <a:lstStyle/>
          <a:p>
            <a:br>
              <a:rPr lang="en-GB" dirty="0">
                <a:solidFill>
                  <a:schemeClr val="bg1"/>
                </a:solidFill>
              </a:rPr>
            </a:br>
            <a:br>
              <a:rPr lang="en-GB" dirty="0">
                <a:solidFill>
                  <a:schemeClr val="bg1"/>
                </a:solidFill>
              </a:rPr>
            </a:br>
            <a:endParaRPr lang="en-GB" dirty="0">
              <a:solidFill>
                <a:schemeClr val="bg1"/>
              </a:solidFill>
            </a:endParaRPr>
          </a:p>
        </p:txBody>
      </p:sp>
      <p:sp>
        <p:nvSpPr>
          <p:cNvPr id="3" name="Content Placeholder 2"/>
          <p:cNvSpPr>
            <a:spLocks noGrp="1"/>
          </p:cNvSpPr>
          <p:nvPr>
            <p:ph idx="1"/>
          </p:nvPr>
        </p:nvSpPr>
        <p:spPr>
          <a:xfrm>
            <a:off x="591075" y="764704"/>
            <a:ext cx="7509520" cy="1213595"/>
          </a:xfrm>
        </p:spPr>
        <p:txBody>
          <a:bodyPr>
            <a:normAutofit fontScale="25000" lnSpcReduction="20000"/>
          </a:bodyPr>
          <a:lstStyle/>
          <a:p>
            <a:pPr marL="0" indent="0">
              <a:buNone/>
            </a:pPr>
            <a:endParaRPr lang="en-GB" sz="9600" dirty="0">
              <a:solidFill>
                <a:schemeClr val="bg1"/>
              </a:solidFill>
            </a:endParaRPr>
          </a:p>
          <a:p>
            <a:pPr marL="0" indent="0" algn="ctr">
              <a:buNone/>
            </a:pPr>
            <a:r>
              <a:rPr lang="en-GB" sz="26400" dirty="0">
                <a:solidFill>
                  <a:schemeClr val="bg1"/>
                </a:solidFill>
                <a:latin typeface="Comic Sans MS" panose="030F0702030302020204" pitchFamily="66" charset="0"/>
              </a:rPr>
              <a:t>Any Questions?</a:t>
            </a:r>
          </a:p>
          <a:p>
            <a:pPr marL="0" indent="0" algn="ctr">
              <a:buNone/>
            </a:pPr>
            <a:endParaRPr lang="en-GB" sz="26400" dirty="0">
              <a:solidFill>
                <a:schemeClr val="bg1"/>
              </a:solidFill>
            </a:endParaRPr>
          </a:p>
          <a:p>
            <a:pPr marL="0" indent="0" algn="ctr">
              <a:buNone/>
            </a:pPr>
            <a:endParaRPr lang="en-GB" sz="26400" dirty="0">
              <a:solidFill>
                <a:schemeClr val="bg1"/>
              </a:solidFill>
            </a:endParaRPr>
          </a:p>
          <a:p>
            <a:pPr marL="0" indent="0" algn="ctr">
              <a:buNone/>
            </a:pPr>
            <a:r>
              <a:rPr lang="en-GB" sz="28800" dirty="0">
                <a:solidFill>
                  <a:schemeClr val="bg1"/>
                </a:solidFill>
                <a:latin typeface="Comic Sans MS" panose="030F0702030302020204" pitchFamily="66" charset="0"/>
              </a:rPr>
              <a:t>Thank you! </a:t>
            </a:r>
          </a:p>
        </p:txBody>
      </p:sp>
      <p:sp>
        <p:nvSpPr>
          <p:cNvPr id="4" name="Footer Placeholder 3"/>
          <p:cNvSpPr>
            <a:spLocks noGrp="1"/>
          </p:cNvSpPr>
          <p:nvPr>
            <p:ph type="ftr" sz="quarter" idx="11"/>
          </p:nvPr>
        </p:nvSpPr>
        <p:spPr>
          <a:xfrm>
            <a:off x="3131840" y="6165304"/>
            <a:ext cx="2895600" cy="365125"/>
          </a:xfrm>
        </p:spPr>
        <p:txBody>
          <a:bodyPr/>
          <a:lstStyle/>
          <a:p>
            <a:r>
              <a:rPr lang="en-GB" dirty="0"/>
              <a:t>Live, love and learn in a caring Christian community. </a:t>
            </a:r>
          </a:p>
        </p:txBody>
      </p:sp>
    </p:spTree>
    <p:extLst>
      <p:ext uri="{BB962C8B-B14F-4D97-AF65-F5344CB8AC3E}">
        <p14:creationId xmlns:p14="http://schemas.microsoft.com/office/powerpoint/2010/main" val="14972135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1316</TotalTime>
  <Words>1950</Words>
  <Application>Microsoft Office PowerPoint</Application>
  <PresentationFormat>On-screen Show (4:3)</PresentationFormat>
  <Paragraphs>149</Paragraphs>
  <Slides>25</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Comic Sans MS</vt:lpstr>
      <vt:lpstr>Office Theme</vt:lpstr>
      <vt:lpstr>    “The mission of schools is to develop a sense of truth, of what is good and beautiful.  And this occurs through a rich path made up  of many ingredients.  True education enables us to love life and opens us to the fullness of life.”   Pope Francis Welcome to Year 2   </vt:lpstr>
      <vt:lpstr>At St. Joseph’s</vt:lpstr>
      <vt:lpstr>Daily routine in Year 2…</vt:lpstr>
      <vt:lpstr>Daily routine in Year 2…</vt:lpstr>
      <vt:lpstr>Reading</vt:lpstr>
      <vt:lpstr>Phonics and Reading </vt:lpstr>
      <vt:lpstr>Reading Practice Book  Listening to your child read their phonics book</vt:lpstr>
      <vt:lpstr>Read to your child</vt:lpstr>
      <vt:lpstr>Reading a book at the right level</vt:lpstr>
      <vt:lpstr>Phonics and Reading </vt:lpstr>
      <vt:lpstr>How can you help at home?</vt:lpstr>
      <vt:lpstr>Supporting your child with phonics</vt:lpstr>
      <vt:lpstr>Maths in Key Stage One</vt:lpstr>
      <vt:lpstr>English in  Key Stage One</vt:lpstr>
      <vt:lpstr>How to help your child in English…</vt:lpstr>
      <vt:lpstr>Spelling</vt:lpstr>
      <vt:lpstr>Seesaw Communication </vt:lpstr>
      <vt:lpstr>Homework</vt:lpstr>
      <vt:lpstr>Homework</vt:lpstr>
      <vt:lpstr>Assessments in Year 2</vt:lpstr>
      <vt:lpstr>Please remember…</vt:lpstr>
      <vt:lpstr>Please remember…</vt:lpstr>
      <vt:lpstr>Diary Dates Autumn Term 2022 </vt:lpstr>
      <vt:lpstr>Useful websites…</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mission of schools is to develop a sense of truth, of what is good and beautiful.  And this occurs through a rich path made up  of many ingredients.  True education enables us to love life and opens us to the fullness of life.”   Pope Francis  Welcome to Year Hazel Class</dc:title>
  <dc:creator>Joseph Dove</dc:creator>
  <cp:lastModifiedBy>Jackie Devlin</cp:lastModifiedBy>
  <cp:revision>51</cp:revision>
  <cp:lastPrinted>2018-09-17T08:33:41Z</cp:lastPrinted>
  <dcterms:created xsi:type="dcterms:W3CDTF">2017-09-11T16:09:07Z</dcterms:created>
  <dcterms:modified xsi:type="dcterms:W3CDTF">2023-09-28T08:59:37Z</dcterms:modified>
</cp:coreProperties>
</file>