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7" r:id="rId2"/>
    <p:sldId id="267" r:id="rId3"/>
    <p:sldId id="258" r:id="rId4"/>
    <p:sldId id="260" r:id="rId5"/>
    <p:sldId id="272" r:id="rId6"/>
    <p:sldId id="259" r:id="rId7"/>
    <p:sldId id="261" r:id="rId8"/>
    <p:sldId id="262" r:id="rId9"/>
    <p:sldId id="263" r:id="rId10"/>
    <p:sldId id="264" r:id="rId11"/>
    <p:sldId id="265" r:id="rId12"/>
    <p:sldId id="270" r:id="rId13"/>
    <p:sldId id="266"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55" autoAdjust="0"/>
    <p:restoredTop sz="94660"/>
  </p:normalViewPr>
  <p:slideViewPr>
    <p:cSldViewPr>
      <p:cViewPr varScale="1">
        <p:scale>
          <a:sx n="62" d="100"/>
          <a:sy n="62" d="100"/>
        </p:scale>
        <p:origin x="1548"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DD1734-90ED-46F0-BE23-BE67627AB82E}" type="datetimeFigureOut">
              <a:rPr lang="en-GB" smtClean="0"/>
              <a:t>11/09/2023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D96ABD-9A10-4174-BE6A-D11126825C8B}" type="slidenum">
              <a:rPr lang="en-GB" smtClean="0"/>
              <a:t>‹#›</a:t>
            </a:fld>
            <a:endParaRPr lang="en-GB"/>
          </a:p>
        </p:txBody>
      </p:sp>
    </p:spTree>
    <p:extLst>
      <p:ext uri="{BB962C8B-B14F-4D97-AF65-F5344CB8AC3E}">
        <p14:creationId xmlns:p14="http://schemas.microsoft.com/office/powerpoint/2010/main" val="9153778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ED96ABD-9A10-4174-BE6A-D11126825C8B}" type="slidenum">
              <a:rPr lang="en-GB" smtClean="0"/>
              <a:t>13</a:t>
            </a:fld>
            <a:endParaRPr lang="en-GB"/>
          </a:p>
        </p:txBody>
      </p:sp>
    </p:spTree>
    <p:extLst>
      <p:ext uri="{BB962C8B-B14F-4D97-AF65-F5344CB8AC3E}">
        <p14:creationId xmlns:p14="http://schemas.microsoft.com/office/powerpoint/2010/main" val="3467266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133906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692504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929658-1ABB-41DC-BEDF-F51D224FE6AB}"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198043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B929658-1ABB-41DC-BEDF-F51D224FE6AB}"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912269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B929658-1ABB-41DC-BEDF-F51D224FE6AB}" type="datetimeFigureOut">
              <a:rPr lang="en-GB" smtClean="0"/>
              <a:t>11/09/2023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263831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B929658-1ABB-41DC-BEDF-F51D224FE6AB}" type="datetimeFigureOut">
              <a:rPr lang="en-GB" smtClean="0"/>
              <a:t>11/09/2023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42144577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929658-1ABB-41DC-BEDF-F51D224FE6AB}" type="datetimeFigureOut">
              <a:rPr lang="en-GB" smtClean="0"/>
              <a:t>11/09/2023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2863362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929658-1ABB-41DC-BEDF-F51D224FE6AB}"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256258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929658-1ABB-41DC-BEDF-F51D224FE6AB}"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68562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238129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1582653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929658-1ABB-41DC-BEDF-F51D224FE6AB}" type="datetimeFigureOut">
              <a:rPr lang="en-GB" smtClean="0"/>
              <a:t>11/09/2023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CC054-0F39-49CC-BA3E-44ECE38CE2BB}" type="slidenum">
              <a:rPr lang="en-GB" smtClean="0"/>
              <a:t>‹#›</a:t>
            </a:fld>
            <a:endParaRPr lang="en-GB"/>
          </a:p>
        </p:txBody>
      </p:sp>
    </p:spTree>
    <p:extLst>
      <p:ext uri="{BB962C8B-B14F-4D97-AF65-F5344CB8AC3E}">
        <p14:creationId xmlns:p14="http://schemas.microsoft.com/office/powerpoint/2010/main" val="6438009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admin@stjosephs207.herts.sch.uk"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2132856"/>
            <a:ext cx="8424936" cy="1152128"/>
          </a:xfrm>
        </p:spPr>
        <p:txBody>
          <a:bodyPr>
            <a:normAutofit fontScale="90000"/>
          </a:bodyPr>
          <a:lstStyle/>
          <a:p>
            <a:br>
              <a:rPr lang="en-GB" sz="2200" dirty="0">
                <a:solidFill>
                  <a:schemeClr val="bg1"/>
                </a:solidFill>
              </a:rPr>
            </a:br>
            <a:br>
              <a:rPr lang="en-GB" sz="2200" dirty="0">
                <a:solidFill>
                  <a:schemeClr val="bg1"/>
                </a:solidFill>
              </a:rPr>
            </a:br>
            <a:br>
              <a:rPr lang="en-GB" sz="2200" dirty="0">
                <a:solidFill>
                  <a:schemeClr val="bg1"/>
                </a:solidFill>
              </a:rPr>
            </a:br>
            <a:r>
              <a:rPr lang="en-GB" sz="2200" b="1" dirty="0">
                <a:solidFill>
                  <a:schemeClr val="bg1"/>
                </a:solidFill>
              </a:rPr>
              <a:t>The mission of schools is to develop a sense of truth, of what is good and beautiful.  And this occurs through a rich path made up  of many ingredients.  “True education enables us to love life and opens us to the fullness of life.”  </a:t>
            </a:r>
            <a:br>
              <a:rPr lang="en-GB" sz="2200" dirty="0">
                <a:solidFill>
                  <a:schemeClr val="bg1"/>
                </a:solidFill>
              </a:rPr>
            </a:br>
            <a:br>
              <a:rPr lang="en-GB" sz="2200" dirty="0">
                <a:solidFill>
                  <a:schemeClr val="bg1"/>
                </a:solidFill>
              </a:rPr>
            </a:br>
            <a:r>
              <a:rPr lang="en-GB" sz="3100" b="1" dirty="0">
                <a:solidFill>
                  <a:schemeClr val="bg1"/>
                </a:solidFill>
              </a:rPr>
              <a:t>Pope Francis</a:t>
            </a:r>
            <a:br>
              <a:rPr lang="en-GB" sz="6000" b="1" dirty="0">
                <a:solidFill>
                  <a:schemeClr val="bg1"/>
                </a:solidFill>
              </a:rPr>
            </a:br>
            <a:br>
              <a:rPr lang="en-GB" sz="6000" b="1" dirty="0">
                <a:solidFill>
                  <a:schemeClr val="bg1"/>
                </a:solidFill>
              </a:rPr>
            </a:br>
            <a:br>
              <a:rPr lang="en-GB" sz="6000" b="1" dirty="0">
                <a:solidFill>
                  <a:schemeClr val="bg1"/>
                </a:solidFill>
              </a:rPr>
            </a:br>
            <a:r>
              <a:rPr lang="en-GB" sz="7300" b="1" dirty="0">
                <a:solidFill>
                  <a:schemeClr val="bg1"/>
                </a:solidFill>
              </a:rPr>
              <a:t>Welcome to Year 4</a:t>
            </a:r>
            <a:br>
              <a:rPr lang="en-GB" b="1" dirty="0">
                <a:solidFill>
                  <a:schemeClr val="bg1"/>
                </a:solidFill>
              </a:rPr>
            </a:br>
            <a:br>
              <a:rPr lang="en-GB" b="1" dirty="0">
                <a:solidFill>
                  <a:schemeClr val="bg1"/>
                </a:solidFill>
              </a:rPr>
            </a:br>
            <a:endParaRPr lang="en-GB" b="1" dirty="0">
              <a:solidFill>
                <a:schemeClr val="bg1"/>
              </a:solidFill>
            </a:endParaRPr>
          </a:p>
        </p:txBody>
      </p:sp>
      <p:sp>
        <p:nvSpPr>
          <p:cNvPr id="3" name="Subtitle 2"/>
          <p:cNvSpPr>
            <a:spLocks noGrp="1"/>
          </p:cNvSpPr>
          <p:nvPr>
            <p:ph type="subTitle" idx="1"/>
          </p:nvPr>
        </p:nvSpPr>
        <p:spPr>
          <a:xfrm>
            <a:off x="107504" y="4869160"/>
            <a:ext cx="8820472" cy="1584176"/>
          </a:xfrm>
        </p:spPr>
        <p:txBody>
          <a:bodyPr>
            <a:normAutofit/>
          </a:bodyPr>
          <a:lstStyle/>
          <a:p>
            <a:pPr algn="l"/>
            <a:r>
              <a:rPr lang="en-GB" b="1" dirty="0">
                <a:solidFill>
                  <a:schemeClr val="bg2">
                    <a:lumMod val="90000"/>
                  </a:schemeClr>
                </a:solidFill>
              </a:rPr>
              <a:t>Teachers: </a:t>
            </a:r>
            <a:r>
              <a:rPr lang="en-GB" sz="3500" b="1" dirty="0">
                <a:solidFill>
                  <a:schemeClr val="bg2">
                    <a:lumMod val="90000"/>
                  </a:schemeClr>
                </a:solidFill>
              </a:rPr>
              <a:t>Mrs Browne &amp; Mrs Canny</a:t>
            </a:r>
          </a:p>
          <a:p>
            <a:pPr algn="l"/>
            <a:r>
              <a:rPr lang="en-GB" b="1" dirty="0">
                <a:solidFill>
                  <a:schemeClr val="bg2">
                    <a:lumMod val="90000"/>
                  </a:schemeClr>
                </a:solidFill>
              </a:rPr>
              <a:t>Teaching Assistant: Mrs Nolan and Mrs Michael</a:t>
            </a:r>
          </a:p>
        </p:txBody>
      </p:sp>
      <p:sp>
        <p:nvSpPr>
          <p:cNvPr id="4" name="Footer Placeholder 3"/>
          <p:cNvSpPr>
            <a:spLocks noGrp="1"/>
          </p:cNvSpPr>
          <p:nvPr>
            <p:ph type="ftr" sz="quarter" idx="11"/>
          </p:nvPr>
        </p:nvSpPr>
        <p:spPr/>
        <p:txBody>
          <a:bodyPr/>
          <a:lstStyle/>
          <a:p>
            <a:r>
              <a:rPr lang="en-GB"/>
              <a:t>Live, love and learn in a caring Christian community. </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01494" y="1581285"/>
            <a:ext cx="2582397" cy="2016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62967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GB" dirty="0">
                <a:solidFill>
                  <a:schemeClr val="bg1"/>
                </a:solidFill>
              </a:rPr>
              <a:t>Prayer</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7584" y="1124744"/>
            <a:ext cx="7560840" cy="5329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346" y="188640"/>
            <a:ext cx="190500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02356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1"/>
                </a:solidFill>
              </a:rPr>
              <a:t>In Year 4</a:t>
            </a:r>
          </a:p>
        </p:txBody>
      </p:sp>
      <p:sp>
        <p:nvSpPr>
          <p:cNvPr id="3" name="Content Placeholder 2"/>
          <p:cNvSpPr>
            <a:spLocks noGrp="1"/>
          </p:cNvSpPr>
          <p:nvPr>
            <p:ph idx="1"/>
          </p:nvPr>
        </p:nvSpPr>
        <p:spPr>
          <a:xfrm>
            <a:off x="323528" y="1556792"/>
            <a:ext cx="8352928" cy="4248471"/>
          </a:xfrm>
          <a:noFill/>
        </p:spPr>
        <p:txBody>
          <a:bodyPr>
            <a:normAutofit fontScale="70000" lnSpcReduction="20000"/>
          </a:bodyPr>
          <a:lstStyle/>
          <a:p>
            <a:r>
              <a:rPr lang="en-GB" dirty="0">
                <a:solidFill>
                  <a:schemeClr val="bg1"/>
                </a:solidFill>
                <a:latin typeface="Verdana" panose="020B0604030504040204" pitchFamily="34" charset="0"/>
                <a:ea typeface="Verdana" panose="020B0604030504040204" pitchFamily="34" charset="0"/>
                <a:cs typeface="Verdana" panose="020B0604030504040204" pitchFamily="34" charset="0"/>
              </a:rPr>
              <a:t>Our mission statement is at the heart of all we do.</a:t>
            </a:r>
          </a:p>
          <a:p>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Our pupils develop spiritually, emotionally, socially and morally.  </a:t>
            </a:r>
          </a:p>
          <a:p>
            <a:r>
              <a:rPr lang="en-GB" dirty="0">
                <a:solidFill>
                  <a:schemeClr val="bg1"/>
                </a:solidFill>
                <a:latin typeface="Verdana" panose="020B0604030504040204" pitchFamily="34" charset="0"/>
                <a:ea typeface="Verdana" panose="020B0604030504040204" pitchFamily="34" charset="0"/>
                <a:cs typeface="Verdana" panose="020B0604030504040204" pitchFamily="34" charset="0"/>
              </a:rPr>
              <a:t>Children are encouraged to become more independent and to develop a resilient approach to everyday challenges with a growth mind set.  </a:t>
            </a:r>
          </a:p>
          <a:p>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Children will have greater responsibilities for their own learning and for their contribution to school life.</a:t>
            </a:r>
          </a:p>
          <a:p>
            <a:r>
              <a:rPr lang="en-GB" dirty="0">
                <a:solidFill>
                  <a:schemeClr val="bg1"/>
                </a:solidFill>
                <a:latin typeface="Verdana" panose="020B0604030504040204" pitchFamily="34" charset="0"/>
                <a:ea typeface="Verdana" panose="020B0604030504040204" pitchFamily="34" charset="0"/>
                <a:cs typeface="Verdana" panose="020B0604030504040204" pitchFamily="34" charset="0"/>
              </a:rPr>
              <a:t>We stay safe by washing our hands before and after eating. We use </a:t>
            </a:r>
            <a:r>
              <a:rPr lang="en-GB" b="1" dirty="0">
                <a:solidFill>
                  <a:schemeClr val="bg1"/>
                </a:solidFill>
                <a:latin typeface="Verdana" panose="020B0604030504040204" pitchFamily="34" charset="0"/>
                <a:ea typeface="Verdana" panose="020B0604030504040204" pitchFamily="34" charset="0"/>
                <a:cs typeface="Verdana" panose="020B0604030504040204" pitchFamily="34" charset="0"/>
              </a:rPr>
              <a:t>catch it – kill it – bin it</a:t>
            </a:r>
            <a:r>
              <a:rPr lang="en-GB" dirty="0">
                <a:solidFill>
                  <a:schemeClr val="bg1"/>
                </a:solidFill>
                <a:latin typeface="Verdana" panose="020B0604030504040204" pitchFamily="34" charset="0"/>
                <a:ea typeface="Verdana" panose="020B0604030504040204" pitchFamily="34" charset="0"/>
                <a:cs typeface="Verdana" panose="020B0604030504040204" pitchFamily="34" charset="0"/>
              </a:rPr>
              <a:t> to trap germs on tissues. We also have staggered break and lunchtimes.</a:t>
            </a:r>
          </a:p>
          <a:p>
            <a:endParaRPr lang="en-GB"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endParaRPr lang="en-GB"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4" name="Footer Placeholder 3"/>
          <p:cNvSpPr>
            <a:spLocks noGrp="1"/>
          </p:cNvSpPr>
          <p:nvPr>
            <p:ph type="ftr" sz="quarter" idx="11"/>
          </p:nvPr>
        </p:nvSpPr>
        <p:spPr/>
        <p:txBody>
          <a:bodyPr/>
          <a:lstStyle/>
          <a:p>
            <a:r>
              <a:rPr lang="en-GB"/>
              <a:t>Live, love and learn in a caring Christian community. </a:t>
            </a:r>
          </a:p>
        </p:txBody>
      </p:sp>
    </p:spTree>
    <p:extLst>
      <p:ext uri="{BB962C8B-B14F-4D97-AF65-F5344CB8AC3E}">
        <p14:creationId xmlns:p14="http://schemas.microsoft.com/office/powerpoint/2010/main" val="1778097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Important dates for this term</a:t>
            </a:r>
          </a:p>
        </p:txBody>
      </p:sp>
      <p:sp>
        <p:nvSpPr>
          <p:cNvPr id="3" name="Content Placeholder 2"/>
          <p:cNvSpPr>
            <a:spLocks noGrp="1"/>
          </p:cNvSpPr>
          <p:nvPr>
            <p:ph idx="1"/>
          </p:nvPr>
        </p:nvSpPr>
        <p:spPr>
          <a:xfrm>
            <a:off x="457200" y="1600201"/>
            <a:ext cx="8507288" cy="3845023"/>
          </a:xfrm>
        </p:spPr>
        <p:txBody>
          <a:bodyPr>
            <a:normAutofit fontScale="77500" lnSpcReduction="20000"/>
          </a:bodyPr>
          <a:lstStyle/>
          <a:p>
            <a:pPr marL="0" indent="0">
              <a:buNone/>
            </a:pPr>
            <a:r>
              <a:rPr lang="en-GB" sz="3500" dirty="0">
                <a:solidFill>
                  <a:schemeClr val="bg1"/>
                </a:solidFill>
                <a:latin typeface="Verdana" panose="020B0604030504040204" pitchFamily="34" charset="0"/>
                <a:ea typeface="Verdana" panose="020B0604030504040204" pitchFamily="34" charset="0"/>
                <a:cs typeface="Verdana" panose="020B0604030504040204" pitchFamily="34" charset="0"/>
              </a:rPr>
              <a:t>Half term break is from 23rd</a:t>
            </a:r>
            <a:r>
              <a:rPr lang="en-GB" sz="3500"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th</a:t>
            </a:r>
            <a:r>
              <a:rPr lang="en-GB" sz="3500" dirty="0">
                <a:solidFill>
                  <a:schemeClr val="bg1"/>
                </a:solidFill>
                <a:latin typeface="Verdana" panose="020B0604030504040204" pitchFamily="34" charset="0"/>
                <a:ea typeface="Verdana" panose="020B0604030504040204" pitchFamily="34" charset="0"/>
                <a:cs typeface="Verdana" panose="020B0604030504040204" pitchFamily="34" charset="0"/>
              </a:rPr>
              <a:t> -27</a:t>
            </a:r>
            <a:r>
              <a:rPr lang="en-GB" sz="3500"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th</a:t>
            </a:r>
            <a:r>
              <a:rPr lang="en-GB" sz="3500" dirty="0">
                <a:solidFill>
                  <a:schemeClr val="bg1"/>
                </a:solidFill>
                <a:latin typeface="Verdana" panose="020B0604030504040204" pitchFamily="34" charset="0"/>
                <a:ea typeface="Verdana" panose="020B0604030504040204" pitchFamily="34" charset="0"/>
                <a:cs typeface="Verdana" panose="020B0604030504040204" pitchFamily="34" charset="0"/>
              </a:rPr>
              <a:t> October </a:t>
            </a:r>
          </a:p>
          <a:p>
            <a:pPr marL="0" indent="0">
              <a:buNone/>
            </a:pPr>
            <a:r>
              <a:rPr lang="en-GB" sz="3500" dirty="0">
                <a:solidFill>
                  <a:schemeClr val="bg1"/>
                </a:solidFill>
                <a:latin typeface="Verdana" panose="020B0604030504040204" pitchFamily="34" charset="0"/>
                <a:ea typeface="Verdana" panose="020B0604030504040204" pitchFamily="34" charset="0"/>
                <a:cs typeface="Verdana" panose="020B0604030504040204" pitchFamily="34" charset="0"/>
              </a:rPr>
              <a:t>  </a:t>
            </a:r>
          </a:p>
          <a:p>
            <a:pPr marL="0" indent="0">
              <a:buNone/>
            </a:pPr>
            <a:r>
              <a:rPr lang="en-GB" sz="3500" dirty="0">
                <a:solidFill>
                  <a:srgbClr val="FFFF00"/>
                </a:solidFill>
                <a:latin typeface="Verdana" panose="020B0604030504040204" pitchFamily="34" charset="0"/>
                <a:ea typeface="Verdana" panose="020B0604030504040204" pitchFamily="34" charset="0"/>
                <a:cs typeface="Verdana" panose="020B0604030504040204" pitchFamily="34" charset="0"/>
              </a:rPr>
              <a:t>Parent consultations -  Tuesday 21</a:t>
            </a:r>
            <a:r>
              <a:rPr lang="en-GB" sz="3500" baseline="30000" dirty="0">
                <a:solidFill>
                  <a:srgbClr val="FFFF00"/>
                </a:solidFill>
                <a:latin typeface="Verdana" panose="020B0604030504040204" pitchFamily="34" charset="0"/>
                <a:ea typeface="Verdana" panose="020B0604030504040204" pitchFamily="34" charset="0"/>
                <a:cs typeface="Verdana" panose="020B0604030504040204" pitchFamily="34" charset="0"/>
              </a:rPr>
              <a:t>st</a:t>
            </a:r>
            <a:r>
              <a:rPr lang="en-GB" sz="3500" dirty="0">
                <a:solidFill>
                  <a:srgbClr val="FFFF00"/>
                </a:solidFill>
                <a:latin typeface="Verdana" panose="020B0604030504040204" pitchFamily="34" charset="0"/>
                <a:ea typeface="Verdana" panose="020B0604030504040204" pitchFamily="34" charset="0"/>
                <a:cs typeface="Verdana" panose="020B0604030504040204" pitchFamily="34" charset="0"/>
              </a:rPr>
              <a:t> November  and Thursday 23</a:t>
            </a:r>
            <a:r>
              <a:rPr lang="en-GB" sz="3500" baseline="30000" dirty="0">
                <a:solidFill>
                  <a:srgbClr val="FFFF00"/>
                </a:solidFill>
                <a:latin typeface="Verdana" panose="020B0604030504040204" pitchFamily="34" charset="0"/>
                <a:ea typeface="Verdana" panose="020B0604030504040204" pitchFamily="34" charset="0"/>
                <a:cs typeface="Verdana" panose="020B0604030504040204" pitchFamily="34" charset="0"/>
              </a:rPr>
              <a:t>rd</a:t>
            </a:r>
            <a:r>
              <a:rPr lang="en-GB" sz="3500" dirty="0">
                <a:solidFill>
                  <a:srgbClr val="FFFF00"/>
                </a:solidFill>
                <a:latin typeface="Verdana" panose="020B0604030504040204" pitchFamily="34" charset="0"/>
                <a:ea typeface="Verdana" panose="020B0604030504040204" pitchFamily="34" charset="0"/>
                <a:cs typeface="Verdana" panose="020B0604030504040204" pitchFamily="34" charset="0"/>
              </a:rPr>
              <a:t> November </a:t>
            </a:r>
          </a:p>
          <a:p>
            <a:pPr marL="0" indent="0">
              <a:buNone/>
            </a:pPr>
            <a:endParaRPr lang="en-GB" sz="35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marL="0" indent="0">
              <a:buNone/>
            </a:pPr>
            <a:r>
              <a:rPr lang="en-GB" sz="3500" dirty="0">
                <a:solidFill>
                  <a:schemeClr val="bg1"/>
                </a:solidFill>
                <a:latin typeface="Verdana" panose="020B0604030504040204" pitchFamily="34" charset="0"/>
                <a:ea typeface="Verdana" panose="020B0604030504040204" pitchFamily="34" charset="0"/>
                <a:cs typeface="Verdana" panose="020B0604030504040204" pitchFamily="34" charset="0"/>
              </a:rPr>
              <a:t>End of term -  Wed 20</a:t>
            </a:r>
            <a:r>
              <a:rPr lang="en-GB" sz="3500"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th</a:t>
            </a:r>
            <a:r>
              <a:rPr lang="en-GB" sz="3500" dirty="0">
                <a:solidFill>
                  <a:schemeClr val="bg1"/>
                </a:solidFill>
                <a:latin typeface="Verdana" panose="020B0604030504040204" pitchFamily="34" charset="0"/>
                <a:ea typeface="Verdana" panose="020B0604030504040204" pitchFamily="34" charset="0"/>
                <a:cs typeface="Verdana" panose="020B0604030504040204" pitchFamily="34" charset="0"/>
              </a:rPr>
              <a:t> Dec </a:t>
            </a:r>
            <a:r>
              <a:rPr lang="en-GB" sz="3500" u="sng" dirty="0">
                <a:solidFill>
                  <a:schemeClr val="bg1"/>
                </a:solidFill>
                <a:latin typeface="Verdana" panose="020B0604030504040204" pitchFamily="34" charset="0"/>
                <a:ea typeface="Verdana" panose="020B0604030504040204" pitchFamily="34" charset="0"/>
                <a:cs typeface="Verdana" panose="020B0604030504040204" pitchFamily="34" charset="0"/>
              </a:rPr>
              <a:t>at 1:30pm</a:t>
            </a:r>
          </a:p>
          <a:p>
            <a:pPr marL="0" indent="0">
              <a:buNone/>
            </a:pPr>
            <a:endParaRPr lang="en-GB" sz="3500" dirty="0">
              <a:solidFill>
                <a:srgbClr val="FFC000"/>
              </a:solidFill>
              <a:latin typeface="Verdana" panose="020B0604030504040204" pitchFamily="34" charset="0"/>
              <a:ea typeface="Verdana" panose="020B0604030504040204" pitchFamily="34" charset="0"/>
              <a:cs typeface="Verdana" panose="020B0604030504040204" pitchFamily="34" charset="0"/>
            </a:endParaRPr>
          </a:p>
          <a:p>
            <a:pPr marL="0" indent="0">
              <a:buNone/>
            </a:pPr>
            <a:r>
              <a:rPr lang="en-GB" sz="3500" dirty="0">
                <a:solidFill>
                  <a:srgbClr val="FFC000"/>
                </a:solidFill>
                <a:latin typeface="Verdana" panose="020B0604030504040204" pitchFamily="34" charset="0"/>
                <a:ea typeface="Verdana" panose="020B0604030504040204" pitchFamily="34" charset="0"/>
                <a:cs typeface="Verdana" panose="020B0604030504040204" pitchFamily="34" charset="0"/>
              </a:rPr>
              <a:t>These dates should be on the school web site.</a:t>
            </a:r>
          </a:p>
          <a:p>
            <a:endParaRPr lang="en-GB" dirty="0"/>
          </a:p>
          <a:p>
            <a:pPr marL="0" indent="0">
              <a:buNone/>
            </a:pPr>
            <a:endParaRPr lang="en-GB" dirty="0"/>
          </a:p>
        </p:txBody>
      </p:sp>
      <p:sp>
        <p:nvSpPr>
          <p:cNvPr id="4" name="Footer Placeholder 3"/>
          <p:cNvSpPr>
            <a:spLocks noGrp="1"/>
          </p:cNvSpPr>
          <p:nvPr>
            <p:ph type="ftr" sz="quarter" idx="11"/>
          </p:nvPr>
        </p:nvSpPr>
        <p:spPr/>
        <p:txBody>
          <a:bodyPr/>
          <a:lstStyle/>
          <a:p>
            <a:r>
              <a:rPr lang="en-GB"/>
              <a:t>Live, love and learn in a caring Christian community. </a:t>
            </a:r>
          </a:p>
        </p:txBody>
      </p:sp>
    </p:spTree>
    <p:extLst>
      <p:ext uri="{BB962C8B-B14F-4D97-AF65-F5344CB8AC3E}">
        <p14:creationId xmlns:p14="http://schemas.microsoft.com/office/powerpoint/2010/main" val="332317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1"/>
                </a:solidFill>
              </a:rPr>
              <a:t>Weekly Lessons: P. E.</a:t>
            </a:r>
          </a:p>
        </p:txBody>
      </p:sp>
      <p:sp>
        <p:nvSpPr>
          <p:cNvPr id="3" name="Content Placeholder 2"/>
          <p:cNvSpPr>
            <a:spLocks noGrp="1"/>
          </p:cNvSpPr>
          <p:nvPr>
            <p:ph idx="1"/>
          </p:nvPr>
        </p:nvSpPr>
        <p:spPr>
          <a:xfrm>
            <a:off x="457200" y="1600201"/>
            <a:ext cx="8229600" cy="3196952"/>
          </a:xfrm>
        </p:spPr>
        <p:txBody>
          <a:bodyPr>
            <a:normAutofit fontScale="92500" lnSpcReduction="20000"/>
          </a:bodyPr>
          <a:lstStyle/>
          <a:p>
            <a:pPr marL="0" indent="0">
              <a:buNone/>
            </a:pPr>
            <a:r>
              <a:rPr lang="en-GB" b="1" dirty="0">
                <a:solidFill>
                  <a:schemeClr val="bg1"/>
                </a:solidFill>
              </a:rPr>
              <a:t>This Term:  </a:t>
            </a:r>
          </a:p>
          <a:p>
            <a:pPr marL="0" indent="0">
              <a:buNone/>
            </a:pPr>
            <a:r>
              <a:rPr lang="en-GB" b="1" dirty="0">
                <a:solidFill>
                  <a:schemeClr val="bg1"/>
                </a:solidFill>
              </a:rPr>
              <a:t>P.E. Pine - Monday (swimming) and Thursday/Friday (outdoor games)</a:t>
            </a:r>
          </a:p>
          <a:p>
            <a:pPr marL="0" indent="0">
              <a:buNone/>
            </a:pPr>
            <a:r>
              <a:rPr lang="en-GB" b="1" dirty="0">
                <a:solidFill>
                  <a:schemeClr val="bg1"/>
                </a:solidFill>
              </a:rPr>
              <a:t>Oak – Monday and Thursday</a:t>
            </a:r>
          </a:p>
          <a:p>
            <a:pPr marL="0" indent="0">
              <a:buNone/>
            </a:pPr>
            <a:endParaRPr lang="en-GB" b="1" dirty="0">
              <a:solidFill>
                <a:schemeClr val="bg1"/>
              </a:solidFill>
            </a:endParaRPr>
          </a:p>
          <a:p>
            <a:pPr marL="0" indent="0">
              <a:buNone/>
            </a:pPr>
            <a:r>
              <a:rPr lang="en-GB" b="1" dirty="0">
                <a:solidFill>
                  <a:schemeClr val="bg1"/>
                </a:solidFill>
              </a:rPr>
              <a:t>A named P.E. kit and trainers are needed.  When it gets colder, school tracksuits are advised.</a:t>
            </a:r>
          </a:p>
          <a:p>
            <a:pPr marL="0" indent="0">
              <a:buNone/>
            </a:pPr>
            <a:endParaRPr lang="en-GB" b="1" dirty="0">
              <a:solidFill>
                <a:schemeClr val="bg1"/>
              </a:solidFill>
            </a:endParaRPr>
          </a:p>
          <a:p>
            <a:pPr marL="0" indent="0">
              <a:buNone/>
            </a:pPr>
            <a:endParaRPr lang="en-GB" dirty="0">
              <a:solidFill>
                <a:schemeClr val="bg1"/>
              </a:solidFill>
            </a:endParaRPr>
          </a:p>
        </p:txBody>
      </p:sp>
    </p:spTree>
    <p:extLst>
      <p:ext uri="{BB962C8B-B14F-4D97-AF65-F5344CB8AC3E}">
        <p14:creationId xmlns:p14="http://schemas.microsoft.com/office/powerpoint/2010/main" val="304764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How can you help your child? </a:t>
            </a:r>
          </a:p>
        </p:txBody>
      </p:sp>
      <p:sp>
        <p:nvSpPr>
          <p:cNvPr id="3" name="Content Placeholder 2"/>
          <p:cNvSpPr>
            <a:spLocks noGrp="1"/>
          </p:cNvSpPr>
          <p:nvPr>
            <p:ph idx="1"/>
          </p:nvPr>
        </p:nvSpPr>
        <p:spPr>
          <a:xfrm>
            <a:off x="323528" y="1340768"/>
            <a:ext cx="8640960" cy="4968552"/>
          </a:xfrm>
        </p:spPr>
        <p:txBody>
          <a:bodyPr>
            <a:normAutofit fontScale="70000" lnSpcReduction="20000"/>
          </a:bodyPr>
          <a:lstStyle/>
          <a:p>
            <a:r>
              <a:rPr lang="en-GB" dirty="0">
                <a:solidFill>
                  <a:schemeClr val="bg1"/>
                </a:solidFill>
                <a:latin typeface="Verdana" panose="020B0604030504040204" pitchFamily="34" charset="0"/>
                <a:ea typeface="Verdana" panose="020B0604030504040204" pitchFamily="34" charset="0"/>
                <a:cs typeface="Verdana" panose="020B0604030504040204" pitchFamily="34" charset="0"/>
              </a:rPr>
              <a:t>Give support as your child reads more challenging books. Ask questions about what they have read e.g. can they recall the main points, predict story outcomes and infer from clues in the text (see information letter for more information).</a:t>
            </a:r>
          </a:p>
          <a:p>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Encourage reading for pleasure.</a:t>
            </a:r>
          </a:p>
          <a:p>
            <a:r>
              <a:rPr lang="en-GB" dirty="0">
                <a:solidFill>
                  <a:schemeClr val="bg1"/>
                </a:solidFill>
                <a:latin typeface="Verdana" panose="020B0604030504040204" pitchFamily="34" charset="0"/>
                <a:ea typeface="Verdana" panose="020B0604030504040204" pitchFamily="34" charset="0"/>
                <a:cs typeface="Verdana" panose="020B0604030504040204" pitchFamily="34" charset="0"/>
              </a:rPr>
              <a:t>Learn to tell the time on analogue and digital clocks.</a:t>
            </a:r>
          </a:p>
          <a:p>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Support your child as they develop a quick recall of times table facts and related division facts.</a:t>
            </a:r>
          </a:p>
          <a:p>
            <a:pPr marL="0" indent="0">
              <a:buNone/>
            </a:pPr>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   There is an official test this summer for times tables </a:t>
            </a:r>
          </a:p>
          <a:p>
            <a:pPr marL="0" indent="0">
              <a:buNone/>
            </a:pPr>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   in Year 4.</a:t>
            </a:r>
          </a:p>
          <a:p>
            <a:r>
              <a:rPr lang="en-GB" dirty="0">
                <a:solidFill>
                  <a:schemeClr val="bg1"/>
                </a:solidFill>
                <a:latin typeface="Verdana" panose="020B0604030504040204" pitchFamily="34" charset="0"/>
                <a:ea typeface="Verdana" panose="020B0604030504040204" pitchFamily="34" charset="0"/>
                <a:cs typeface="Verdana" panose="020B0604030504040204" pitchFamily="34" charset="0"/>
              </a:rPr>
              <a:t>Encourage your child to become more independent, responsible and organised. </a:t>
            </a:r>
          </a:p>
        </p:txBody>
      </p:sp>
      <p:sp>
        <p:nvSpPr>
          <p:cNvPr id="4" name="Footer Placeholder 3"/>
          <p:cNvSpPr>
            <a:spLocks noGrp="1"/>
          </p:cNvSpPr>
          <p:nvPr>
            <p:ph type="ftr" sz="quarter" idx="11"/>
          </p:nvPr>
        </p:nvSpPr>
        <p:spPr/>
        <p:txBody>
          <a:bodyPr/>
          <a:lstStyle/>
          <a:p>
            <a:r>
              <a:rPr lang="en-GB" dirty="0"/>
              <a:t>Live, love and learn in a caring Christian community. </a:t>
            </a:r>
          </a:p>
        </p:txBody>
      </p:sp>
    </p:spTree>
    <p:extLst>
      <p:ext uri="{BB962C8B-B14F-4D97-AF65-F5344CB8AC3E}">
        <p14:creationId xmlns:p14="http://schemas.microsoft.com/office/powerpoint/2010/main" val="18282029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6779096" cy="1143000"/>
          </a:xfrm>
        </p:spPr>
        <p:txBody>
          <a:bodyPr/>
          <a:lstStyle/>
          <a:p>
            <a:r>
              <a:rPr lang="en-GB" dirty="0">
                <a:solidFill>
                  <a:schemeClr val="bg1"/>
                </a:solidFill>
              </a:rPr>
              <a:t>Homework </a:t>
            </a:r>
          </a:p>
        </p:txBody>
      </p:sp>
      <p:sp>
        <p:nvSpPr>
          <p:cNvPr id="3" name="Content Placeholder 2"/>
          <p:cNvSpPr>
            <a:spLocks noGrp="1"/>
          </p:cNvSpPr>
          <p:nvPr>
            <p:ph idx="1"/>
          </p:nvPr>
        </p:nvSpPr>
        <p:spPr>
          <a:xfrm>
            <a:off x="251520" y="2225288"/>
            <a:ext cx="8712968" cy="3921299"/>
          </a:xfrm>
        </p:spPr>
        <p:txBody>
          <a:bodyPr>
            <a:normAutofit fontScale="62500" lnSpcReduction="20000"/>
          </a:bodyPr>
          <a:lstStyle/>
          <a:p>
            <a:r>
              <a:rPr lang="en-GB" sz="3400" u="sng" dirty="0">
                <a:solidFill>
                  <a:schemeClr val="bg1"/>
                </a:solidFill>
                <a:latin typeface="Verdana" panose="020B0604030504040204" pitchFamily="34" charset="0"/>
                <a:ea typeface="Verdana" panose="020B0604030504040204" pitchFamily="34" charset="0"/>
                <a:cs typeface="Verdana" panose="020B0604030504040204" pitchFamily="34" charset="0"/>
              </a:rPr>
              <a:t>English, Maths, R.E. and other topic based </a:t>
            </a:r>
            <a:r>
              <a:rPr lang="en-GB" sz="3400" dirty="0">
                <a:solidFill>
                  <a:schemeClr val="bg1"/>
                </a:solidFill>
                <a:latin typeface="Verdana" panose="020B0604030504040204" pitchFamily="34" charset="0"/>
                <a:ea typeface="Verdana" panose="020B0604030504040204" pitchFamily="34" charset="0"/>
                <a:cs typeface="Verdana" panose="020B0604030504040204" pitchFamily="34" charset="0"/>
              </a:rPr>
              <a:t>activities are on a rolling programme through the year.</a:t>
            </a:r>
          </a:p>
          <a:p>
            <a:r>
              <a:rPr lang="en-GB" sz="3400" dirty="0">
                <a:solidFill>
                  <a:srgbClr val="FFC000"/>
                </a:solidFill>
                <a:latin typeface="Verdana" panose="020B0604030504040204" pitchFamily="34" charset="0"/>
                <a:ea typeface="Verdana" panose="020B0604030504040204" pitchFamily="34" charset="0"/>
                <a:cs typeface="Verdana" panose="020B0604030504040204" pitchFamily="34" charset="0"/>
              </a:rPr>
              <a:t>Pupils are expected to </a:t>
            </a:r>
            <a:r>
              <a:rPr lang="en-GB" sz="3400" u="sng" dirty="0">
                <a:solidFill>
                  <a:srgbClr val="FFC000"/>
                </a:solidFill>
                <a:latin typeface="Verdana" panose="020B0604030504040204" pitchFamily="34" charset="0"/>
                <a:ea typeface="Verdana" panose="020B0604030504040204" pitchFamily="34" charset="0"/>
                <a:cs typeface="Verdana" panose="020B0604030504040204" pitchFamily="34" charset="0"/>
              </a:rPr>
              <a:t>read</a:t>
            </a:r>
            <a:r>
              <a:rPr lang="en-GB" sz="3400" dirty="0">
                <a:solidFill>
                  <a:srgbClr val="FFC000"/>
                </a:solidFill>
                <a:latin typeface="Verdana" panose="020B0604030504040204" pitchFamily="34" charset="0"/>
                <a:ea typeface="Verdana" panose="020B0604030504040204" pitchFamily="34" charset="0"/>
                <a:cs typeface="Verdana" panose="020B0604030504040204" pitchFamily="34" charset="0"/>
              </a:rPr>
              <a:t> every night - ideally to an adult.  Regular reading leads to better results.  </a:t>
            </a:r>
          </a:p>
          <a:p>
            <a:r>
              <a:rPr lang="en-GB" sz="3400" dirty="0">
                <a:solidFill>
                  <a:schemeClr val="bg1"/>
                </a:solidFill>
                <a:latin typeface="Verdana" panose="020B0604030504040204" pitchFamily="34" charset="0"/>
                <a:ea typeface="Verdana" panose="020B0604030504040204" pitchFamily="34" charset="0"/>
                <a:cs typeface="Verdana" panose="020B0604030504040204" pitchFamily="34" charset="0"/>
              </a:rPr>
              <a:t>Try to find a quiet and convenient time for both you and your child to do their homework.</a:t>
            </a:r>
          </a:p>
          <a:p>
            <a:pPr lvl="0"/>
            <a:r>
              <a:rPr lang="en-GB" sz="3400" dirty="0">
                <a:solidFill>
                  <a:srgbClr val="FFC000"/>
                </a:solidFill>
                <a:latin typeface="Verdana" panose="020B0604030504040204" pitchFamily="34" charset="0"/>
                <a:ea typeface="Verdana" panose="020B0604030504040204" pitchFamily="34" charset="0"/>
                <a:cs typeface="Verdana" panose="020B0604030504040204" pitchFamily="34" charset="0"/>
              </a:rPr>
              <a:t>Multiplication tables  – Your child has a card that they work though systematically at their own pace. They are tested on this in school.</a:t>
            </a:r>
            <a:endParaRPr lang="en-GB" sz="34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lvl="0"/>
            <a:r>
              <a:rPr lang="en-GB" sz="3400" dirty="0">
                <a:solidFill>
                  <a:srgbClr val="FFFF00"/>
                </a:solidFill>
                <a:latin typeface="Verdana" panose="020B0604030504040204" pitchFamily="34" charset="0"/>
                <a:ea typeface="Verdana" panose="020B0604030504040204" pitchFamily="34" charset="0"/>
                <a:cs typeface="Verdana" panose="020B0604030504040204" pitchFamily="34" charset="0"/>
              </a:rPr>
              <a:t>Spelling Shed activities will accompany the weekly spelling rules and word lists.</a:t>
            </a:r>
          </a:p>
          <a:p>
            <a:pPr lvl="0"/>
            <a:r>
              <a:rPr lang="en-GB" sz="3400" dirty="0">
                <a:solidFill>
                  <a:srgbClr val="FFFF00"/>
                </a:solidFill>
                <a:latin typeface="Verdana" panose="020B0604030504040204" pitchFamily="34" charset="0"/>
                <a:ea typeface="Verdana" panose="020B0604030504040204" pitchFamily="34" charset="0"/>
                <a:cs typeface="Verdana" panose="020B0604030504040204" pitchFamily="34" charset="0"/>
              </a:rPr>
              <a:t>Please check Seesaw regularly for homework and any updates you need to be aware of.</a:t>
            </a:r>
          </a:p>
          <a:p>
            <a:pPr marL="0" indent="0">
              <a:buNone/>
            </a:pPr>
            <a:endParaRPr lang="en-GB" dirty="0">
              <a:solidFill>
                <a:schemeClr val="bg1"/>
              </a:solidFill>
            </a:endParaRPr>
          </a:p>
        </p:txBody>
      </p:sp>
      <p:sp>
        <p:nvSpPr>
          <p:cNvPr id="4" name="Footer Placeholder 3"/>
          <p:cNvSpPr>
            <a:spLocks noGrp="1"/>
          </p:cNvSpPr>
          <p:nvPr>
            <p:ph type="ftr" sz="quarter" idx="11"/>
          </p:nvPr>
        </p:nvSpPr>
        <p:spPr/>
        <p:txBody>
          <a:bodyPr/>
          <a:lstStyle/>
          <a:p>
            <a:r>
              <a:rPr lang="en-GB"/>
              <a:t>Live, love and learn in a caring Christian community.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60648"/>
            <a:ext cx="2952328" cy="1964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14516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lstStyle/>
          <a:p>
            <a:r>
              <a:rPr lang="en-GB" dirty="0">
                <a:solidFill>
                  <a:schemeClr val="bg1"/>
                </a:solidFill>
              </a:rPr>
              <a:t>Mathematics in LKS2</a:t>
            </a:r>
          </a:p>
        </p:txBody>
      </p:sp>
      <p:sp>
        <p:nvSpPr>
          <p:cNvPr id="3" name="Content Placeholder 2"/>
          <p:cNvSpPr>
            <a:spLocks noGrp="1"/>
          </p:cNvSpPr>
          <p:nvPr>
            <p:ph idx="1"/>
          </p:nvPr>
        </p:nvSpPr>
        <p:spPr>
          <a:xfrm>
            <a:off x="457200" y="1268760"/>
            <a:ext cx="8363272" cy="5040560"/>
          </a:xfrm>
        </p:spPr>
        <p:txBody>
          <a:bodyPr>
            <a:normAutofit fontScale="70000" lnSpcReduction="20000"/>
          </a:bodyPr>
          <a:lstStyle/>
          <a:p>
            <a:pPr marL="0" indent="0">
              <a:buNone/>
            </a:pPr>
            <a:endParaRPr lang="en-GB"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marL="0" indent="0">
              <a:buNone/>
            </a:pPr>
            <a:r>
              <a:rPr lang="en-GB" dirty="0">
                <a:solidFill>
                  <a:schemeClr val="bg1"/>
                </a:solidFill>
                <a:latin typeface="Verdana" panose="020B0604030504040204" pitchFamily="34" charset="0"/>
                <a:ea typeface="Verdana" panose="020B0604030504040204" pitchFamily="34" charset="0"/>
                <a:cs typeface="Verdana" panose="020B0604030504040204" pitchFamily="34" charset="0"/>
              </a:rPr>
              <a:t>Expectations are that pupils will:</a:t>
            </a:r>
          </a:p>
          <a:p>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develop a secure understanding of place value.</a:t>
            </a:r>
          </a:p>
          <a:p>
            <a:r>
              <a:rPr lang="en-GB" dirty="0">
                <a:solidFill>
                  <a:schemeClr val="bg1"/>
                </a:solidFill>
                <a:latin typeface="Verdana" panose="020B0604030504040204" pitchFamily="34" charset="0"/>
                <a:ea typeface="Verdana" panose="020B0604030504040204" pitchFamily="34" charset="0"/>
                <a:cs typeface="Verdana" panose="020B0604030504040204" pitchFamily="34" charset="0"/>
              </a:rPr>
              <a:t>become fluent with a range of mathematical strategies and methods for +,x,- and ÷</a:t>
            </a:r>
          </a:p>
          <a:p>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develop mastery skills within mathematics.</a:t>
            </a:r>
          </a:p>
          <a:p>
            <a:r>
              <a:rPr lang="en-GB" dirty="0">
                <a:solidFill>
                  <a:schemeClr val="bg1"/>
                </a:solidFill>
                <a:latin typeface="Verdana" panose="020B0604030504040204" pitchFamily="34" charset="0"/>
                <a:ea typeface="Verdana" panose="020B0604030504040204" pitchFamily="34" charset="0"/>
                <a:cs typeface="Verdana" panose="020B0604030504040204" pitchFamily="34" charset="0"/>
              </a:rPr>
              <a:t>tell and write the time from an analogue clock or digital clock. Know the time from a 12-hour and a 24-hour clock.</a:t>
            </a:r>
            <a:endParaRPr lang="en-GB" dirty="0">
              <a:solidFill>
                <a:srgbClr val="FFC000"/>
              </a:solidFill>
              <a:latin typeface="Verdana" panose="020B0604030504040204" pitchFamily="34" charset="0"/>
              <a:ea typeface="Verdana" panose="020B0604030504040204" pitchFamily="34" charset="0"/>
              <a:cs typeface="Verdana" panose="020B0604030504040204" pitchFamily="34" charset="0"/>
            </a:endParaRPr>
          </a:p>
          <a:p>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become fluent with multiplication and related division facts for all times tables by the end of Year 4. (The government has introduced an official electronic test for Year 4 children, for the Summer Term and we will share details of this as and when we receive them).</a:t>
            </a:r>
            <a:endParaRPr lang="en-GB" dirty="0">
              <a:solidFill>
                <a:srgbClr val="FFFF00"/>
              </a:solidFill>
              <a:latin typeface="Verdana" panose="020B0604030504040204" pitchFamily="34" charset="0"/>
              <a:ea typeface="Verdana" panose="020B0604030504040204" pitchFamily="34" charset="0"/>
              <a:cs typeface="Verdana" panose="020B0604030504040204" pitchFamily="34" charset="0"/>
            </a:endParaRPr>
          </a:p>
        </p:txBody>
      </p:sp>
      <p:sp>
        <p:nvSpPr>
          <p:cNvPr id="4" name="Footer Placeholder 3"/>
          <p:cNvSpPr>
            <a:spLocks noGrp="1"/>
          </p:cNvSpPr>
          <p:nvPr>
            <p:ph type="ftr" sz="quarter" idx="11"/>
          </p:nvPr>
        </p:nvSpPr>
        <p:spPr/>
        <p:txBody>
          <a:bodyPr/>
          <a:lstStyle/>
          <a:p>
            <a:r>
              <a:rPr lang="en-GB"/>
              <a:t>Live, love and learn in a caring Christian community. </a:t>
            </a:r>
          </a:p>
        </p:txBody>
      </p:sp>
    </p:spTree>
    <p:extLst>
      <p:ext uri="{BB962C8B-B14F-4D97-AF65-F5344CB8AC3E}">
        <p14:creationId xmlns:p14="http://schemas.microsoft.com/office/powerpoint/2010/main" val="3225162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Writing in LKS2</a:t>
            </a:r>
          </a:p>
        </p:txBody>
      </p:sp>
      <p:sp>
        <p:nvSpPr>
          <p:cNvPr id="3" name="Content Placeholder 2"/>
          <p:cNvSpPr>
            <a:spLocks noGrp="1"/>
          </p:cNvSpPr>
          <p:nvPr>
            <p:ph idx="1"/>
          </p:nvPr>
        </p:nvSpPr>
        <p:spPr>
          <a:xfrm>
            <a:off x="457200" y="1600200"/>
            <a:ext cx="8363272" cy="4525963"/>
          </a:xfrm>
        </p:spPr>
        <p:txBody>
          <a:bodyPr>
            <a:normAutofit lnSpcReduction="10000"/>
          </a:bodyPr>
          <a:lstStyle/>
          <a:p>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As well as English lessons, grammar is also taught discretely. </a:t>
            </a:r>
          </a:p>
          <a:p>
            <a:r>
              <a:rPr lang="en-GB" dirty="0">
                <a:solidFill>
                  <a:schemeClr val="bg1"/>
                </a:solidFill>
                <a:latin typeface="Verdana" panose="020B0604030504040204" pitchFamily="34" charset="0"/>
                <a:ea typeface="Verdana" panose="020B0604030504040204" pitchFamily="34" charset="0"/>
                <a:cs typeface="Verdana" panose="020B0604030504040204" pitchFamily="34" charset="0"/>
              </a:rPr>
              <a:t>Pupils focus on a wide range of fiction and non-fiction genres.</a:t>
            </a:r>
          </a:p>
          <a:p>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Pupils are expected to write using cursive script. Once they consistently write in this style, they can achieve their </a:t>
            </a:r>
            <a:r>
              <a:rPr lang="en-GB" dirty="0">
                <a:solidFill>
                  <a:srgbClr val="FFFF00"/>
                </a:solidFill>
                <a:latin typeface="Verdana" panose="020B0604030504040204" pitchFamily="34" charset="0"/>
                <a:ea typeface="Verdana" panose="020B0604030504040204" pitchFamily="34" charset="0"/>
                <a:cs typeface="Verdana" panose="020B0604030504040204" pitchFamily="34" charset="0"/>
              </a:rPr>
              <a:t>pen licence </a:t>
            </a:r>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and write in a blue </a:t>
            </a:r>
            <a:r>
              <a:rPr lang="en-GB" dirty="0" err="1">
                <a:solidFill>
                  <a:srgbClr val="FFC000"/>
                </a:solidFill>
                <a:latin typeface="Verdana" panose="020B0604030504040204" pitchFamily="34" charset="0"/>
                <a:ea typeface="Verdana" panose="020B0604030504040204" pitchFamily="34" charset="0"/>
                <a:cs typeface="Verdana" panose="020B0604030504040204" pitchFamily="34" charset="0"/>
              </a:rPr>
              <a:t>berol</a:t>
            </a:r>
            <a:r>
              <a:rPr lang="en-GB" dirty="0">
                <a:solidFill>
                  <a:srgbClr val="FFC000"/>
                </a:solidFill>
                <a:latin typeface="Verdana" panose="020B0604030504040204" pitchFamily="34" charset="0"/>
                <a:ea typeface="Verdana" panose="020B0604030504040204" pitchFamily="34" charset="0"/>
                <a:cs typeface="Verdana" panose="020B0604030504040204" pitchFamily="34" charset="0"/>
              </a:rPr>
              <a:t> pen. </a:t>
            </a:r>
            <a:endParaRPr lang="en-GB" dirty="0">
              <a:solidFill>
                <a:srgbClr val="FFFF00"/>
              </a:solidFill>
              <a:latin typeface="Verdana" panose="020B0604030504040204" pitchFamily="34" charset="0"/>
              <a:ea typeface="Verdana" panose="020B0604030504040204" pitchFamily="34" charset="0"/>
              <a:cs typeface="Verdana" panose="020B0604030504040204" pitchFamily="34" charset="0"/>
            </a:endParaRPr>
          </a:p>
        </p:txBody>
      </p:sp>
      <p:sp>
        <p:nvSpPr>
          <p:cNvPr id="4" name="Footer Placeholder 3"/>
          <p:cNvSpPr>
            <a:spLocks noGrp="1"/>
          </p:cNvSpPr>
          <p:nvPr>
            <p:ph type="ftr" sz="quarter" idx="11"/>
          </p:nvPr>
        </p:nvSpPr>
        <p:spPr/>
        <p:txBody>
          <a:bodyPr/>
          <a:lstStyle/>
          <a:p>
            <a:r>
              <a:rPr lang="en-GB"/>
              <a:t>Live, love and learn in a caring Christian community. </a:t>
            </a:r>
          </a:p>
        </p:txBody>
      </p:sp>
    </p:spTree>
    <p:extLst>
      <p:ext uri="{BB962C8B-B14F-4D97-AF65-F5344CB8AC3E}">
        <p14:creationId xmlns:p14="http://schemas.microsoft.com/office/powerpoint/2010/main" val="31744727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GB" dirty="0">
                <a:solidFill>
                  <a:schemeClr val="bg1"/>
                </a:solidFill>
              </a:rPr>
              <a:t>Reading in LKS2</a:t>
            </a:r>
          </a:p>
        </p:txBody>
      </p:sp>
      <p:sp>
        <p:nvSpPr>
          <p:cNvPr id="3" name="Content Placeholder 2"/>
          <p:cNvSpPr>
            <a:spLocks noGrp="1"/>
          </p:cNvSpPr>
          <p:nvPr>
            <p:ph idx="1"/>
          </p:nvPr>
        </p:nvSpPr>
        <p:spPr>
          <a:xfrm>
            <a:off x="251520" y="1412776"/>
            <a:ext cx="8712968" cy="4896544"/>
          </a:xfrm>
        </p:spPr>
        <p:txBody>
          <a:bodyPr>
            <a:normAutofit fontScale="85000" lnSpcReduction="20000"/>
          </a:bodyPr>
          <a:lstStyle/>
          <a:p>
            <a:r>
              <a:rPr lang="en-GB" sz="2800" dirty="0">
                <a:solidFill>
                  <a:srgbClr val="FFC000"/>
                </a:solidFill>
                <a:latin typeface="Verdana" panose="020B0604030504040204" pitchFamily="34" charset="0"/>
                <a:ea typeface="Verdana" panose="020B0604030504040204" pitchFamily="34" charset="0"/>
                <a:cs typeface="Verdana" panose="020B0604030504040204" pitchFamily="34" charset="0"/>
              </a:rPr>
              <a:t>Phonics will be incorporated into daily teaching where opportunities arise. Some children will also receive phonics catch-up sessions in small groups. </a:t>
            </a:r>
          </a:p>
          <a:p>
            <a:r>
              <a:rPr lang="en-GB" sz="2800" dirty="0">
                <a:solidFill>
                  <a:schemeClr val="bg1"/>
                </a:solidFill>
                <a:latin typeface="Verdana" panose="020B0604030504040204" pitchFamily="34" charset="0"/>
                <a:ea typeface="Verdana" panose="020B0604030504040204" pitchFamily="34" charset="0"/>
                <a:cs typeface="Verdana" panose="020B0604030504040204" pitchFamily="34" charset="0"/>
              </a:rPr>
              <a:t>Child read everyday as part of their lessons and will also have other opportunities to read e.g. during guided reading sessions. </a:t>
            </a:r>
          </a:p>
          <a:p>
            <a:r>
              <a:rPr lang="en-GB" sz="2800" dirty="0">
                <a:solidFill>
                  <a:srgbClr val="FFC000"/>
                </a:solidFill>
                <a:latin typeface="Verdana" panose="020B0604030504040204" pitchFamily="34" charset="0"/>
                <a:ea typeface="Verdana" panose="020B0604030504040204" pitchFamily="34" charset="0"/>
                <a:cs typeface="Verdana" panose="020B0604030504040204" pitchFamily="34" charset="0"/>
              </a:rPr>
              <a:t>Currently, pupils are encouraged to take a reading book home once a week on a FRIDAY. This needs to be returned by WEDNESDAY so that comments can be read and books changed if necessary. This is so that we can hear children read in school too.</a:t>
            </a:r>
          </a:p>
          <a:p>
            <a:r>
              <a:rPr lang="en-GB" sz="2800" dirty="0">
                <a:solidFill>
                  <a:schemeClr val="bg1"/>
                </a:solidFill>
                <a:latin typeface="Verdana" panose="020B0604030504040204" pitchFamily="34" charset="0"/>
                <a:ea typeface="Verdana" panose="020B0604030504040204" pitchFamily="34" charset="0"/>
                <a:cs typeface="Verdana" panose="020B0604030504040204" pitchFamily="34" charset="0"/>
              </a:rPr>
              <a:t>There is a book list available as a suitable guide called, ‘Recommended reads for Year 3 and 4 pupils,’ to help guide choices of home novels.  </a:t>
            </a:r>
          </a:p>
        </p:txBody>
      </p:sp>
      <p:sp>
        <p:nvSpPr>
          <p:cNvPr id="4" name="Footer Placeholder 3"/>
          <p:cNvSpPr>
            <a:spLocks noGrp="1"/>
          </p:cNvSpPr>
          <p:nvPr>
            <p:ph type="ftr" sz="quarter" idx="11"/>
          </p:nvPr>
        </p:nvSpPr>
        <p:spPr/>
        <p:txBody>
          <a:bodyPr/>
          <a:lstStyle/>
          <a:p>
            <a:r>
              <a:rPr lang="en-GB"/>
              <a:t>Live, love and learn in a caring Christian community. </a:t>
            </a:r>
          </a:p>
        </p:txBody>
      </p:sp>
    </p:spTree>
    <p:extLst>
      <p:ext uri="{BB962C8B-B14F-4D97-AF65-F5344CB8AC3E}">
        <p14:creationId xmlns:p14="http://schemas.microsoft.com/office/powerpoint/2010/main" val="17235077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12968" cy="1066130"/>
          </a:xfrm>
        </p:spPr>
        <p:txBody>
          <a:bodyPr>
            <a:normAutofit fontScale="90000"/>
          </a:bodyPr>
          <a:lstStyle/>
          <a:p>
            <a:r>
              <a:rPr lang="en-GB" dirty="0">
                <a:solidFill>
                  <a:srgbClr val="FFC000"/>
                </a:solidFill>
              </a:rPr>
              <a:t>“That’s not how they taught it in my day”</a:t>
            </a:r>
          </a:p>
        </p:txBody>
      </p:sp>
      <p:sp>
        <p:nvSpPr>
          <p:cNvPr id="3" name="Content Placeholder 2"/>
          <p:cNvSpPr>
            <a:spLocks noGrp="1"/>
          </p:cNvSpPr>
          <p:nvPr>
            <p:ph idx="1"/>
          </p:nvPr>
        </p:nvSpPr>
        <p:spPr/>
        <p:txBody>
          <a:bodyPr/>
          <a:lstStyle/>
          <a:p>
            <a:r>
              <a:rPr lang="en-GB" dirty="0">
                <a:solidFill>
                  <a:schemeClr val="bg1"/>
                </a:solidFill>
              </a:rPr>
              <a:t>Please be aware that many mathematical and reading strategies have changed over recent years and the curriculum expectations have significantly expanded too.</a:t>
            </a:r>
          </a:p>
          <a:p>
            <a:pPr marL="0" indent="0">
              <a:buNone/>
            </a:pPr>
            <a:endParaRPr lang="en-GB" dirty="0">
              <a:solidFill>
                <a:schemeClr val="bg1"/>
              </a:solidFill>
            </a:endParaRPr>
          </a:p>
          <a:p>
            <a:r>
              <a:rPr lang="en-GB" dirty="0">
                <a:solidFill>
                  <a:schemeClr val="bg1"/>
                </a:solidFill>
              </a:rPr>
              <a:t>If ever you have any questions about the teaching methods used, please ask! </a:t>
            </a:r>
          </a:p>
        </p:txBody>
      </p:sp>
      <p:sp>
        <p:nvSpPr>
          <p:cNvPr id="4" name="Footer Placeholder 3"/>
          <p:cNvSpPr>
            <a:spLocks noGrp="1"/>
          </p:cNvSpPr>
          <p:nvPr>
            <p:ph type="ftr" sz="quarter" idx="11"/>
          </p:nvPr>
        </p:nvSpPr>
        <p:spPr/>
        <p:txBody>
          <a:bodyPr/>
          <a:lstStyle/>
          <a:p>
            <a:r>
              <a:rPr lang="en-GB"/>
              <a:t>Live, love and learn in a caring Christian community. </a:t>
            </a:r>
          </a:p>
        </p:txBody>
      </p:sp>
    </p:spTree>
    <p:extLst>
      <p:ext uri="{BB962C8B-B14F-4D97-AF65-F5344CB8AC3E}">
        <p14:creationId xmlns:p14="http://schemas.microsoft.com/office/powerpoint/2010/main" val="3532832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476673"/>
            <a:ext cx="8208912" cy="4031873"/>
          </a:xfrm>
          <a:prstGeom prst="rect">
            <a:avLst/>
          </a:prstGeom>
          <a:noFill/>
        </p:spPr>
        <p:txBody>
          <a:bodyPr wrap="square" rtlCol="0">
            <a:spAutoFit/>
          </a:bodyPr>
          <a:lstStyle/>
          <a:p>
            <a:r>
              <a:rPr lang="en-GB" sz="3200" b="1" dirty="0">
                <a:solidFill>
                  <a:schemeClr val="bg1"/>
                </a:solidFill>
              </a:rPr>
              <a:t>We will send home a copy of:</a:t>
            </a:r>
          </a:p>
          <a:p>
            <a:pPr marL="342900" indent="-342900">
              <a:buFont typeface="Arial" panose="020B0604020202020204" pitchFamily="34" charset="0"/>
              <a:buChar char="•"/>
            </a:pPr>
            <a:r>
              <a:rPr lang="en-GB" sz="3200" b="1">
                <a:solidFill>
                  <a:schemeClr val="bg1"/>
                </a:solidFill>
              </a:rPr>
              <a:t>the Year </a:t>
            </a:r>
            <a:r>
              <a:rPr lang="en-GB" sz="3200" b="1" dirty="0">
                <a:solidFill>
                  <a:schemeClr val="bg1"/>
                </a:solidFill>
              </a:rPr>
              <a:t>4 recommended reading list </a:t>
            </a:r>
          </a:p>
          <a:p>
            <a:pPr marL="342900" indent="-342900">
              <a:buFont typeface="Arial" panose="020B0604020202020204" pitchFamily="34" charset="0"/>
              <a:buChar char="•"/>
            </a:pPr>
            <a:r>
              <a:rPr lang="en-GB" sz="3200" b="1" dirty="0">
                <a:solidFill>
                  <a:schemeClr val="bg1"/>
                </a:solidFill>
              </a:rPr>
              <a:t>our cursive writing handwriting formation sheet </a:t>
            </a:r>
          </a:p>
          <a:p>
            <a:endParaRPr lang="en-GB" sz="3200" b="1" dirty="0">
              <a:solidFill>
                <a:schemeClr val="bg1"/>
              </a:solidFill>
            </a:endParaRPr>
          </a:p>
          <a:p>
            <a:r>
              <a:rPr lang="en-GB" sz="3200" b="1" dirty="0">
                <a:solidFill>
                  <a:schemeClr val="bg1"/>
                </a:solidFill>
              </a:rPr>
              <a:t>THESE WILL ALSO BE MADE AVAILABLE ON THE SCHOOL WEBSITE</a:t>
            </a:r>
          </a:p>
          <a:p>
            <a:pPr marL="342900" indent="-342900">
              <a:buFont typeface="Arial" panose="020B0604020202020204" pitchFamily="34" charset="0"/>
              <a:buChar char="•"/>
            </a:pPr>
            <a:endParaRPr lang="en-GB" sz="3200" b="1" dirty="0">
              <a:solidFill>
                <a:srgbClr val="FFFF00"/>
              </a:solidFill>
            </a:endParaRPr>
          </a:p>
        </p:txBody>
      </p:sp>
    </p:spTree>
    <p:extLst>
      <p:ext uri="{BB962C8B-B14F-4D97-AF65-F5344CB8AC3E}">
        <p14:creationId xmlns:p14="http://schemas.microsoft.com/office/powerpoint/2010/main" val="42748576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692696"/>
            <a:ext cx="8424936" cy="4248471"/>
          </a:xfrm>
        </p:spPr>
        <p:txBody>
          <a:bodyPr>
            <a:normAutofit fontScale="92500" lnSpcReduction="10000"/>
          </a:bodyPr>
          <a:lstStyle/>
          <a:p>
            <a:pPr marL="0" indent="0">
              <a:buNone/>
            </a:pPr>
            <a:r>
              <a:rPr lang="en-GB" sz="4800" dirty="0">
                <a:latin typeface="Verdana" panose="020B0604030504040204" pitchFamily="34" charset="0"/>
                <a:ea typeface="Verdana" panose="020B0604030504040204" pitchFamily="34" charset="0"/>
                <a:cs typeface="Verdana" panose="020B0604030504040204" pitchFamily="34" charset="0"/>
              </a:rPr>
              <a:t>Any Further Questions?</a:t>
            </a:r>
          </a:p>
          <a:p>
            <a:pPr marL="0" indent="0">
              <a:buNone/>
            </a:pPr>
            <a:r>
              <a:rPr lang="en-GB" sz="4000" dirty="0">
                <a:latin typeface="Verdana" panose="020B0604030504040204" pitchFamily="34" charset="0"/>
                <a:ea typeface="Verdana" panose="020B0604030504040204" pitchFamily="34" charset="0"/>
                <a:cs typeface="Verdana" panose="020B0604030504040204" pitchFamily="34" charset="0"/>
              </a:rPr>
              <a:t>Please email </a:t>
            </a:r>
            <a:r>
              <a:rPr lang="en-GB" sz="3600" dirty="0">
                <a:solidFill>
                  <a:srgbClr val="FFC000"/>
                </a:solidFill>
                <a:latin typeface="Verdana" panose="020B0604030504040204" pitchFamily="34" charset="0"/>
                <a:ea typeface="Verdana" panose="020B0604030504040204" pitchFamily="34" charset="0"/>
                <a:cs typeface="Verdana" panose="020B0604030504040204" pitchFamily="34" charset="0"/>
                <a:hlinkClick r:id="rId3"/>
              </a:rPr>
              <a:t>admin@stjosephs207.herts.sch.uk</a:t>
            </a:r>
            <a:endParaRPr lang="en-GB" sz="3600" dirty="0">
              <a:solidFill>
                <a:srgbClr val="FFC000"/>
              </a:solidFill>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GB" sz="4800" dirty="0">
              <a:latin typeface="Verdana" panose="020B0604030504040204" pitchFamily="34" charset="0"/>
              <a:ea typeface="Verdana" panose="020B0604030504040204" pitchFamily="34" charset="0"/>
              <a:cs typeface="Verdana" panose="020B0604030504040204" pitchFamily="34" charset="0"/>
            </a:endParaRPr>
          </a:p>
          <a:p>
            <a:pPr marL="0" indent="0">
              <a:buNone/>
            </a:pPr>
            <a:r>
              <a:rPr lang="en-GB" sz="4800" dirty="0">
                <a:latin typeface="Verdana" panose="020B0604030504040204" pitchFamily="34" charset="0"/>
                <a:ea typeface="Verdana" panose="020B0604030504040204" pitchFamily="34" charset="0"/>
                <a:cs typeface="Verdana" panose="020B0604030504040204" pitchFamily="34" charset="0"/>
              </a:rPr>
              <a:t>FAO Mrs Browne - Pine</a:t>
            </a:r>
          </a:p>
          <a:p>
            <a:pPr marL="0" indent="0">
              <a:buNone/>
            </a:pPr>
            <a:r>
              <a:rPr lang="en-GB" sz="4800" dirty="0">
                <a:latin typeface="Verdana" panose="020B0604030504040204" pitchFamily="34" charset="0"/>
                <a:ea typeface="Verdana" panose="020B0604030504040204" pitchFamily="34" charset="0"/>
                <a:cs typeface="Verdana" panose="020B0604030504040204" pitchFamily="34" charset="0"/>
              </a:rPr>
              <a:t>FAO Mrs Canny- Oak</a:t>
            </a:r>
          </a:p>
        </p:txBody>
      </p:sp>
      <p:sp>
        <p:nvSpPr>
          <p:cNvPr id="4" name="Footer Placeholder 3"/>
          <p:cNvSpPr>
            <a:spLocks noGrp="1"/>
          </p:cNvSpPr>
          <p:nvPr>
            <p:ph type="ftr" sz="quarter" idx="11"/>
          </p:nvPr>
        </p:nvSpPr>
        <p:spPr/>
        <p:txBody>
          <a:bodyPr/>
          <a:lstStyle/>
          <a:p>
            <a:r>
              <a:rPr lang="en-GB" dirty="0"/>
              <a:t>Live, love and learn in a caring Christian community. </a:t>
            </a: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39799" y="4659501"/>
            <a:ext cx="2924689" cy="22110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972135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711</TotalTime>
  <Words>1030</Words>
  <Application>Microsoft Office PowerPoint</Application>
  <PresentationFormat>On-screen Show (4:3)</PresentationFormat>
  <Paragraphs>81</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Verdana</vt:lpstr>
      <vt:lpstr>Office Theme</vt:lpstr>
      <vt:lpstr>   The mission of schools is to develop a sense of truth, of what is good and beautiful.  And this occurs through a rich path made up  of many ingredients.  “True education enables us to love life and opens us to the fullness of life.”    Pope Francis   Welcome to Year 4  </vt:lpstr>
      <vt:lpstr>Prayer</vt:lpstr>
      <vt:lpstr>In Year 4</vt:lpstr>
      <vt:lpstr>Important dates for this term</vt:lpstr>
      <vt:lpstr>Weekly Lessons: P. E.</vt:lpstr>
      <vt:lpstr>How can you help your child? </vt:lpstr>
      <vt:lpstr>Homework </vt:lpstr>
      <vt:lpstr>Mathematics in LKS2</vt:lpstr>
      <vt:lpstr>Writing in LKS2</vt:lpstr>
      <vt:lpstr>Reading in LKS2</vt:lpstr>
      <vt:lpstr>“That’s not how they taught it in my day”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mission of schools is to develop a sense of truth, of what is good and beautiful.  And this occurs through a rich path made up  of many ingredients.  True education enables us to love life and opens us to the fullness of life.”   Pope Francis  Welcome to Year Hazel Class</dc:title>
  <dc:creator>Joseph Dove</dc:creator>
  <cp:lastModifiedBy>Dymphna Canny</cp:lastModifiedBy>
  <cp:revision>63</cp:revision>
  <dcterms:created xsi:type="dcterms:W3CDTF">2017-09-11T16:09:07Z</dcterms:created>
  <dcterms:modified xsi:type="dcterms:W3CDTF">2023-09-11T15:14:45Z</dcterms:modified>
</cp:coreProperties>
</file>