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7" r:id="rId3"/>
    <p:sldId id="262" r:id="rId4"/>
    <p:sldId id="258" r:id="rId5"/>
    <p:sldId id="259" r:id="rId6"/>
    <p:sldId id="260" r:id="rId7"/>
    <p:sldId id="261"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DCEA8E-B8B2-4B22-9643-065DD8C6DD91}" type="datetimeFigureOut">
              <a:rPr lang="en-GB" smtClean="0"/>
              <a:t>26/09/2020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5B4BE85-CE66-4310-890A-59344FBDF516}" type="slidenum">
              <a:rPr lang="en-GB" smtClean="0"/>
              <a:t>‹#›</a:t>
            </a:fld>
            <a:endParaRPr lang="en-GB"/>
          </a:p>
        </p:txBody>
      </p:sp>
    </p:spTree>
    <p:extLst>
      <p:ext uri="{BB962C8B-B14F-4D97-AF65-F5344CB8AC3E}">
        <p14:creationId xmlns:p14="http://schemas.microsoft.com/office/powerpoint/2010/main" val="39790795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B4BE85-CE66-4310-890A-59344FBDF516}" type="slidenum">
              <a:rPr lang="en-GB" smtClean="0"/>
              <a:t>20</a:t>
            </a:fld>
            <a:endParaRPr lang="en-GB"/>
          </a:p>
        </p:txBody>
      </p:sp>
    </p:spTree>
    <p:extLst>
      <p:ext uri="{BB962C8B-B14F-4D97-AF65-F5344CB8AC3E}">
        <p14:creationId xmlns:p14="http://schemas.microsoft.com/office/powerpoint/2010/main" val="1947383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79232FA-CF27-409B-B332-F6D1101965A2}" type="datetimeFigureOut">
              <a:rPr lang="en-GB" smtClean="0"/>
              <a:t>26/09/2020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DAC7C5-0B38-4AD4-9D54-986B98FDF9AE}" type="slidenum">
              <a:rPr lang="en-GB" smtClean="0"/>
              <a:t>‹#›</a:t>
            </a:fld>
            <a:endParaRPr lang="en-GB"/>
          </a:p>
        </p:txBody>
      </p:sp>
    </p:spTree>
    <p:extLst>
      <p:ext uri="{BB962C8B-B14F-4D97-AF65-F5344CB8AC3E}">
        <p14:creationId xmlns:p14="http://schemas.microsoft.com/office/powerpoint/2010/main" val="366432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9232FA-CF27-409B-B332-F6D1101965A2}" type="datetimeFigureOut">
              <a:rPr lang="en-GB" smtClean="0"/>
              <a:t>26/09/2020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DAC7C5-0B38-4AD4-9D54-986B98FDF9AE}" type="slidenum">
              <a:rPr lang="en-GB" smtClean="0"/>
              <a:t>‹#›</a:t>
            </a:fld>
            <a:endParaRPr lang="en-GB"/>
          </a:p>
        </p:txBody>
      </p:sp>
    </p:spTree>
    <p:extLst>
      <p:ext uri="{BB962C8B-B14F-4D97-AF65-F5344CB8AC3E}">
        <p14:creationId xmlns:p14="http://schemas.microsoft.com/office/powerpoint/2010/main" val="32031546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9232FA-CF27-409B-B332-F6D1101965A2}" type="datetimeFigureOut">
              <a:rPr lang="en-GB" smtClean="0"/>
              <a:t>26/09/2020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DAC7C5-0B38-4AD4-9D54-986B98FDF9AE}" type="slidenum">
              <a:rPr lang="en-GB" smtClean="0"/>
              <a:t>‹#›</a:t>
            </a:fld>
            <a:endParaRPr lang="en-GB"/>
          </a:p>
        </p:txBody>
      </p:sp>
    </p:spTree>
    <p:extLst>
      <p:ext uri="{BB962C8B-B14F-4D97-AF65-F5344CB8AC3E}">
        <p14:creationId xmlns:p14="http://schemas.microsoft.com/office/powerpoint/2010/main" val="1887097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79232FA-CF27-409B-B332-F6D1101965A2}" type="datetimeFigureOut">
              <a:rPr lang="en-GB" smtClean="0"/>
              <a:t>26/09/2020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DAC7C5-0B38-4AD4-9D54-986B98FDF9AE}" type="slidenum">
              <a:rPr lang="en-GB" smtClean="0"/>
              <a:t>‹#›</a:t>
            </a:fld>
            <a:endParaRPr lang="en-GB"/>
          </a:p>
        </p:txBody>
      </p:sp>
    </p:spTree>
    <p:extLst>
      <p:ext uri="{BB962C8B-B14F-4D97-AF65-F5344CB8AC3E}">
        <p14:creationId xmlns:p14="http://schemas.microsoft.com/office/powerpoint/2010/main" val="36324673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79232FA-CF27-409B-B332-F6D1101965A2}" type="datetimeFigureOut">
              <a:rPr lang="en-GB" smtClean="0"/>
              <a:t>26/09/2020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BDAC7C5-0B38-4AD4-9D54-986B98FDF9AE}" type="slidenum">
              <a:rPr lang="en-GB" smtClean="0"/>
              <a:t>‹#›</a:t>
            </a:fld>
            <a:endParaRPr lang="en-GB"/>
          </a:p>
        </p:txBody>
      </p:sp>
    </p:spTree>
    <p:extLst>
      <p:ext uri="{BB962C8B-B14F-4D97-AF65-F5344CB8AC3E}">
        <p14:creationId xmlns:p14="http://schemas.microsoft.com/office/powerpoint/2010/main" val="5744343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79232FA-CF27-409B-B332-F6D1101965A2}" type="datetimeFigureOut">
              <a:rPr lang="en-GB" smtClean="0"/>
              <a:t>26/09/2020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BDAC7C5-0B38-4AD4-9D54-986B98FDF9AE}" type="slidenum">
              <a:rPr lang="en-GB" smtClean="0"/>
              <a:t>‹#›</a:t>
            </a:fld>
            <a:endParaRPr lang="en-GB"/>
          </a:p>
        </p:txBody>
      </p:sp>
    </p:spTree>
    <p:extLst>
      <p:ext uri="{BB962C8B-B14F-4D97-AF65-F5344CB8AC3E}">
        <p14:creationId xmlns:p14="http://schemas.microsoft.com/office/powerpoint/2010/main" val="2441674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9232FA-CF27-409B-B332-F6D1101965A2}" type="datetimeFigureOut">
              <a:rPr lang="en-GB" smtClean="0"/>
              <a:t>26/09/2020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BDAC7C5-0B38-4AD4-9D54-986B98FDF9AE}" type="slidenum">
              <a:rPr lang="en-GB" smtClean="0"/>
              <a:t>‹#›</a:t>
            </a:fld>
            <a:endParaRPr lang="en-GB"/>
          </a:p>
        </p:txBody>
      </p:sp>
    </p:spTree>
    <p:extLst>
      <p:ext uri="{BB962C8B-B14F-4D97-AF65-F5344CB8AC3E}">
        <p14:creationId xmlns:p14="http://schemas.microsoft.com/office/powerpoint/2010/main" val="3182455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9232FA-CF27-409B-B332-F6D1101965A2}" type="datetimeFigureOut">
              <a:rPr lang="en-GB" smtClean="0"/>
              <a:t>26/09/2020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DAC7C5-0B38-4AD4-9D54-986B98FDF9AE}" type="slidenum">
              <a:rPr lang="en-GB" smtClean="0"/>
              <a:t>‹#›</a:t>
            </a:fld>
            <a:endParaRPr lang="en-GB"/>
          </a:p>
        </p:txBody>
      </p:sp>
    </p:spTree>
    <p:extLst>
      <p:ext uri="{BB962C8B-B14F-4D97-AF65-F5344CB8AC3E}">
        <p14:creationId xmlns:p14="http://schemas.microsoft.com/office/powerpoint/2010/main" val="21687896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9232FA-CF27-409B-B332-F6D1101965A2}" type="datetimeFigureOut">
              <a:rPr lang="en-GB" smtClean="0"/>
              <a:t>26/09/2020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BDAC7C5-0B38-4AD4-9D54-986B98FDF9AE}" type="slidenum">
              <a:rPr lang="en-GB" smtClean="0"/>
              <a:t>‹#›</a:t>
            </a:fld>
            <a:endParaRPr lang="en-GB"/>
          </a:p>
        </p:txBody>
      </p:sp>
    </p:spTree>
    <p:extLst>
      <p:ext uri="{BB962C8B-B14F-4D97-AF65-F5344CB8AC3E}">
        <p14:creationId xmlns:p14="http://schemas.microsoft.com/office/powerpoint/2010/main" val="571237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9232FA-CF27-409B-B332-F6D1101965A2}" type="datetimeFigureOut">
              <a:rPr lang="en-GB" smtClean="0"/>
              <a:t>26/09/2020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DAC7C5-0B38-4AD4-9D54-986B98FDF9AE}" type="slidenum">
              <a:rPr lang="en-GB" smtClean="0"/>
              <a:t>‹#›</a:t>
            </a:fld>
            <a:endParaRPr lang="en-GB"/>
          </a:p>
        </p:txBody>
      </p:sp>
    </p:spTree>
    <p:extLst>
      <p:ext uri="{BB962C8B-B14F-4D97-AF65-F5344CB8AC3E}">
        <p14:creationId xmlns:p14="http://schemas.microsoft.com/office/powerpoint/2010/main" val="3577550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9232FA-CF27-409B-B332-F6D1101965A2}" type="datetimeFigureOut">
              <a:rPr lang="en-GB" smtClean="0"/>
              <a:t>26/09/2020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BDAC7C5-0B38-4AD4-9D54-986B98FDF9AE}" type="slidenum">
              <a:rPr lang="en-GB" smtClean="0"/>
              <a:t>‹#›</a:t>
            </a:fld>
            <a:endParaRPr lang="en-GB"/>
          </a:p>
        </p:txBody>
      </p:sp>
    </p:spTree>
    <p:extLst>
      <p:ext uri="{BB962C8B-B14F-4D97-AF65-F5344CB8AC3E}">
        <p14:creationId xmlns:p14="http://schemas.microsoft.com/office/powerpoint/2010/main" val="1692076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68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9232FA-CF27-409B-B332-F6D1101965A2}" type="datetimeFigureOut">
              <a:rPr lang="en-GB" smtClean="0"/>
              <a:t>26/09/2020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DAC7C5-0B38-4AD4-9D54-986B98FDF9AE}" type="slidenum">
              <a:rPr lang="en-GB" smtClean="0"/>
              <a:t>‹#›</a:t>
            </a:fld>
            <a:endParaRPr lang="en-GB"/>
          </a:p>
        </p:txBody>
      </p:sp>
    </p:spTree>
    <p:extLst>
      <p:ext uri="{BB962C8B-B14F-4D97-AF65-F5344CB8AC3E}">
        <p14:creationId xmlns:p14="http://schemas.microsoft.com/office/powerpoint/2010/main" val="11125325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google.co.uk/url?sa=i&amp;url=https%3A%2F%2Fwww.pngwing.com%2Fen%2Ffree-png-zvkol&amp;psig=AOvVaw2lbqjkbJkidp9tUqb3w9MS&amp;ust=1601210589060000&amp;source=images&amp;cd=vfe&amp;ved=0CAIQjRxqFwoTCJj43rbshuwCFQAAAAAdAAAAABAD"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www.google.co.uk/url?sa=i&amp;url=https%3A%2F%2Fwww.netclipart.com%2Fisee%2FixTTobi_jewish-symbolism-judaism-menorah-religious-symbol-hanukkah-yin%2F&amp;psig=AOvVaw2lbqjkbJkidp9tUqb3w9MS&amp;ust=1601210589060000&amp;source=images&amp;cd=vfe&amp;ved=0CAIQjRxqFwoTCJj43rbshuwCFQAAAAAdAAAAABAJ"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google.co.uk/url?sa=i&amp;url=https%3A%2F%2Fwww.pngwing.com%2Fen%2Ffree-png-zvkol&amp;psig=AOvVaw2QGxoExwkDRUR8FrAeUBLW&amp;ust=1601212978816000&amp;source=images&amp;cd=vfe&amp;ved=0CAIQjRxqFwoTCJiU8K71huwCFQAAAAAdAAAAABAE"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bbc.co.uk/bitesize/clips/z834wmn"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google.co.uk/url?sa=i&amp;url=https%3A%2F%2Fjwfoodandwine.com%2Ftags%2Frosh-hashanah&amp;psig=AOvVaw1pGrUyIxzHJTvhIUKYpmnZ&amp;ust=1601216005071000&amp;source=images&amp;cd=vfe&amp;ved=0CAIQjRxqFwoTCOCW1MuAh-wCFQAAAAAdAAAAABAD"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google.co.uk/url?sa=i&amp;url=https%3A%2F%2Fwww.wincalendar.com%2FYom-Kippur&amp;psig=AOvVaw3f1HvEAI1_Ai34n6CpTD4L&amp;ust=1601215944069000&amp;source=images&amp;cd=vfe&amp;ved=0CAIQjRxqFwoTCKjYuq6Ah-wCFQAAAAAdAAAAABAD"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bbc.co.uk/newsround/29363650" TargetMode="External"/><Relationship Id="rId2" Type="http://schemas.openxmlformats.org/officeDocument/2006/relationships/hyperlink" Target="https://www.ducksters.com/holidays/rosh_hashanah.php" TargetMode="External"/><Relationship Id="rId1" Type="http://schemas.openxmlformats.org/officeDocument/2006/relationships/slideLayout" Target="../slideLayouts/slideLayout2.xml"/><Relationship Id="rId5" Type="http://schemas.openxmlformats.org/officeDocument/2006/relationships/hyperlink" Target="https://www.bbc.co.uk/newsround/41337138" TargetMode="External"/><Relationship Id="rId4" Type="http://schemas.openxmlformats.org/officeDocument/2006/relationships/hyperlink" Target="https://www.bbc.co.uk/bitesize/topics/znwhfg8/articles/z4vvjhv"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www.google.co.uk/url?sa=i&amp;url=https%3A%2F%2Fwww.independent.co.uk%2Flife-style%2Frosh-hashanah-date-jewish-new-year-when-celebrated-food-synagogue-b479183.html&amp;psig=AOvVaw1pGrUyIxzHJTvhIUKYpmnZ&amp;ust=1601216005071000&amp;source=images&amp;cd=vfe&amp;ved=0CAIQjRxqFwoTCOCW1MuAh-wCFQAAAAAdAAAAABAJ"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google.co.uk/url?sa=i&amp;url=https%3A%2F%2Faskdrbrown.org%2Flibrary%2Fshould-christians-participate-passover-seder&amp;psig=AOvVaw0JR-DF1bMSBqEnZGHL7SxY&amp;ust=1601216959084000&amp;source=images&amp;cd=vfe&amp;ved=0CAIQjRxqFwoTCLD-jpWEh-wCFQAAAAAdAAAAABAc"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bbc.co.uk/newsround/39565685"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google.co.uk/url?sa=i&amp;url=https%3A%2F%2Fwww.dailycal.org%2F2020%2F04%2F08%2Fthe-clogs-power-ranking-of-passover-seder-plate-items%2F&amp;psig=AOvVaw10Zmu8krAHirfFytVkVNv9&amp;ust=1601217648163000&amp;source=images&amp;cd=vfe&amp;ved=0CAIQjRxqFwoTCID5q9uGh-wCFQAAAAAdAAAAABAG"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myjewishlearning.com/article/the-seder-plate/" TargetMode="External"/><Relationship Id="rId2" Type="http://schemas.openxmlformats.org/officeDocument/2006/relationships/hyperlink" Target="https://www.bbc.co.uk/bitesize/topics/znwhfg8/articles/zn22382"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6000" dirty="0" smtClean="0">
                <a:latin typeface="Comic Sans MS" panose="030F0702030302020204" pitchFamily="66" charset="0"/>
              </a:rPr>
              <a:t>LKS2 R.E. </a:t>
            </a:r>
            <a:endParaRPr lang="en-GB" sz="6000" dirty="0">
              <a:latin typeface="Comic Sans MS" panose="030F0702030302020204" pitchFamily="66" charset="0"/>
            </a:endParaRPr>
          </a:p>
        </p:txBody>
      </p:sp>
      <p:sp>
        <p:nvSpPr>
          <p:cNvPr id="3" name="Subtitle 2"/>
          <p:cNvSpPr>
            <a:spLocks noGrp="1"/>
          </p:cNvSpPr>
          <p:nvPr>
            <p:ph type="subTitle" idx="1"/>
          </p:nvPr>
        </p:nvSpPr>
        <p:spPr/>
        <p:txBody>
          <a:bodyPr>
            <a:normAutofit/>
          </a:bodyPr>
          <a:lstStyle/>
          <a:p>
            <a:r>
              <a:rPr lang="en-GB" sz="6600" dirty="0" smtClean="0">
                <a:solidFill>
                  <a:schemeClr val="bg1">
                    <a:lumMod val="50000"/>
                  </a:schemeClr>
                </a:solidFill>
                <a:latin typeface="Comic Sans MS" panose="030F0702030302020204" pitchFamily="66" charset="0"/>
              </a:rPr>
              <a:t>JUDAISM</a:t>
            </a:r>
            <a:endParaRPr lang="en-GB" sz="6600" dirty="0">
              <a:solidFill>
                <a:schemeClr val="bg1">
                  <a:lumMod val="50000"/>
                </a:schemeClr>
              </a:solidFill>
              <a:latin typeface="Comic Sans MS" panose="030F0702030302020204" pitchFamily="66" charset="0"/>
            </a:endParaRPr>
          </a:p>
        </p:txBody>
      </p:sp>
      <p:pic>
        <p:nvPicPr>
          <p:cNvPr id="1026" name="Picture 2" descr="Yellow Star of David, Judaism Jewish symbolism Star of David Religious  symbol Religion, Police dog, angle, triangle, sign png | PNGWin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520" y="171195"/>
            <a:ext cx="1800200" cy="198413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Jewish Symbolism Judaism Menorah Religious Symbol Hanukkah - Yin Yang Star  Of David , Transparent Cartoon, Free Cliparts &amp; Silhouettes - NetClipart">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6256" y="4720654"/>
            <a:ext cx="2075309" cy="1923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722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lumMod val="50000"/>
                  </a:schemeClr>
                </a:solidFill>
                <a:latin typeface="Comic Sans MS" panose="030F0702030302020204" pitchFamily="66" charset="0"/>
              </a:rPr>
              <a:t>JUDAISM</a:t>
            </a:r>
            <a:endParaRPr lang="en-GB" dirty="0">
              <a:solidFill>
                <a:schemeClr val="bg1">
                  <a:lumMod val="50000"/>
                </a:schemeClr>
              </a:solidFill>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smtClean="0">
                <a:latin typeface="Comic Sans MS" panose="030F0702030302020204" pitchFamily="66" charset="0"/>
              </a:rPr>
              <a:t>During this unit of work, you will learn about:</a:t>
            </a:r>
          </a:p>
          <a:p>
            <a:pPr>
              <a:buFontTx/>
              <a:buChar char="-"/>
            </a:pPr>
            <a:r>
              <a:rPr lang="en-GB" dirty="0" smtClean="0">
                <a:latin typeface="Comic Sans MS" panose="030F0702030302020204" pitchFamily="66" charset="0"/>
              </a:rPr>
              <a:t>The Jewish customs and place of worship</a:t>
            </a:r>
          </a:p>
          <a:p>
            <a:pPr>
              <a:buFontTx/>
              <a:buChar char="-"/>
            </a:pPr>
            <a:r>
              <a:rPr lang="en-GB" dirty="0" smtClean="0">
                <a:latin typeface="Comic Sans MS" panose="030F0702030302020204" pitchFamily="66" charset="0"/>
              </a:rPr>
              <a:t>The day of rest (The Shabbat)</a:t>
            </a:r>
          </a:p>
          <a:p>
            <a:pPr>
              <a:buFontTx/>
              <a:buChar char="-"/>
            </a:pPr>
            <a:r>
              <a:rPr lang="en-GB" dirty="0" smtClean="0">
                <a:latin typeface="Comic Sans MS" panose="030F0702030302020204" pitchFamily="66" charset="0"/>
              </a:rPr>
              <a:t>Significant days in the Jewish calendar </a:t>
            </a:r>
          </a:p>
          <a:p>
            <a:pPr>
              <a:buFontTx/>
              <a:buChar char="-"/>
            </a:pPr>
            <a:r>
              <a:rPr lang="en-GB" dirty="0" smtClean="0">
                <a:latin typeface="Comic Sans MS" panose="030F0702030302020204" pitchFamily="66" charset="0"/>
              </a:rPr>
              <a:t>The Passover</a:t>
            </a:r>
            <a:endParaRPr lang="en-GB" dirty="0">
              <a:latin typeface="Comic Sans MS" panose="030F0702030302020204" pitchFamily="66" charset="0"/>
            </a:endParaRPr>
          </a:p>
        </p:txBody>
      </p:sp>
    </p:spTree>
    <p:extLst>
      <p:ext uri="{BB962C8B-B14F-4D97-AF65-F5344CB8AC3E}">
        <p14:creationId xmlns:p14="http://schemas.microsoft.com/office/powerpoint/2010/main" val="2057717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lumMod val="50000"/>
                  </a:schemeClr>
                </a:solidFill>
                <a:latin typeface="Comic Sans MS" panose="030F0702030302020204" pitchFamily="66" charset="0"/>
              </a:rPr>
              <a:t>JUDAISM</a:t>
            </a:r>
            <a:endParaRPr lang="en-GB" dirty="0">
              <a:solidFill>
                <a:schemeClr val="bg1">
                  <a:lumMod val="50000"/>
                </a:schemeClr>
              </a:solidFill>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sz="2800" b="1" dirty="0">
                <a:solidFill>
                  <a:srgbClr val="002060"/>
                </a:solidFill>
                <a:latin typeface="Comic Sans MS" panose="030F0702030302020204" pitchFamily="66" charset="0"/>
              </a:rPr>
              <a:t>What are the important beliefs in Judaism</a:t>
            </a:r>
            <a:r>
              <a:rPr lang="en-GB" sz="2800" b="1" dirty="0" smtClean="0">
                <a:solidFill>
                  <a:srgbClr val="002060"/>
                </a:solidFill>
                <a:latin typeface="Comic Sans MS" panose="030F0702030302020204" pitchFamily="66" charset="0"/>
              </a:rPr>
              <a:t>?</a:t>
            </a:r>
            <a:endParaRPr lang="en-GB" sz="2800" dirty="0" smtClean="0">
              <a:solidFill>
                <a:srgbClr val="002060"/>
              </a:solidFill>
              <a:latin typeface="Comic Sans MS" panose="030F0702030302020204" pitchFamily="66" charset="0"/>
            </a:endParaRPr>
          </a:p>
          <a:p>
            <a:pPr marL="0" indent="0">
              <a:buNone/>
            </a:pPr>
            <a:r>
              <a:rPr lang="en-GB" sz="2800" dirty="0" smtClean="0">
                <a:solidFill>
                  <a:srgbClr val="002060"/>
                </a:solidFill>
                <a:latin typeface="Comic Sans MS" panose="030F0702030302020204" pitchFamily="66" charset="0"/>
              </a:rPr>
              <a:t>Jewish </a:t>
            </a:r>
            <a:r>
              <a:rPr lang="en-GB" sz="2800" dirty="0">
                <a:solidFill>
                  <a:srgbClr val="002060"/>
                </a:solidFill>
                <a:latin typeface="Comic Sans MS" panose="030F0702030302020204" pitchFamily="66" charset="0"/>
              </a:rPr>
              <a:t>people believe in </a:t>
            </a:r>
            <a:r>
              <a:rPr lang="en-GB" sz="2800" dirty="0" smtClean="0">
                <a:solidFill>
                  <a:srgbClr val="002060"/>
                </a:solidFill>
                <a:latin typeface="Comic Sans MS" panose="030F0702030302020204" pitchFamily="66" charset="0"/>
              </a:rPr>
              <a:t>God. They </a:t>
            </a:r>
            <a:r>
              <a:rPr lang="en-GB" sz="2800" dirty="0">
                <a:solidFill>
                  <a:srgbClr val="002060"/>
                </a:solidFill>
                <a:latin typeface="Comic Sans MS" panose="030F0702030302020204" pitchFamily="66" charset="0"/>
              </a:rPr>
              <a:t>believe in the Old Testament, but not the New </a:t>
            </a:r>
            <a:r>
              <a:rPr lang="en-GB" sz="2800" dirty="0" smtClean="0">
                <a:solidFill>
                  <a:srgbClr val="002060"/>
                </a:solidFill>
                <a:latin typeface="Comic Sans MS" panose="030F0702030302020204" pitchFamily="66" charset="0"/>
              </a:rPr>
              <a:t>Testament. </a:t>
            </a:r>
          </a:p>
          <a:p>
            <a:pPr marL="0" indent="0">
              <a:buNone/>
            </a:pPr>
            <a:r>
              <a:rPr lang="en-GB" sz="2800" dirty="0" smtClean="0">
                <a:solidFill>
                  <a:srgbClr val="002060"/>
                </a:solidFill>
                <a:latin typeface="Comic Sans MS" panose="030F0702030302020204" pitchFamily="66" charset="0"/>
              </a:rPr>
              <a:t>They </a:t>
            </a:r>
            <a:r>
              <a:rPr lang="en-GB" sz="2800" dirty="0">
                <a:solidFill>
                  <a:srgbClr val="002060"/>
                </a:solidFill>
                <a:latin typeface="Comic Sans MS" panose="030F0702030302020204" pitchFamily="66" charset="0"/>
              </a:rPr>
              <a:t>believe that, through Moses, God led the people of Israel out of slavery in Egypt.  </a:t>
            </a:r>
            <a:endParaRPr lang="en-GB" sz="2800" dirty="0" smtClean="0">
              <a:solidFill>
                <a:srgbClr val="002060"/>
              </a:solidFill>
              <a:latin typeface="Comic Sans MS" panose="030F0702030302020204" pitchFamily="66" charset="0"/>
            </a:endParaRPr>
          </a:p>
          <a:p>
            <a:pPr marL="0" indent="0">
              <a:buNone/>
            </a:pPr>
            <a:r>
              <a:rPr lang="en-GB" sz="2800" dirty="0" smtClean="0">
                <a:solidFill>
                  <a:srgbClr val="002060"/>
                </a:solidFill>
                <a:latin typeface="Comic Sans MS" panose="030F0702030302020204" pitchFamily="66" charset="0"/>
              </a:rPr>
              <a:t>Jewish </a:t>
            </a:r>
            <a:r>
              <a:rPr lang="en-GB" sz="2800" dirty="0">
                <a:solidFill>
                  <a:srgbClr val="002060"/>
                </a:solidFill>
                <a:latin typeface="Comic Sans MS" panose="030F0702030302020204" pitchFamily="66" charset="0"/>
              </a:rPr>
              <a:t>people believe that the Ten Commandments are their rules from God.</a:t>
            </a:r>
          </a:p>
          <a:p>
            <a:pPr marL="0" indent="0">
              <a:buNone/>
            </a:pPr>
            <a:endParaRPr lang="en-GB" dirty="0"/>
          </a:p>
        </p:txBody>
      </p:sp>
    </p:spTree>
    <p:extLst>
      <p:ext uri="{BB962C8B-B14F-4D97-AF65-F5344CB8AC3E}">
        <p14:creationId xmlns:p14="http://schemas.microsoft.com/office/powerpoint/2010/main" val="3772868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smtClean="0">
                <a:solidFill>
                  <a:schemeClr val="bg1">
                    <a:lumMod val="50000"/>
                  </a:schemeClr>
                </a:solidFill>
                <a:latin typeface="Comic Sans MS" panose="030F0702030302020204" pitchFamily="66" charset="0"/>
              </a:rPr>
              <a:t>L1</a:t>
            </a:r>
            <a:br>
              <a:rPr lang="en-GB" sz="2800"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that the Synagogue is the Jewish place of worship</a:t>
            </a:r>
            <a:endParaRPr lang="en-GB" sz="2800" u="sng" dirty="0">
              <a:solidFill>
                <a:schemeClr val="bg1">
                  <a:lumMod val="50000"/>
                </a:schemeClr>
              </a:solidFill>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marL="0" indent="0">
              <a:buNone/>
            </a:pPr>
            <a:r>
              <a:rPr lang="en-GB" sz="2800" u="sng" dirty="0" smtClean="0">
                <a:latin typeface="Comic Sans MS" panose="030F0702030302020204" pitchFamily="66" charset="0"/>
              </a:rPr>
              <a:t>Starter activity</a:t>
            </a:r>
          </a:p>
          <a:p>
            <a:pPr marL="0" indent="0">
              <a:buNone/>
            </a:pPr>
            <a:r>
              <a:rPr lang="en-GB" sz="2800" dirty="0" smtClean="0">
                <a:latin typeface="Comic Sans MS" panose="030F0702030302020204" pitchFamily="66" charset="0"/>
              </a:rPr>
              <a:t>During your time at St. Joseph’s you would have learnt a little about the Jewish faith in previous learning.</a:t>
            </a:r>
          </a:p>
          <a:p>
            <a:pPr marL="0" indent="0">
              <a:buNone/>
            </a:pPr>
            <a:r>
              <a:rPr lang="en-GB" sz="2800" dirty="0" smtClean="0">
                <a:latin typeface="Comic Sans MS" panose="030F0702030302020204" pitchFamily="66" charset="0"/>
              </a:rPr>
              <a:t>What can you remember?</a:t>
            </a:r>
          </a:p>
          <a:p>
            <a:pPr marL="0" indent="0">
              <a:buNone/>
            </a:pPr>
            <a:r>
              <a:rPr lang="en-GB" sz="2800" dirty="0" smtClean="0">
                <a:latin typeface="Comic Sans MS" panose="030F0702030302020204" pitchFamily="66" charset="0"/>
              </a:rPr>
              <a:t>Can you add two more facts to mine?</a:t>
            </a:r>
          </a:p>
          <a:p>
            <a:pPr>
              <a:buFontTx/>
              <a:buChar char="-"/>
            </a:pPr>
            <a:r>
              <a:rPr lang="en-GB" sz="2800" dirty="0" smtClean="0">
                <a:latin typeface="Comic Sans MS" panose="030F0702030302020204" pitchFamily="66" charset="0"/>
              </a:rPr>
              <a:t>People who follow Judaism are called Jews.</a:t>
            </a:r>
          </a:p>
          <a:p>
            <a:pPr marL="0" indent="0">
              <a:buNone/>
            </a:pPr>
            <a:r>
              <a:rPr lang="en-GB" sz="2800" dirty="0" smtClean="0">
                <a:latin typeface="Comic Sans MS" panose="030F0702030302020204" pitchFamily="66" charset="0"/>
              </a:rPr>
              <a:t>- </a:t>
            </a:r>
          </a:p>
          <a:p>
            <a:pPr marL="0" indent="0">
              <a:buNone/>
            </a:pPr>
            <a:r>
              <a:rPr lang="en-GB" sz="2800" dirty="0" smtClean="0">
                <a:latin typeface="Comic Sans MS" panose="030F0702030302020204" pitchFamily="66" charset="0"/>
              </a:rPr>
              <a:t>-</a:t>
            </a:r>
          </a:p>
          <a:p>
            <a:pPr marL="0" indent="0">
              <a:buNone/>
            </a:pPr>
            <a:endParaRPr lang="en-GB" sz="2800" dirty="0" smtClean="0">
              <a:latin typeface="Comic Sans MS" panose="030F0702030302020204" pitchFamily="66" charset="0"/>
            </a:endParaRPr>
          </a:p>
          <a:p>
            <a:pPr>
              <a:buFontTx/>
              <a:buChar char="-"/>
            </a:pPr>
            <a:endParaRPr lang="en-GB" sz="2800" dirty="0" smtClean="0">
              <a:latin typeface="Comic Sans MS" panose="030F0702030302020204" pitchFamily="66" charset="0"/>
            </a:endParaRPr>
          </a:p>
          <a:p>
            <a:pPr>
              <a:buFontTx/>
              <a:buChar char="-"/>
            </a:pPr>
            <a:endParaRPr lang="en-GB" sz="2800" dirty="0" smtClean="0">
              <a:latin typeface="Comic Sans MS" panose="030F0702030302020204" pitchFamily="66" charset="0"/>
            </a:endParaRPr>
          </a:p>
          <a:p>
            <a:pPr>
              <a:buFontTx/>
              <a:buChar char="-"/>
            </a:pPr>
            <a:endParaRPr lang="en-GB" sz="2800" dirty="0">
              <a:latin typeface="Comic Sans MS" panose="030F0702030302020204" pitchFamily="66" charset="0"/>
            </a:endParaRPr>
          </a:p>
        </p:txBody>
      </p:sp>
    </p:spTree>
    <p:extLst>
      <p:ext uri="{BB962C8B-B14F-4D97-AF65-F5344CB8AC3E}">
        <p14:creationId xmlns:p14="http://schemas.microsoft.com/office/powerpoint/2010/main" val="1038691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smtClean="0">
                <a:solidFill>
                  <a:schemeClr val="bg1">
                    <a:lumMod val="50000"/>
                  </a:schemeClr>
                </a:solidFill>
                <a:latin typeface="Comic Sans MS" panose="030F0702030302020204" pitchFamily="66" charset="0"/>
              </a:rPr>
              <a:t>L1</a:t>
            </a:r>
            <a:br>
              <a:rPr lang="en-GB" sz="2800"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that the Synagogue is the Jewish place of worship</a:t>
            </a:r>
            <a:endParaRPr lang="en-GB" sz="2800" dirty="0"/>
          </a:p>
        </p:txBody>
      </p:sp>
      <p:sp>
        <p:nvSpPr>
          <p:cNvPr id="4" name="Content Placeholder 3"/>
          <p:cNvSpPr>
            <a:spLocks noGrp="1"/>
          </p:cNvSpPr>
          <p:nvPr>
            <p:ph idx="1"/>
          </p:nvPr>
        </p:nvSpPr>
        <p:spPr/>
        <p:txBody>
          <a:bodyPr>
            <a:normAutofit/>
          </a:bodyPr>
          <a:lstStyle/>
          <a:p>
            <a:pPr marL="0" indent="0">
              <a:buNone/>
            </a:pPr>
            <a:r>
              <a:rPr lang="en-GB" sz="2400" u="sng" dirty="0" smtClean="0">
                <a:latin typeface="Comic Sans MS" panose="030F0702030302020204" pitchFamily="66" charset="0"/>
              </a:rPr>
              <a:t>The Synagogue</a:t>
            </a:r>
          </a:p>
          <a:p>
            <a:pPr marL="0" indent="0">
              <a:buNone/>
            </a:pPr>
            <a:r>
              <a:rPr lang="en-GB" sz="2400" dirty="0" smtClean="0">
                <a:latin typeface="Comic Sans MS" panose="030F0702030302020204" pitchFamily="66" charset="0"/>
              </a:rPr>
              <a:t>This is the place where Jewish people go to worship. It is a beautiful building with unique features. Take a look at these pictures of two Synagogues.</a:t>
            </a:r>
          </a:p>
          <a:p>
            <a:pPr marL="0" indent="0">
              <a:buNone/>
            </a:pPr>
            <a:r>
              <a:rPr lang="en-GB" sz="2400" dirty="0" smtClean="0">
                <a:latin typeface="Comic Sans MS" panose="030F0702030302020204" pitchFamily="66" charset="0"/>
              </a:rPr>
              <a:t>Can you notice any common features? </a:t>
            </a:r>
            <a:endParaRPr lang="en-GB" sz="2400" dirty="0">
              <a:latin typeface="Comic Sans MS" panose="030F0702030302020204" pitchFamily="66" charset="0"/>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717032"/>
            <a:ext cx="3672408" cy="25046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3738726"/>
            <a:ext cx="3456384" cy="24612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9652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smtClean="0">
                <a:solidFill>
                  <a:schemeClr val="bg1">
                    <a:lumMod val="50000"/>
                  </a:schemeClr>
                </a:solidFill>
                <a:latin typeface="Comic Sans MS" panose="030F0702030302020204" pitchFamily="66" charset="0"/>
              </a:rPr>
              <a:t>L1</a:t>
            </a:r>
            <a:br>
              <a:rPr lang="en-GB" sz="2800"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that the Synagogue is the Jewish place of worship</a:t>
            </a:r>
            <a:endParaRPr lang="en-GB" sz="2800" dirty="0"/>
          </a:p>
        </p:txBody>
      </p:sp>
      <p:sp>
        <p:nvSpPr>
          <p:cNvPr id="3" name="Content Placeholder 2"/>
          <p:cNvSpPr>
            <a:spLocks noGrp="1"/>
          </p:cNvSpPr>
          <p:nvPr>
            <p:ph idx="1"/>
          </p:nvPr>
        </p:nvSpPr>
        <p:spPr/>
        <p:txBody>
          <a:bodyPr>
            <a:noAutofit/>
          </a:bodyPr>
          <a:lstStyle/>
          <a:p>
            <a:pPr marL="0" indent="0">
              <a:buNone/>
            </a:pPr>
            <a:r>
              <a:rPr lang="en-GB" sz="2400" dirty="0" smtClean="0">
                <a:latin typeface="Comic Sans MS" panose="030F0702030302020204" pitchFamily="66" charset="0"/>
              </a:rPr>
              <a:t>You may have noticed the star that sits on the front of the Synagogue.</a:t>
            </a:r>
          </a:p>
          <a:p>
            <a:pPr marL="0" indent="0">
              <a:buNone/>
            </a:pPr>
            <a:r>
              <a:rPr lang="en-GB" sz="2400" dirty="0" smtClean="0">
                <a:latin typeface="Comic Sans MS" panose="030F0702030302020204" pitchFamily="66" charset="0"/>
              </a:rPr>
              <a:t>This is called the Star of David.</a:t>
            </a:r>
          </a:p>
          <a:p>
            <a:pPr marL="0" indent="0">
              <a:buNone/>
            </a:pPr>
            <a:r>
              <a:rPr lang="en-GB" sz="2400" dirty="0" smtClean="0">
                <a:latin typeface="Comic Sans MS" panose="030F0702030302020204" pitchFamily="66" charset="0"/>
              </a:rPr>
              <a:t>It is a common symbol associated with Judaism and the Jewish people.</a:t>
            </a:r>
          </a:p>
          <a:p>
            <a:pPr marL="0" indent="0">
              <a:buNone/>
            </a:pPr>
            <a:r>
              <a:rPr lang="en-GB" sz="2400" dirty="0" smtClean="0">
                <a:latin typeface="Comic Sans MS" panose="030F0702030302020204" pitchFamily="66" charset="0"/>
              </a:rPr>
              <a:t>It represents the connection between the three main Jewish points of faith:</a:t>
            </a:r>
          </a:p>
          <a:p>
            <a:pPr>
              <a:buFontTx/>
              <a:buChar char="-"/>
            </a:pPr>
            <a:r>
              <a:rPr lang="en-GB" sz="2400" dirty="0" smtClean="0">
                <a:latin typeface="Comic Sans MS" panose="030F0702030302020204" pitchFamily="66" charset="0"/>
              </a:rPr>
              <a:t>The Holy One (God)</a:t>
            </a:r>
          </a:p>
          <a:p>
            <a:pPr>
              <a:buFontTx/>
              <a:buChar char="-"/>
            </a:pPr>
            <a:r>
              <a:rPr lang="en-GB" sz="2400" dirty="0" smtClean="0">
                <a:latin typeface="Comic Sans MS" panose="030F0702030302020204" pitchFamily="66" charset="0"/>
              </a:rPr>
              <a:t>The Holy Book (The Torah)</a:t>
            </a:r>
          </a:p>
          <a:p>
            <a:pPr>
              <a:buFontTx/>
              <a:buChar char="-"/>
            </a:pPr>
            <a:r>
              <a:rPr lang="en-GB" sz="2400" dirty="0" smtClean="0">
                <a:latin typeface="Comic Sans MS" panose="030F0702030302020204" pitchFamily="66" charset="0"/>
              </a:rPr>
              <a:t>The Holy Place (Israel)</a:t>
            </a:r>
            <a:endParaRPr lang="en-GB" sz="2400" dirty="0">
              <a:latin typeface="Comic Sans MS" panose="030F0702030302020204" pitchFamily="66" charset="0"/>
            </a:endParaRPr>
          </a:p>
        </p:txBody>
      </p:sp>
      <p:pic>
        <p:nvPicPr>
          <p:cNvPr id="3074" name="Picture 2" descr="Yellow Star of David, Judaism Jewish symbolism Star of David Religious  symbol Religion, Police dog, angle, triangle, sign png | PNGWin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4509120"/>
            <a:ext cx="3019649" cy="1728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843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smtClean="0">
                <a:solidFill>
                  <a:schemeClr val="bg1">
                    <a:lumMod val="50000"/>
                  </a:schemeClr>
                </a:solidFill>
                <a:latin typeface="Comic Sans MS" panose="030F0702030302020204" pitchFamily="66" charset="0"/>
              </a:rPr>
              <a:t>L1</a:t>
            </a:r>
            <a:br>
              <a:rPr lang="en-GB" sz="2800"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that the Synagogue is the Jewish place of worship</a:t>
            </a:r>
            <a:endParaRPr lang="en-GB" sz="2800" dirty="0"/>
          </a:p>
        </p:txBody>
      </p:sp>
      <p:sp>
        <p:nvSpPr>
          <p:cNvPr id="3" name="Content Placeholder 2"/>
          <p:cNvSpPr>
            <a:spLocks noGrp="1"/>
          </p:cNvSpPr>
          <p:nvPr>
            <p:ph idx="1"/>
          </p:nvPr>
        </p:nvSpPr>
        <p:spPr/>
        <p:txBody>
          <a:bodyPr>
            <a:normAutofit/>
          </a:bodyPr>
          <a:lstStyle/>
          <a:p>
            <a:pPr marL="0" indent="0">
              <a:buNone/>
            </a:pPr>
            <a:r>
              <a:rPr lang="en-GB" sz="3000" u="sng" dirty="0" smtClean="0">
                <a:solidFill>
                  <a:srgbClr val="FF0000"/>
                </a:solidFill>
                <a:latin typeface="Comic Sans MS" panose="030F0702030302020204" pitchFamily="66" charset="0"/>
              </a:rPr>
              <a:t>The Shabbat</a:t>
            </a:r>
          </a:p>
          <a:p>
            <a:pPr marL="0" indent="0">
              <a:buNone/>
            </a:pPr>
            <a:r>
              <a:rPr lang="en-GB" sz="3000" dirty="0">
                <a:solidFill>
                  <a:srgbClr val="FF0000"/>
                </a:solidFill>
                <a:latin typeface="Comic Sans MS" panose="030F0702030302020204" pitchFamily="66" charset="0"/>
              </a:rPr>
              <a:t>Shabbat means </a:t>
            </a:r>
            <a:r>
              <a:rPr lang="en-GB" sz="3000" dirty="0" smtClean="0">
                <a:solidFill>
                  <a:srgbClr val="FF0000"/>
                </a:solidFill>
                <a:latin typeface="Comic Sans MS" panose="030F0702030302020204" pitchFamily="66" charset="0"/>
              </a:rPr>
              <a:t>‘Sabbath</a:t>
            </a:r>
            <a:r>
              <a:rPr lang="en-GB" sz="3000" dirty="0">
                <a:solidFill>
                  <a:srgbClr val="FF0000"/>
                </a:solidFill>
                <a:latin typeface="Comic Sans MS" panose="030F0702030302020204" pitchFamily="66" charset="0"/>
              </a:rPr>
              <a:t>'.  It is the Jewish day of rest, where they remember that God rested on the seventh day after creating the world.  This happens every Saturday</a:t>
            </a:r>
            <a:r>
              <a:rPr lang="en-GB" sz="3000" dirty="0" smtClean="0">
                <a:solidFill>
                  <a:srgbClr val="FF0000"/>
                </a:solidFill>
                <a:latin typeface="Comic Sans MS" panose="030F0702030302020204" pitchFamily="66" charset="0"/>
              </a:rPr>
              <a:t>.</a:t>
            </a:r>
          </a:p>
          <a:p>
            <a:pPr marL="0" indent="0">
              <a:buNone/>
            </a:pPr>
            <a:r>
              <a:rPr lang="en-GB" sz="3000" dirty="0" smtClean="0">
                <a:solidFill>
                  <a:srgbClr val="FF0000"/>
                </a:solidFill>
                <a:latin typeface="Comic Sans MS" panose="030F0702030302020204" pitchFamily="66" charset="0"/>
              </a:rPr>
              <a:t>Jewish people go to the Synagogue on Shabbat because they </a:t>
            </a:r>
            <a:r>
              <a:rPr lang="en-GB" sz="3000" dirty="0">
                <a:solidFill>
                  <a:srgbClr val="FF0000"/>
                </a:solidFill>
                <a:latin typeface="Comic Sans MS" panose="030F0702030302020204" pitchFamily="66" charset="0"/>
              </a:rPr>
              <a:t>gather as a community to worship and celebrate the seventh day of God's Creation.</a:t>
            </a:r>
          </a:p>
          <a:p>
            <a:pPr marL="0" indent="0">
              <a:buNone/>
            </a:pPr>
            <a:endParaRPr lang="en-GB" dirty="0">
              <a:solidFill>
                <a:srgbClr val="FF0000"/>
              </a:solidFill>
            </a:endParaRP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4136891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smtClean="0">
                <a:solidFill>
                  <a:schemeClr val="bg1">
                    <a:lumMod val="50000"/>
                  </a:schemeClr>
                </a:solidFill>
                <a:latin typeface="Comic Sans MS" panose="030F0702030302020204" pitchFamily="66" charset="0"/>
              </a:rPr>
              <a:t>L1</a:t>
            </a:r>
            <a:br>
              <a:rPr lang="en-GB" sz="2800"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that the Synagogue is the Jewish place of worship</a:t>
            </a:r>
            <a:endParaRPr lang="en-GB" sz="2800" dirty="0"/>
          </a:p>
        </p:txBody>
      </p:sp>
      <p:sp>
        <p:nvSpPr>
          <p:cNvPr id="3" name="Content Placeholder 2"/>
          <p:cNvSpPr>
            <a:spLocks noGrp="1"/>
          </p:cNvSpPr>
          <p:nvPr>
            <p:ph idx="1"/>
          </p:nvPr>
        </p:nvSpPr>
        <p:spPr/>
        <p:txBody>
          <a:bodyPr>
            <a:normAutofit fontScale="70000" lnSpcReduction="20000"/>
          </a:bodyPr>
          <a:lstStyle/>
          <a:p>
            <a:pPr marL="0" indent="0">
              <a:buNone/>
            </a:pPr>
            <a:r>
              <a:rPr lang="en-GB" u="sng" dirty="0" smtClean="0">
                <a:latin typeface="Comic Sans MS" panose="030F0702030302020204" pitchFamily="66" charset="0"/>
              </a:rPr>
              <a:t>Activities – choose one of the following tasks</a:t>
            </a:r>
          </a:p>
          <a:p>
            <a:pPr marL="0" indent="0">
              <a:buNone/>
            </a:pPr>
            <a:r>
              <a:rPr lang="en-GB" dirty="0" smtClean="0">
                <a:latin typeface="Comic Sans MS" panose="030F0702030302020204" pitchFamily="66" charset="0"/>
              </a:rPr>
              <a:t>Task 1</a:t>
            </a:r>
          </a:p>
          <a:p>
            <a:pPr marL="0" indent="0">
              <a:buNone/>
            </a:pPr>
            <a:r>
              <a:rPr lang="en-GB" dirty="0" smtClean="0">
                <a:latin typeface="Comic Sans MS" panose="030F0702030302020204" pitchFamily="66" charset="0"/>
              </a:rPr>
              <a:t>Draw the Star of David and use the points of the triangles to write some facts about it.</a:t>
            </a:r>
          </a:p>
          <a:p>
            <a:pPr marL="0" indent="0">
              <a:buNone/>
            </a:pPr>
            <a:endParaRPr lang="en-GB" dirty="0" smtClean="0">
              <a:latin typeface="Comic Sans MS" panose="030F0702030302020204" pitchFamily="66" charset="0"/>
            </a:endParaRPr>
          </a:p>
          <a:p>
            <a:pPr marL="0" indent="0">
              <a:buNone/>
            </a:pPr>
            <a:r>
              <a:rPr lang="en-GB" dirty="0" smtClean="0">
                <a:solidFill>
                  <a:srgbClr val="0070C0"/>
                </a:solidFill>
                <a:latin typeface="Comic Sans MS" panose="030F0702030302020204" pitchFamily="66" charset="0"/>
              </a:rPr>
              <a:t>Task 2</a:t>
            </a:r>
          </a:p>
          <a:p>
            <a:pPr marL="0" indent="0">
              <a:buNone/>
            </a:pPr>
            <a:r>
              <a:rPr lang="en-GB" dirty="0" smtClean="0">
                <a:solidFill>
                  <a:srgbClr val="0070C0"/>
                </a:solidFill>
                <a:latin typeface="Comic Sans MS" panose="030F0702030302020204" pitchFamily="66" charset="0"/>
              </a:rPr>
              <a:t>Sketch a drawing of a Synagogue and label some of its main features.</a:t>
            </a:r>
          </a:p>
          <a:p>
            <a:pPr marL="0" indent="0">
              <a:buNone/>
            </a:pPr>
            <a:r>
              <a:rPr lang="en-GB" dirty="0" smtClean="0">
                <a:solidFill>
                  <a:srgbClr val="0070C0"/>
                </a:solidFill>
                <a:latin typeface="Comic Sans MS" panose="030F0702030302020204" pitchFamily="66" charset="0"/>
                <a:hlinkClick r:id="rId2"/>
              </a:rPr>
              <a:t>https://www.bbc.co.uk/bitesize/clips/z834wmn</a:t>
            </a:r>
            <a:endParaRPr lang="en-GB" dirty="0" smtClean="0">
              <a:solidFill>
                <a:srgbClr val="0070C0"/>
              </a:solidFill>
              <a:latin typeface="Comic Sans MS" panose="030F0702030302020204" pitchFamily="66" charset="0"/>
            </a:endParaRPr>
          </a:p>
          <a:p>
            <a:pPr marL="0" indent="0">
              <a:buNone/>
            </a:pPr>
            <a:endParaRPr lang="en-GB" dirty="0" smtClean="0">
              <a:solidFill>
                <a:srgbClr val="0070C0"/>
              </a:solidFill>
              <a:latin typeface="Comic Sans MS" panose="030F0702030302020204" pitchFamily="66" charset="0"/>
            </a:endParaRPr>
          </a:p>
          <a:p>
            <a:pPr marL="0" indent="0">
              <a:buNone/>
            </a:pPr>
            <a:r>
              <a:rPr lang="en-GB" dirty="0" smtClean="0">
                <a:solidFill>
                  <a:srgbClr val="FFC000"/>
                </a:solidFill>
                <a:latin typeface="Comic Sans MS" panose="030F0702030302020204" pitchFamily="66" charset="0"/>
              </a:rPr>
              <a:t>Task 3</a:t>
            </a:r>
          </a:p>
          <a:p>
            <a:pPr marL="0" indent="0">
              <a:buNone/>
            </a:pPr>
            <a:r>
              <a:rPr lang="en-GB" dirty="0" smtClean="0">
                <a:solidFill>
                  <a:srgbClr val="FFC000"/>
                </a:solidFill>
                <a:latin typeface="Comic Sans MS" panose="030F0702030302020204" pitchFamily="66" charset="0"/>
              </a:rPr>
              <a:t>Write a paragraph describing the Shabbat and why it is important to the Jewish people.</a:t>
            </a:r>
          </a:p>
          <a:p>
            <a:pPr marL="0" indent="0">
              <a:buNone/>
            </a:pPr>
            <a:endParaRPr lang="en-GB"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725674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smtClean="0">
                <a:solidFill>
                  <a:schemeClr val="bg1">
                    <a:lumMod val="50000"/>
                  </a:schemeClr>
                </a:solidFill>
                <a:latin typeface="Comic Sans MS" panose="030F0702030302020204" pitchFamily="66" charset="0"/>
              </a:rPr>
              <a:t>L1</a:t>
            </a:r>
            <a:br>
              <a:rPr lang="en-GB" sz="2800"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that the Synagogue is the Jewish place of worship</a:t>
            </a:r>
            <a:endParaRPr lang="en-GB" sz="2800" dirty="0"/>
          </a:p>
        </p:txBody>
      </p:sp>
      <p:sp>
        <p:nvSpPr>
          <p:cNvPr id="3" name="Content Placeholder 2"/>
          <p:cNvSpPr>
            <a:spLocks noGrp="1"/>
          </p:cNvSpPr>
          <p:nvPr>
            <p:ph idx="1"/>
          </p:nvPr>
        </p:nvSpPr>
        <p:spPr/>
        <p:txBody>
          <a:bodyPr>
            <a:normAutofit/>
          </a:bodyPr>
          <a:lstStyle/>
          <a:p>
            <a:pPr marL="0" indent="0" algn="ctr">
              <a:buNone/>
            </a:pPr>
            <a:r>
              <a:rPr lang="en-GB" sz="4800" u="sng" dirty="0" err="1" smtClean="0">
                <a:solidFill>
                  <a:srgbClr val="FF0000"/>
                </a:solidFill>
                <a:latin typeface="Comic Sans MS" panose="030F0702030302020204" pitchFamily="66" charset="0"/>
              </a:rPr>
              <a:t>AfL</a:t>
            </a:r>
            <a:endParaRPr lang="en-GB" sz="4800" u="sng" dirty="0" smtClean="0">
              <a:solidFill>
                <a:srgbClr val="FF0000"/>
              </a:solidFill>
              <a:latin typeface="Comic Sans MS" panose="030F0702030302020204" pitchFamily="66" charset="0"/>
            </a:endParaRPr>
          </a:p>
          <a:p>
            <a:pPr marL="0" indent="0" algn="ctr">
              <a:buNone/>
            </a:pPr>
            <a:r>
              <a:rPr lang="en-GB" sz="4800" dirty="0" smtClean="0">
                <a:solidFill>
                  <a:srgbClr val="FF0000"/>
                </a:solidFill>
                <a:latin typeface="Comic Sans MS" panose="030F0702030302020204" pitchFamily="66" charset="0"/>
              </a:rPr>
              <a:t>Write down one new thing that you have learnt today.</a:t>
            </a:r>
            <a:endParaRPr lang="en-GB" sz="4800" dirty="0">
              <a:solidFill>
                <a:srgbClr val="FF0000"/>
              </a:solidFill>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3888" y="4395787"/>
            <a:ext cx="2362200" cy="1933575"/>
          </a:xfrm>
          <a:prstGeom prst="rect">
            <a:avLst/>
          </a:prstGeom>
        </p:spPr>
      </p:pic>
    </p:spTree>
    <p:extLst>
      <p:ext uri="{BB962C8B-B14F-4D97-AF65-F5344CB8AC3E}">
        <p14:creationId xmlns:p14="http://schemas.microsoft.com/office/powerpoint/2010/main" val="1600131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dirty="0" smtClean="0">
                <a:solidFill>
                  <a:schemeClr val="bg1">
                    <a:lumMod val="50000"/>
                  </a:schemeClr>
                </a:solidFill>
                <a:latin typeface="Comic Sans MS" panose="030F0702030302020204" pitchFamily="66" charset="0"/>
              </a:rPr>
              <a:t/>
            </a:r>
            <a:br>
              <a:rPr lang="en-GB" sz="2800"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L2</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learn about important days in the Jewish calendar</a:t>
            </a:r>
            <a:br>
              <a:rPr lang="en-GB" sz="2800" u="sng" dirty="0" smtClean="0">
                <a:solidFill>
                  <a:schemeClr val="bg1">
                    <a:lumMod val="50000"/>
                  </a:schemeClr>
                </a:solidFill>
                <a:latin typeface="Comic Sans MS" panose="030F0702030302020204" pitchFamily="66" charset="0"/>
              </a:rPr>
            </a:br>
            <a:endParaRPr lang="en-GB" sz="2800" u="sng" dirty="0">
              <a:solidFill>
                <a:schemeClr val="bg1">
                  <a:lumMod val="50000"/>
                </a:schemeClr>
              </a:solidFill>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smtClean="0">
                <a:solidFill>
                  <a:srgbClr val="FF0000"/>
                </a:solidFill>
                <a:latin typeface="Comic Sans MS" panose="030F0702030302020204" pitchFamily="66" charset="0"/>
              </a:rPr>
              <a:t>Learning recap</a:t>
            </a:r>
          </a:p>
          <a:p>
            <a:pPr marL="0" indent="0">
              <a:buNone/>
            </a:pPr>
            <a:r>
              <a:rPr lang="en-GB" dirty="0" smtClean="0">
                <a:solidFill>
                  <a:srgbClr val="FF0000"/>
                </a:solidFill>
                <a:latin typeface="Comic Sans MS" panose="030F0702030302020204" pitchFamily="66" charset="0"/>
              </a:rPr>
              <a:t>What is a Synagogue and why is it important?</a:t>
            </a:r>
          </a:p>
          <a:p>
            <a:pPr marL="0" indent="0">
              <a:buNone/>
            </a:pPr>
            <a:r>
              <a:rPr lang="en-GB" dirty="0" smtClean="0">
                <a:solidFill>
                  <a:srgbClr val="FF0000"/>
                </a:solidFill>
                <a:latin typeface="Comic Sans MS" panose="030F0702030302020204" pitchFamily="66" charset="0"/>
              </a:rPr>
              <a:t>What is the Jewish day of rest called?</a:t>
            </a:r>
            <a:endParaRPr lang="en-GB" dirty="0">
              <a:solidFill>
                <a:srgbClr val="FF0000"/>
              </a:solidFill>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9592" y="4077072"/>
            <a:ext cx="2162175" cy="2114550"/>
          </a:xfrm>
          <a:prstGeom prst="rect">
            <a:avLst/>
          </a:prstGeom>
        </p:spPr>
      </p:pic>
    </p:spTree>
    <p:extLst>
      <p:ext uri="{BB962C8B-B14F-4D97-AF65-F5344CB8AC3E}">
        <p14:creationId xmlns:p14="http://schemas.microsoft.com/office/powerpoint/2010/main" val="22928947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60648"/>
            <a:ext cx="8229600" cy="1143000"/>
          </a:xfrm>
        </p:spPr>
        <p:txBody>
          <a:bodyPr>
            <a:noAutofit/>
          </a:bodyPr>
          <a:lstStyle/>
          <a:p>
            <a:r>
              <a:rPr lang="en-GB" sz="2800" u="sng" dirty="0" smtClean="0">
                <a:solidFill>
                  <a:schemeClr val="bg1">
                    <a:lumMod val="50000"/>
                  </a:schemeClr>
                </a:solidFill>
                <a:latin typeface="Comic Sans MS" panose="030F0702030302020204" pitchFamily="66" charset="0"/>
              </a:rPr>
              <a:t>L2</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learn about </a:t>
            </a:r>
            <a:r>
              <a:rPr lang="en-GB" sz="2800" u="sng" dirty="0" smtClean="0">
                <a:solidFill>
                  <a:schemeClr val="bg1">
                    <a:lumMod val="50000"/>
                  </a:schemeClr>
                </a:solidFill>
                <a:latin typeface="Comic Sans MS" panose="030F0702030302020204" pitchFamily="66" charset="0"/>
              </a:rPr>
              <a:t>import</a:t>
            </a:r>
            <a:r>
              <a:rPr lang="en-GB" sz="2800" u="sng" dirty="0" smtClean="0">
                <a:solidFill>
                  <a:schemeClr val="bg1">
                    <a:lumMod val="50000"/>
                  </a:schemeClr>
                </a:solidFill>
                <a:latin typeface="Comic Sans MS" panose="030F0702030302020204" pitchFamily="66" charset="0"/>
              </a:rPr>
              <a:t>ant days in the Jewish calendar</a:t>
            </a:r>
            <a:endParaRPr lang="en-GB" sz="2800" dirty="0"/>
          </a:p>
        </p:txBody>
      </p:sp>
      <p:sp>
        <p:nvSpPr>
          <p:cNvPr id="3" name="Content Placeholder 2"/>
          <p:cNvSpPr>
            <a:spLocks noGrp="1"/>
          </p:cNvSpPr>
          <p:nvPr>
            <p:ph idx="1"/>
          </p:nvPr>
        </p:nvSpPr>
        <p:spPr/>
        <p:txBody>
          <a:bodyPr/>
          <a:lstStyle/>
          <a:p>
            <a:pPr marL="0" indent="0">
              <a:buNone/>
            </a:pPr>
            <a:r>
              <a:rPr lang="en-GB" dirty="0" smtClean="0">
                <a:latin typeface="Comic Sans MS" panose="030F0702030302020204" pitchFamily="66" charset="0"/>
              </a:rPr>
              <a:t>Today we will be learning about two of the most important days in the Jewish faith:</a:t>
            </a:r>
          </a:p>
          <a:p>
            <a:pPr>
              <a:buFontTx/>
              <a:buChar char="-"/>
            </a:pPr>
            <a:r>
              <a:rPr lang="en-GB" dirty="0" smtClean="0">
                <a:latin typeface="Comic Sans MS" panose="030F0702030302020204" pitchFamily="66" charset="0"/>
              </a:rPr>
              <a:t>Rosh Hashanah</a:t>
            </a:r>
          </a:p>
          <a:p>
            <a:pPr>
              <a:buFontTx/>
              <a:buChar char="-"/>
            </a:pPr>
            <a:r>
              <a:rPr lang="en-GB" dirty="0" smtClean="0">
                <a:latin typeface="Comic Sans MS" panose="030F0702030302020204" pitchFamily="66" charset="0"/>
              </a:rPr>
              <a:t>Yom Kippur</a:t>
            </a:r>
          </a:p>
          <a:p>
            <a:pPr>
              <a:buFontTx/>
              <a:buChar char="-"/>
            </a:pPr>
            <a:endParaRPr lang="en-GB" dirty="0">
              <a:latin typeface="Comic Sans MS" panose="030F0702030302020204" pitchFamily="66" charset="0"/>
            </a:endParaRPr>
          </a:p>
          <a:p>
            <a:pPr marL="0" indent="0">
              <a:buNone/>
            </a:pPr>
            <a:r>
              <a:rPr lang="en-GB" dirty="0" smtClean="0">
                <a:solidFill>
                  <a:srgbClr val="00B050"/>
                </a:solidFill>
                <a:latin typeface="Comic Sans MS" panose="030F0702030302020204" pitchFamily="66" charset="0"/>
              </a:rPr>
              <a:t>Have you heard of these days?</a:t>
            </a:r>
          </a:p>
          <a:p>
            <a:pPr marL="0" indent="0">
              <a:buNone/>
            </a:pPr>
            <a:r>
              <a:rPr lang="en-GB" dirty="0" smtClean="0">
                <a:solidFill>
                  <a:srgbClr val="00B050"/>
                </a:solidFill>
                <a:latin typeface="Comic Sans MS" panose="030F0702030302020204" pitchFamily="66" charset="0"/>
              </a:rPr>
              <a:t>What do you think they may mean?</a:t>
            </a:r>
            <a:endParaRPr lang="en-GB" dirty="0">
              <a:solidFill>
                <a:srgbClr val="00B050"/>
              </a:solidFill>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0232" y="2852936"/>
            <a:ext cx="2133600" cy="2143125"/>
          </a:xfrm>
          <a:prstGeom prst="rect">
            <a:avLst/>
          </a:prstGeom>
        </p:spPr>
      </p:pic>
    </p:spTree>
    <p:extLst>
      <p:ext uri="{BB962C8B-B14F-4D97-AF65-F5344CB8AC3E}">
        <p14:creationId xmlns:p14="http://schemas.microsoft.com/office/powerpoint/2010/main" val="32009081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L2</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learn about important days in the Jewish calendar</a:t>
            </a:r>
            <a:endParaRPr lang="en-GB" sz="2800" dirty="0"/>
          </a:p>
        </p:txBody>
      </p:sp>
      <p:sp>
        <p:nvSpPr>
          <p:cNvPr id="3" name="Content Placeholder 2"/>
          <p:cNvSpPr>
            <a:spLocks noGrp="1"/>
          </p:cNvSpPr>
          <p:nvPr>
            <p:ph idx="1"/>
          </p:nvPr>
        </p:nvSpPr>
        <p:spPr/>
        <p:txBody>
          <a:bodyPr/>
          <a:lstStyle/>
          <a:p>
            <a:pPr marL="0" indent="0">
              <a:buNone/>
            </a:pPr>
            <a:endParaRPr lang="en-GB" u="sng" dirty="0" smtClean="0">
              <a:solidFill>
                <a:srgbClr val="0070C0"/>
              </a:solidFill>
              <a:latin typeface="Comic Sans MS" panose="030F0702030302020204" pitchFamily="66" charset="0"/>
            </a:endParaRPr>
          </a:p>
          <a:p>
            <a:pPr marL="0" indent="0">
              <a:buNone/>
            </a:pPr>
            <a:r>
              <a:rPr lang="en-GB" u="sng" dirty="0" smtClean="0">
                <a:solidFill>
                  <a:srgbClr val="0070C0"/>
                </a:solidFill>
                <a:latin typeface="Comic Sans MS" panose="030F0702030302020204" pitchFamily="66" charset="0"/>
              </a:rPr>
              <a:t>Rosh Hashanah</a:t>
            </a:r>
          </a:p>
          <a:p>
            <a:pPr marL="0" indent="0">
              <a:buNone/>
            </a:pPr>
            <a:r>
              <a:rPr lang="en-GB" dirty="0" smtClean="0">
                <a:solidFill>
                  <a:srgbClr val="0070C0"/>
                </a:solidFill>
                <a:latin typeface="Comic Sans MS" panose="030F0702030302020204" pitchFamily="66" charset="0"/>
              </a:rPr>
              <a:t>This is the Jewish New Year, a holiday that is observed with festive meals.</a:t>
            </a:r>
          </a:p>
          <a:p>
            <a:pPr marL="0" indent="0">
              <a:buNone/>
            </a:pPr>
            <a:r>
              <a:rPr lang="en-GB" dirty="0" smtClean="0">
                <a:solidFill>
                  <a:srgbClr val="0070C0"/>
                </a:solidFill>
                <a:latin typeface="Comic Sans MS" panose="030F0702030302020204" pitchFamily="66" charset="0"/>
              </a:rPr>
              <a:t>It is also a day that is spent in quiet prayer where Jews think about God and thank him for his creation. This will often be celebrated in the Synagogue.</a:t>
            </a:r>
            <a:endParaRPr lang="en-GB" dirty="0">
              <a:solidFill>
                <a:srgbClr val="0070C0"/>
              </a:solidFill>
              <a:latin typeface="Comic Sans MS" panose="030F0702030302020204" pitchFamily="66" charset="0"/>
            </a:endParaRPr>
          </a:p>
        </p:txBody>
      </p:sp>
      <p:pic>
        <p:nvPicPr>
          <p:cNvPr id="5122" name="Picture 2" descr="Rosh HaShanah | The Jewish Week | Food &amp; Wine">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1397" y="1340768"/>
            <a:ext cx="3003578" cy="1368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2045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L2</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learn about important days in the Jewish calendar</a:t>
            </a:r>
            <a:endParaRPr lang="en-GB" sz="2800" dirty="0"/>
          </a:p>
        </p:txBody>
      </p:sp>
      <p:sp>
        <p:nvSpPr>
          <p:cNvPr id="3" name="Content Placeholder 2"/>
          <p:cNvSpPr>
            <a:spLocks noGrp="1"/>
          </p:cNvSpPr>
          <p:nvPr>
            <p:ph idx="1"/>
          </p:nvPr>
        </p:nvSpPr>
        <p:spPr/>
        <p:txBody>
          <a:bodyPr>
            <a:normAutofit/>
          </a:bodyPr>
          <a:lstStyle/>
          <a:p>
            <a:pPr marL="0" indent="0">
              <a:buNone/>
            </a:pPr>
            <a:endParaRPr lang="en-GB" sz="2800" u="sng" dirty="0" smtClean="0">
              <a:solidFill>
                <a:srgbClr val="C00000"/>
              </a:solidFill>
              <a:latin typeface="Comic Sans MS" panose="030F0702030302020204" pitchFamily="66" charset="0"/>
            </a:endParaRPr>
          </a:p>
          <a:p>
            <a:pPr marL="0" indent="0">
              <a:buNone/>
            </a:pPr>
            <a:r>
              <a:rPr lang="en-GB" sz="2800" u="sng" dirty="0" smtClean="0">
                <a:solidFill>
                  <a:srgbClr val="C00000"/>
                </a:solidFill>
                <a:latin typeface="Comic Sans MS" panose="030F0702030302020204" pitchFamily="66" charset="0"/>
              </a:rPr>
              <a:t>Yom Kippur</a:t>
            </a:r>
          </a:p>
          <a:p>
            <a:pPr marL="0" indent="0">
              <a:buNone/>
            </a:pPr>
            <a:r>
              <a:rPr lang="en-GB" sz="2800" dirty="0">
                <a:solidFill>
                  <a:srgbClr val="C00000"/>
                </a:solidFill>
                <a:latin typeface="Comic Sans MS" panose="030F0702030302020204" pitchFamily="66" charset="0"/>
              </a:rPr>
              <a:t>Yom Kippur, also known as the Day of Atonement, is the holiest day of the year in Judaism. Its central themes are atonement and repentance. Jews traditionally observe this holy day with a day-long fast and intensive prayer, often spending most of the day in synagogue </a:t>
            </a:r>
            <a:r>
              <a:rPr lang="en-GB" sz="2800" dirty="0" smtClean="0">
                <a:solidFill>
                  <a:srgbClr val="C00000"/>
                </a:solidFill>
                <a:latin typeface="Comic Sans MS" panose="030F0702030302020204" pitchFamily="66" charset="0"/>
              </a:rPr>
              <a:t>services asking God for forgiveness.</a:t>
            </a:r>
            <a:endParaRPr lang="en-GB" sz="2800" dirty="0">
              <a:solidFill>
                <a:srgbClr val="C00000"/>
              </a:solidFill>
              <a:latin typeface="Comic Sans MS" panose="030F0702030302020204" pitchFamily="66" charset="0"/>
            </a:endParaRPr>
          </a:p>
        </p:txBody>
      </p:sp>
      <p:pic>
        <p:nvPicPr>
          <p:cNvPr id="4098" name="Picture 2" descr="Yom Kippur - U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8264" y="1124744"/>
            <a:ext cx="1656184" cy="1774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62890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L2</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learn about </a:t>
            </a:r>
            <a:r>
              <a:rPr lang="en-GB" sz="2800" u="sng" dirty="0" smtClean="0">
                <a:solidFill>
                  <a:schemeClr val="bg1">
                    <a:lumMod val="50000"/>
                  </a:schemeClr>
                </a:solidFill>
                <a:latin typeface="Comic Sans MS" panose="030F0702030302020204" pitchFamily="66" charset="0"/>
              </a:rPr>
              <a:t>import</a:t>
            </a:r>
            <a:r>
              <a:rPr lang="en-GB" sz="2800" u="sng" dirty="0" smtClean="0">
                <a:solidFill>
                  <a:schemeClr val="bg1">
                    <a:lumMod val="50000"/>
                  </a:schemeClr>
                </a:solidFill>
                <a:latin typeface="Comic Sans MS" panose="030F0702030302020204" pitchFamily="66" charset="0"/>
              </a:rPr>
              <a:t>ant days in the Jewish calendar</a:t>
            </a:r>
            <a:endParaRPr lang="en-GB" sz="2800" dirty="0"/>
          </a:p>
        </p:txBody>
      </p:sp>
      <p:sp>
        <p:nvSpPr>
          <p:cNvPr id="3" name="Content Placeholder 2"/>
          <p:cNvSpPr>
            <a:spLocks noGrp="1"/>
          </p:cNvSpPr>
          <p:nvPr>
            <p:ph idx="1"/>
          </p:nvPr>
        </p:nvSpPr>
        <p:spPr/>
        <p:txBody>
          <a:bodyPr>
            <a:normAutofit/>
          </a:bodyPr>
          <a:lstStyle/>
          <a:p>
            <a:pPr marL="0" indent="0">
              <a:buNone/>
            </a:pPr>
            <a:r>
              <a:rPr lang="en-GB" sz="2000" u="sng" dirty="0" smtClean="0">
                <a:latin typeface="Comic Sans MS" panose="030F0702030302020204" pitchFamily="66" charset="0"/>
              </a:rPr>
              <a:t>Individual research</a:t>
            </a:r>
          </a:p>
          <a:p>
            <a:pPr marL="0" indent="0">
              <a:buNone/>
            </a:pPr>
            <a:r>
              <a:rPr lang="en-GB" sz="2000" dirty="0" smtClean="0">
                <a:latin typeface="Comic Sans MS" panose="030F0702030302020204" pitchFamily="66" charset="0"/>
              </a:rPr>
              <a:t>Use the web links below to make some notes about the celebration of either of these two days. If you’re feeling adventurous you may decide to learn more about both!</a:t>
            </a:r>
          </a:p>
          <a:p>
            <a:pPr marL="0" indent="0">
              <a:buNone/>
            </a:pPr>
            <a:endParaRPr lang="en-GB" sz="2000" dirty="0" smtClean="0">
              <a:latin typeface="Comic Sans MS" panose="030F0702030302020204" pitchFamily="66" charset="0"/>
            </a:endParaRPr>
          </a:p>
          <a:p>
            <a:pPr marL="0" indent="0">
              <a:buNone/>
            </a:pPr>
            <a:r>
              <a:rPr lang="en-GB" sz="2000" dirty="0" smtClean="0">
                <a:solidFill>
                  <a:srgbClr val="C00000"/>
                </a:solidFill>
                <a:latin typeface="Comic Sans MS" panose="030F0702030302020204" pitchFamily="66" charset="0"/>
              </a:rPr>
              <a:t>Rosh Hashanah</a:t>
            </a:r>
          </a:p>
          <a:p>
            <a:pPr marL="0" indent="0">
              <a:buNone/>
            </a:pPr>
            <a:r>
              <a:rPr lang="en-GB" sz="2000" dirty="0" smtClean="0">
                <a:solidFill>
                  <a:srgbClr val="0070C0"/>
                </a:solidFill>
                <a:latin typeface="Comic Sans MS" panose="030F0702030302020204" pitchFamily="66" charset="0"/>
                <a:hlinkClick r:id="rId2"/>
              </a:rPr>
              <a:t>https://www.ducksters.com/holidays/rosh_hashanah.php</a:t>
            </a:r>
            <a:endParaRPr lang="en-GB" sz="2000" dirty="0" smtClean="0">
              <a:solidFill>
                <a:srgbClr val="0070C0"/>
              </a:solidFill>
              <a:latin typeface="Comic Sans MS" panose="030F0702030302020204" pitchFamily="66" charset="0"/>
            </a:endParaRPr>
          </a:p>
          <a:p>
            <a:pPr marL="0" indent="0">
              <a:buNone/>
            </a:pPr>
            <a:r>
              <a:rPr lang="en-GB" sz="2000" dirty="0" smtClean="0">
                <a:solidFill>
                  <a:srgbClr val="0070C0"/>
                </a:solidFill>
                <a:latin typeface="Comic Sans MS" panose="030F0702030302020204" pitchFamily="66" charset="0"/>
                <a:hlinkClick r:id="rId3"/>
              </a:rPr>
              <a:t>https://www.bbc.co.uk/newsround/29363650</a:t>
            </a:r>
            <a:endParaRPr lang="en-GB" sz="2000" dirty="0" smtClean="0">
              <a:solidFill>
                <a:srgbClr val="0070C0"/>
              </a:solidFill>
              <a:latin typeface="Comic Sans MS" panose="030F0702030302020204" pitchFamily="66" charset="0"/>
            </a:endParaRPr>
          </a:p>
          <a:p>
            <a:pPr marL="0" indent="0">
              <a:buNone/>
            </a:pPr>
            <a:endParaRPr lang="en-GB" sz="2000" dirty="0">
              <a:latin typeface="Comic Sans MS" panose="030F0702030302020204" pitchFamily="66" charset="0"/>
            </a:endParaRPr>
          </a:p>
          <a:p>
            <a:pPr marL="0" indent="0">
              <a:buNone/>
            </a:pPr>
            <a:r>
              <a:rPr lang="en-GB" sz="2000" dirty="0" smtClean="0">
                <a:solidFill>
                  <a:srgbClr val="C00000"/>
                </a:solidFill>
                <a:latin typeface="Comic Sans MS" panose="030F0702030302020204" pitchFamily="66" charset="0"/>
              </a:rPr>
              <a:t>Yom Kippur</a:t>
            </a:r>
          </a:p>
          <a:p>
            <a:pPr marL="0" indent="0">
              <a:buNone/>
            </a:pPr>
            <a:r>
              <a:rPr lang="en-GB" sz="2000" dirty="0" smtClean="0">
                <a:solidFill>
                  <a:srgbClr val="C00000"/>
                </a:solidFill>
                <a:latin typeface="Comic Sans MS" panose="030F0702030302020204" pitchFamily="66" charset="0"/>
                <a:hlinkClick r:id="rId4"/>
              </a:rPr>
              <a:t>https://www.bbc.co.uk/bitesize/topics/znwhfg8/articles/z4vvjhv</a:t>
            </a:r>
            <a:endParaRPr lang="en-GB" sz="2000" dirty="0" smtClean="0">
              <a:solidFill>
                <a:srgbClr val="C00000"/>
              </a:solidFill>
              <a:latin typeface="Comic Sans MS" panose="030F0702030302020204" pitchFamily="66" charset="0"/>
            </a:endParaRPr>
          </a:p>
          <a:p>
            <a:pPr marL="0" indent="0">
              <a:buNone/>
            </a:pPr>
            <a:r>
              <a:rPr lang="en-GB" sz="2000" dirty="0" smtClean="0">
                <a:solidFill>
                  <a:srgbClr val="C00000"/>
                </a:solidFill>
                <a:latin typeface="Comic Sans MS" panose="030F0702030302020204" pitchFamily="66" charset="0"/>
                <a:hlinkClick r:id="rId5"/>
              </a:rPr>
              <a:t>https://www.bbc.co.uk/newsround/41337138</a:t>
            </a:r>
            <a:endParaRPr lang="en-GB" sz="2000" dirty="0" smtClean="0">
              <a:solidFill>
                <a:srgbClr val="C00000"/>
              </a:solidFill>
              <a:latin typeface="Comic Sans MS" panose="030F0702030302020204" pitchFamily="66" charset="0"/>
            </a:endParaRPr>
          </a:p>
          <a:p>
            <a:pPr marL="0" indent="0">
              <a:buNone/>
            </a:pPr>
            <a:endParaRPr lang="en-GB" sz="2000" dirty="0" smtClean="0">
              <a:solidFill>
                <a:srgbClr val="C00000"/>
              </a:solidFill>
              <a:latin typeface="Comic Sans MS" panose="030F0702030302020204" pitchFamily="66" charset="0"/>
            </a:endParaRPr>
          </a:p>
        </p:txBody>
      </p:sp>
    </p:spTree>
    <p:extLst>
      <p:ext uri="{BB962C8B-B14F-4D97-AF65-F5344CB8AC3E}">
        <p14:creationId xmlns:p14="http://schemas.microsoft.com/office/powerpoint/2010/main" val="41393195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L2</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learn about important days in the Jewish calendar</a:t>
            </a:r>
            <a:endParaRPr lang="en-GB" sz="2800" dirty="0"/>
          </a:p>
        </p:txBody>
      </p:sp>
      <p:sp>
        <p:nvSpPr>
          <p:cNvPr id="3" name="Content Placeholder 2"/>
          <p:cNvSpPr>
            <a:spLocks noGrp="1"/>
          </p:cNvSpPr>
          <p:nvPr>
            <p:ph idx="1"/>
          </p:nvPr>
        </p:nvSpPr>
        <p:spPr/>
        <p:txBody>
          <a:bodyPr>
            <a:normAutofit fontScale="85000" lnSpcReduction="10000"/>
          </a:bodyPr>
          <a:lstStyle/>
          <a:p>
            <a:pPr marL="0" indent="0">
              <a:buNone/>
            </a:pPr>
            <a:r>
              <a:rPr lang="en-GB" u="sng" dirty="0" smtClean="0">
                <a:solidFill>
                  <a:srgbClr val="7030A0"/>
                </a:solidFill>
                <a:latin typeface="Comic Sans MS" panose="030F0702030302020204" pitchFamily="66" charset="0"/>
              </a:rPr>
              <a:t>Main activity</a:t>
            </a:r>
          </a:p>
          <a:p>
            <a:pPr marL="0" indent="0">
              <a:buNone/>
            </a:pPr>
            <a:r>
              <a:rPr lang="en-GB" dirty="0" smtClean="0">
                <a:solidFill>
                  <a:srgbClr val="7030A0"/>
                </a:solidFill>
                <a:latin typeface="Comic Sans MS" panose="030F0702030302020204" pitchFamily="66" charset="0"/>
              </a:rPr>
              <a:t>Using the information you have gathered from your research, I would like you to choose one of these days and show me what you have learnt. You can do this using whichever method you would like. This could be as:</a:t>
            </a:r>
          </a:p>
          <a:p>
            <a:pPr>
              <a:buFontTx/>
              <a:buChar char="-"/>
            </a:pPr>
            <a:r>
              <a:rPr lang="en-GB" dirty="0" smtClean="0">
                <a:solidFill>
                  <a:srgbClr val="7030A0"/>
                </a:solidFill>
                <a:latin typeface="Comic Sans MS" panose="030F0702030302020204" pitchFamily="66" charset="0"/>
              </a:rPr>
              <a:t>A fact file</a:t>
            </a:r>
          </a:p>
          <a:p>
            <a:pPr>
              <a:buFontTx/>
              <a:buChar char="-"/>
            </a:pPr>
            <a:r>
              <a:rPr lang="en-GB" dirty="0" smtClean="0">
                <a:solidFill>
                  <a:srgbClr val="7030A0"/>
                </a:solidFill>
                <a:latin typeface="Comic Sans MS" panose="030F0702030302020204" pitchFamily="66" charset="0"/>
              </a:rPr>
              <a:t>A poster</a:t>
            </a:r>
          </a:p>
          <a:p>
            <a:pPr>
              <a:buFontTx/>
              <a:buChar char="-"/>
            </a:pPr>
            <a:r>
              <a:rPr lang="en-GB" dirty="0" smtClean="0">
                <a:solidFill>
                  <a:srgbClr val="7030A0"/>
                </a:solidFill>
                <a:latin typeface="Comic Sans MS" panose="030F0702030302020204" pitchFamily="66" charset="0"/>
              </a:rPr>
              <a:t>A piece of writing</a:t>
            </a:r>
          </a:p>
          <a:p>
            <a:pPr>
              <a:buFontTx/>
              <a:buChar char="-"/>
            </a:pPr>
            <a:r>
              <a:rPr lang="en-GB" dirty="0" smtClean="0">
                <a:solidFill>
                  <a:srgbClr val="7030A0"/>
                </a:solidFill>
                <a:latin typeface="Comic Sans MS" panose="030F0702030302020204" pitchFamily="66" charset="0"/>
              </a:rPr>
              <a:t>A labelled drawing</a:t>
            </a:r>
            <a:endParaRPr lang="en-GB" dirty="0">
              <a:solidFill>
                <a:srgbClr val="7030A0"/>
              </a:solidFill>
              <a:latin typeface="Comic Sans MS" panose="030F0702030302020204" pitchFamily="66" charset="0"/>
            </a:endParaRPr>
          </a:p>
        </p:txBody>
      </p:sp>
      <p:pic>
        <p:nvPicPr>
          <p:cNvPr id="6146" name="Picture 2" descr="Rosh Hashanah: When is the Jewish New Year and how is it celebrated? | The  Independent">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4008" y="4221088"/>
            <a:ext cx="3960440" cy="2088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52508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L2</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learn about </a:t>
            </a:r>
            <a:r>
              <a:rPr lang="en-GB" sz="2800" u="sng" dirty="0" smtClean="0">
                <a:solidFill>
                  <a:schemeClr val="bg1">
                    <a:lumMod val="50000"/>
                  </a:schemeClr>
                </a:solidFill>
                <a:latin typeface="Comic Sans MS" panose="030F0702030302020204" pitchFamily="66" charset="0"/>
              </a:rPr>
              <a:t>import</a:t>
            </a:r>
            <a:r>
              <a:rPr lang="en-GB" sz="2800" u="sng" dirty="0" smtClean="0">
                <a:solidFill>
                  <a:schemeClr val="bg1">
                    <a:lumMod val="50000"/>
                  </a:schemeClr>
                </a:solidFill>
                <a:latin typeface="Comic Sans MS" panose="030F0702030302020204" pitchFamily="66" charset="0"/>
              </a:rPr>
              <a:t>ant days in the Jewish calendar</a:t>
            </a:r>
            <a:endParaRPr lang="en-GB" sz="2800" dirty="0"/>
          </a:p>
        </p:txBody>
      </p:sp>
      <p:sp>
        <p:nvSpPr>
          <p:cNvPr id="3" name="Content Placeholder 2"/>
          <p:cNvSpPr>
            <a:spLocks noGrp="1"/>
          </p:cNvSpPr>
          <p:nvPr>
            <p:ph idx="1"/>
          </p:nvPr>
        </p:nvSpPr>
        <p:spPr/>
        <p:txBody>
          <a:bodyPr>
            <a:normAutofit/>
          </a:bodyPr>
          <a:lstStyle/>
          <a:p>
            <a:pPr marL="0" indent="0" algn="ctr">
              <a:buNone/>
            </a:pPr>
            <a:r>
              <a:rPr lang="en-GB" sz="5400" u="sng" dirty="0" err="1" smtClean="0">
                <a:solidFill>
                  <a:srgbClr val="FF0000"/>
                </a:solidFill>
                <a:latin typeface="Comic Sans MS" panose="030F0702030302020204" pitchFamily="66" charset="0"/>
              </a:rPr>
              <a:t>AfL</a:t>
            </a:r>
            <a:endParaRPr lang="en-GB" sz="5400" u="sng" dirty="0" smtClean="0">
              <a:solidFill>
                <a:srgbClr val="FF0000"/>
              </a:solidFill>
              <a:latin typeface="Comic Sans MS" panose="030F0702030302020204" pitchFamily="66" charset="0"/>
            </a:endParaRPr>
          </a:p>
          <a:p>
            <a:pPr marL="0" indent="0" algn="ctr">
              <a:buNone/>
            </a:pPr>
            <a:r>
              <a:rPr lang="en-GB" sz="3600" dirty="0" smtClean="0">
                <a:solidFill>
                  <a:srgbClr val="FF0000"/>
                </a:solidFill>
                <a:latin typeface="Comic Sans MS" panose="030F0702030302020204" pitchFamily="66" charset="0"/>
              </a:rPr>
              <a:t>Have you enjoyed the lesson today?</a:t>
            </a:r>
          </a:p>
          <a:p>
            <a:pPr marL="0" indent="0" algn="ctr">
              <a:buNone/>
            </a:pPr>
            <a:r>
              <a:rPr lang="en-GB" sz="3600" dirty="0" smtClean="0">
                <a:solidFill>
                  <a:srgbClr val="FF0000"/>
                </a:solidFill>
                <a:latin typeface="Comic Sans MS" panose="030F0702030302020204" pitchFamily="66" charset="0"/>
              </a:rPr>
              <a:t>Write down the most interesting thing you have learnt today?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0912" y="4486275"/>
            <a:ext cx="2162175" cy="2114550"/>
          </a:xfrm>
          <a:prstGeom prst="rect">
            <a:avLst/>
          </a:prstGeom>
        </p:spPr>
      </p:pic>
    </p:spTree>
    <p:extLst>
      <p:ext uri="{BB962C8B-B14F-4D97-AF65-F5344CB8AC3E}">
        <p14:creationId xmlns:p14="http://schemas.microsoft.com/office/powerpoint/2010/main" val="767830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L3</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the significance of the Passover </a:t>
            </a:r>
            <a:endParaRPr lang="en-GB" sz="2800" u="sng" dirty="0">
              <a:solidFill>
                <a:schemeClr val="bg1">
                  <a:lumMod val="50000"/>
                </a:schemeClr>
              </a:solidFill>
              <a:latin typeface="Comic Sans MS" panose="030F0702030302020204" pitchFamily="66" charset="0"/>
            </a:endParaRPr>
          </a:p>
        </p:txBody>
      </p:sp>
      <p:sp>
        <p:nvSpPr>
          <p:cNvPr id="3" name="Content Placeholder 2"/>
          <p:cNvSpPr>
            <a:spLocks noGrp="1"/>
          </p:cNvSpPr>
          <p:nvPr>
            <p:ph idx="1"/>
          </p:nvPr>
        </p:nvSpPr>
        <p:spPr/>
        <p:txBody>
          <a:bodyPr>
            <a:normAutofit/>
          </a:bodyPr>
          <a:lstStyle/>
          <a:p>
            <a:pPr marL="0" indent="0">
              <a:buNone/>
            </a:pPr>
            <a:r>
              <a:rPr lang="en-GB" sz="4000" dirty="0" smtClean="0">
                <a:solidFill>
                  <a:srgbClr val="00B050"/>
                </a:solidFill>
                <a:latin typeface="Comic Sans MS" panose="030F0702030302020204" pitchFamily="66" charset="0"/>
              </a:rPr>
              <a:t>Learning recap</a:t>
            </a:r>
          </a:p>
          <a:p>
            <a:pPr marL="0" indent="0">
              <a:buNone/>
            </a:pPr>
            <a:r>
              <a:rPr lang="en-GB" sz="4000" dirty="0" smtClean="0">
                <a:solidFill>
                  <a:srgbClr val="00B050"/>
                </a:solidFill>
                <a:latin typeface="Comic Sans MS" panose="030F0702030302020204" pitchFamily="66" charset="0"/>
              </a:rPr>
              <a:t>What do Rosh Hashanah and Yom Kippur celebrate?</a:t>
            </a:r>
            <a:endParaRPr lang="en-GB" sz="4000" dirty="0">
              <a:solidFill>
                <a:srgbClr val="00B050"/>
              </a:solidFill>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6096" y="3429000"/>
            <a:ext cx="2736304" cy="2652295"/>
          </a:xfrm>
          <a:prstGeom prst="rect">
            <a:avLst/>
          </a:prstGeom>
        </p:spPr>
      </p:pic>
    </p:spTree>
    <p:extLst>
      <p:ext uri="{BB962C8B-B14F-4D97-AF65-F5344CB8AC3E}">
        <p14:creationId xmlns:p14="http://schemas.microsoft.com/office/powerpoint/2010/main" val="17882513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L3</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the significance of the Passover </a:t>
            </a:r>
            <a:endParaRPr lang="en-GB" sz="2800" dirty="0"/>
          </a:p>
        </p:txBody>
      </p:sp>
      <p:sp>
        <p:nvSpPr>
          <p:cNvPr id="3" name="Content Placeholder 2"/>
          <p:cNvSpPr>
            <a:spLocks noGrp="1"/>
          </p:cNvSpPr>
          <p:nvPr>
            <p:ph idx="1"/>
          </p:nvPr>
        </p:nvSpPr>
        <p:spPr/>
        <p:txBody>
          <a:bodyPr/>
          <a:lstStyle/>
          <a:p>
            <a:pPr marL="0" indent="0">
              <a:buNone/>
            </a:pPr>
            <a:r>
              <a:rPr lang="en-GB" dirty="0" smtClean="0">
                <a:latin typeface="Comic Sans MS" panose="030F0702030302020204" pitchFamily="66" charset="0"/>
              </a:rPr>
              <a:t>Have you heard of the Passover or the Passover Meal?</a:t>
            </a:r>
          </a:p>
        </p:txBody>
      </p:sp>
      <p:pic>
        <p:nvPicPr>
          <p:cNvPr id="7172" name="Picture 4" descr="Should Christians Participate in the Passover Seder? | Ask Dr. Brown">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1600" y="2852936"/>
            <a:ext cx="7200800" cy="2880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2394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L3</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the significance of the Passover </a:t>
            </a:r>
            <a:endParaRPr lang="en-GB" sz="2800" dirty="0"/>
          </a:p>
        </p:txBody>
      </p:sp>
      <p:sp>
        <p:nvSpPr>
          <p:cNvPr id="3" name="Content Placeholder 2"/>
          <p:cNvSpPr>
            <a:spLocks noGrp="1"/>
          </p:cNvSpPr>
          <p:nvPr>
            <p:ph idx="1"/>
          </p:nvPr>
        </p:nvSpPr>
        <p:spPr/>
        <p:txBody>
          <a:bodyPr/>
          <a:lstStyle/>
          <a:p>
            <a:pPr marL="0" indent="0">
              <a:buNone/>
            </a:pPr>
            <a:r>
              <a:rPr lang="en-GB" dirty="0" smtClean="0">
                <a:latin typeface="Comic Sans MS" panose="030F0702030302020204" pitchFamily="66" charset="0"/>
              </a:rPr>
              <a:t>The Passover is very special to the Jewish people because it remembers how the people of Israel were led out of slavery in Egypt by Moses.</a:t>
            </a:r>
          </a:p>
          <a:p>
            <a:pPr marL="0" indent="0">
              <a:buNone/>
            </a:pPr>
            <a:r>
              <a:rPr lang="en-GB" dirty="0" smtClean="0">
                <a:latin typeface="Comic Sans MS" panose="030F0702030302020204" pitchFamily="66" charset="0"/>
              </a:rPr>
              <a:t>The link below will help you to understand more about this occasion and why it is so significant in the Jewish faith:</a:t>
            </a:r>
          </a:p>
          <a:p>
            <a:pPr marL="0" indent="0">
              <a:buNone/>
            </a:pPr>
            <a:r>
              <a:rPr lang="en-GB" dirty="0" smtClean="0">
                <a:hlinkClick r:id="rId2"/>
              </a:rPr>
              <a:t>https://www.bbc.co.uk/newsround/39565685</a:t>
            </a:r>
            <a:endParaRPr lang="en-GB" dirty="0" smtClean="0"/>
          </a:p>
          <a:p>
            <a:pPr marL="0" indent="0">
              <a:buNone/>
            </a:pPr>
            <a:endParaRPr lang="en-GB" dirty="0"/>
          </a:p>
        </p:txBody>
      </p:sp>
    </p:spTree>
    <p:extLst>
      <p:ext uri="{BB962C8B-B14F-4D97-AF65-F5344CB8AC3E}">
        <p14:creationId xmlns:p14="http://schemas.microsoft.com/office/powerpoint/2010/main" val="1214302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L3</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the significance of the Passover </a:t>
            </a:r>
            <a:endParaRPr lang="en-GB" sz="2800" dirty="0"/>
          </a:p>
        </p:txBody>
      </p:sp>
      <p:sp>
        <p:nvSpPr>
          <p:cNvPr id="3" name="Content Placeholder 2"/>
          <p:cNvSpPr>
            <a:spLocks noGrp="1"/>
          </p:cNvSpPr>
          <p:nvPr>
            <p:ph idx="1"/>
          </p:nvPr>
        </p:nvSpPr>
        <p:spPr/>
        <p:txBody>
          <a:bodyPr/>
          <a:lstStyle/>
          <a:p>
            <a:pPr marL="0" indent="0">
              <a:buNone/>
            </a:pPr>
            <a:r>
              <a:rPr lang="en-GB" sz="2000" u="sng" dirty="0" smtClean="0">
                <a:solidFill>
                  <a:srgbClr val="0070C0"/>
                </a:solidFill>
                <a:latin typeface="Comic Sans MS" panose="030F0702030302020204" pitchFamily="66" charset="0"/>
              </a:rPr>
              <a:t>What is the story?</a:t>
            </a:r>
          </a:p>
          <a:p>
            <a:r>
              <a:rPr lang="en-GB" sz="1600" dirty="0" smtClean="0">
                <a:solidFill>
                  <a:srgbClr val="0070C0"/>
                </a:solidFill>
                <a:latin typeface="Comic Sans MS" panose="030F0702030302020204" pitchFamily="66" charset="0"/>
              </a:rPr>
              <a:t>Over 3,000 years ago, a group of Jewish people called the Israelites were being kept in slavery by the ruler of Egypt called Pharaoh.</a:t>
            </a:r>
          </a:p>
          <a:p>
            <a:r>
              <a:rPr lang="en-GB" sz="1600" dirty="0" smtClean="0">
                <a:solidFill>
                  <a:srgbClr val="0070C0"/>
                </a:solidFill>
                <a:latin typeface="Comic Sans MS" panose="030F0702030302020204" pitchFamily="66" charset="0"/>
              </a:rPr>
              <a:t>A man called Moses went to see Pharaoh many times to ask him to let them go, but Pharaoh refused. </a:t>
            </a:r>
          </a:p>
          <a:p>
            <a:r>
              <a:rPr lang="en-GB" sz="1600" dirty="0" smtClean="0">
                <a:solidFill>
                  <a:srgbClr val="0070C0"/>
                </a:solidFill>
                <a:latin typeface="Comic Sans MS" panose="030F0702030302020204" pitchFamily="66" charset="0"/>
              </a:rPr>
              <a:t>Moses told him that if he did not release them, God would make terrible things called </a:t>
            </a:r>
            <a:r>
              <a:rPr lang="en-GB" sz="1600" i="1" dirty="0" smtClean="0">
                <a:solidFill>
                  <a:srgbClr val="0070C0"/>
                </a:solidFill>
                <a:latin typeface="Comic Sans MS" panose="030F0702030302020204" pitchFamily="66" charset="0"/>
              </a:rPr>
              <a:t>plagues</a:t>
            </a:r>
            <a:r>
              <a:rPr lang="en-GB" sz="1600" dirty="0" smtClean="0">
                <a:solidFill>
                  <a:srgbClr val="0070C0"/>
                </a:solidFill>
                <a:latin typeface="Comic Sans MS" panose="030F0702030302020204" pitchFamily="66" charset="0"/>
              </a:rPr>
              <a:t> happen to the Egyptians.</a:t>
            </a:r>
          </a:p>
          <a:p>
            <a:r>
              <a:rPr lang="en-GB" sz="1600" dirty="0" smtClean="0">
                <a:solidFill>
                  <a:srgbClr val="0070C0"/>
                </a:solidFill>
                <a:latin typeface="Comic Sans MS" panose="030F0702030302020204" pitchFamily="66" charset="0"/>
              </a:rPr>
              <a:t>But Pharaoh did not listen, so the plagues came.</a:t>
            </a:r>
          </a:p>
          <a:p>
            <a:r>
              <a:rPr lang="en-GB" sz="1600" dirty="0" smtClean="0">
                <a:solidFill>
                  <a:srgbClr val="0070C0"/>
                </a:solidFill>
                <a:latin typeface="Comic Sans MS" panose="030F0702030302020204" pitchFamily="66" charset="0"/>
              </a:rPr>
              <a:t>These ten plagues included the River Nile turning to blood, frogs covering the land, insect infestations, animals dying, Egyptians getting skin diseases, the sun stopping shining and the first-born child in Egyptian families being killed by an angel.</a:t>
            </a:r>
          </a:p>
          <a:p>
            <a:r>
              <a:rPr lang="en-GB" sz="1600" dirty="0" smtClean="0">
                <a:solidFill>
                  <a:srgbClr val="0070C0"/>
                </a:solidFill>
                <a:latin typeface="Comic Sans MS" panose="030F0702030302020204" pitchFamily="66" charset="0"/>
              </a:rPr>
              <a:t>God is said to have told Moses to tell the Israelites to paint lamb's blood on their doorposts. This way, the angel would know that Jewish people lived there. It would </a:t>
            </a:r>
            <a:r>
              <a:rPr lang="en-GB" sz="1600" i="1" dirty="0" smtClean="0">
                <a:solidFill>
                  <a:srgbClr val="0070C0"/>
                </a:solidFill>
                <a:latin typeface="Comic Sans MS" panose="030F0702030302020204" pitchFamily="66" charset="0"/>
              </a:rPr>
              <a:t>pass over </a:t>
            </a:r>
            <a:r>
              <a:rPr lang="en-GB" sz="1600" dirty="0" smtClean="0">
                <a:solidFill>
                  <a:srgbClr val="0070C0"/>
                </a:solidFill>
                <a:latin typeface="Comic Sans MS" panose="030F0702030302020204" pitchFamily="66" charset="0"/>
              </a:rPr>
              <a:t>that house and not kill the first-born child.</a:t>
            </a:r>
          </a:p>
          <a:p>
            <a:r>
              <a:rPr lang="en-GB" sz="1600" dirty="0" smtClean="0">
                <a:solidFill>
                  <a:srgbClr val="0070C0"/>
                </a:solidFill>
                <a:latin typeface="Comic Sans MS" panose="030F0702030302020204" pitchFamily="66" charset="0"/>
              </a:rPr>
              <a:t>This is where the name </a:t>
            </a:r>
            <a:r>
              <a:rPr lang="en-GB" sz="1600" i="1" dirty="0" smtClean="0">
                <a:solidFill>
                  <a:srgbClr val="0070C0"/>
                </a:solidFill>
                <a:latin typeface="Comic Sans MS" panose="030F0702030302020204" pitchFamily="66" charset="0"/>
              </a:rPr>
              <a:t>Passover </a:t>
            </a:r>
            <a:r>
              <a:rPr lang="en-GB" sz="1600" dirty="0" smtClean="0">
                <a:solidFill>
                  <a:srgbClr val="0070C0"/>
                </a:solidFill>
                <a:latin typeface="Comic Sans MS" panose="030F0702030302020204" pitchFamily="66" charset="0"/>
              </a:rPr>
              <a:t>comes from.</a:t>
            </a:r>
          </a:p>
          <a:p>
            <a:pPr marL="0" indent="0">
              <a:buNone/>
            </a:pPr>
            <a:endParaRPr lang="en-GB" sz="1600" dirty="0" smtClean="0">
              <a:latin typeface="Comic Sans MS" panose="030F0702030302020204" pitchFamily="66" charset="0"/>
            </a:endParaRPr>
          </a:p>
          <a:p>
            <a:pPr marL="0" indent="0">
              <a:buNone/>
            </a:pPr>
            <a:endParaRPr lang="en-GB" sz="2000" dirty="0" smtClean="0">
              <a:latin typeface="Comic Sans MS" panose="030F0702030302020204" pitchFamily="66" charset="0"/>
            </a:endParaRPr>
          </a:p>
          <a:p>
            <a:pPr marL="0" indent="0">
              <a:buNone/>
            </a:pPr>
            <a:endParaRPr lang="en-GB" dirty="0"/>
          </a:p>
        </p:txBody>
      </p:sp>
    </p:spTree>
    <p:extLst>
      <p:ext uri="{BB962C8B-B14F-4D97-AF65-F5344CB8AC3E}">
        <p14:creationId xmlns:p14="http://schemas.microsoft.com/office/powerpoint/2010/main" val="33780051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L3</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the significance of the Passover </a:t>
            </a:r>
            <a:endParaRPr lang="en-GB" sz="2800" dirty="0"/>
          </a:p>
        </p:txBody>
      </p:sp>
      <p:sp>
        <p:nvSpPr>
          <p:cNvPr id="3" name="Content Placeholder 2"/>
          <p:cNvSpPr>
            <a:spLocks noGrp="1"/>
          </p:cNvSpPr>
          <p:nvPr>
            <p:ph idx="1"/>
          </p:nvPr>
        </p:nvSpPr>
        <p:spPr/>
        <p:txBody>
          <a:bodyPr/>
          <a:lstStyle/>
          <a:p>
            <a:pPr marL="0" indent="0">
              <a:buNone/>
            </a:pPr>
            <a:r>
              <a:rPr lang="en-GB" u="sng" dirty="0" smtClean="0">
                <a:latin typeface="Comic Sans MS" panose="030F0702030302020204" pitchFamily="66" charset="0"/>
              </a:rPr>
              <a:t>The Passover Meal</a:t>
            </a:r>
          </a:p>
          <a:p>
            <a:r>
              <a:rPr lang="en-GB" sz="2000" dirty="0" smtClean="0">
                <a:latin typeface="Comic Sans MS" panose="030F0702030302020204" pitchFamily="66" charset="0"/>
              </a:rPr>
              <a:t>At the beginning of Passover in the evening, family and friends will get together for a meal and a special service called a </a:t>
            </a:r>
            <a:r>
              <a:rPr lang="en-GB" sz="2000" i="1" dirty="0" smtClean="0">
                <a:latin typeface="Comic Sans MS" panose="030F0702030302020204" pitchFamily="66" charset="0"/>
              </a:rPr>
              <a:t>Seder</a:t>
            </a:r>
            <a:r>
              <a:rPr lang="en-GB" sz="2000" dirty="0" smtClean="0">
                <a:latin typeface="Comic Sans MS" panose="030F0702030302020204" pitchFamily="66" charset="0"/>
              </a:rPr>
              <a:t>. </a:t>
            </a:r>
          </a:p>
          <a:p>
            <a:r>
              <a:rPr lang="en-GB" sz="2000" dirty="0" smtClean="0">
                <a:latin typeface="Comic Sans MS" panose="030F0702030302020204" pitchFamily="66" charset="0"/>
              </a:rPr>
              <a:t>There is a special Seder plate which has certain things on it:</a:t>
            </a:r>
          </a:p>
          <a:p>
            <a:pPr marL="0" indent="0">
              <a:buNone/>
            </a:pPr>
            <a:endParaRPr lang="en-GB" dirty="0">
              <a:latin typeface="Comic Sans MS" panose="030F0702030302020204" pitchFamily="66" charset="0"/>
            </a:endParaRPr>
          </a:p>
        </p:txBody>
      </p:sp>
      <p:pic>
        <p:nvPicPr>
          <p:cNvPr id="8194" name="Picture 2" descr="The Clog's power ranking of Passover Seder plate items">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573016"/>
            <a:ext cx="8572500"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34896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L3</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the significance of the Passover </a:t>
            </a:r>
            <a:endParaRPr lang="en-GB" sz="2800" dirty="0"/>
          </a:p>
        </p:txBody>
      </p:sp>
      <p:sp>
        <p:nvSpPr>
          <p:cNvPr id="3" name="Content Placeholder 2"/>
          <p:cNvSpPr>
            <a:spLocks noGrp="1"/>
          </p:cNvSpPr>
          <p:nvPr>
            <p:ph idx="1"/>
          </p:nvPr>
        </p:nvSpPr>
        <p:spPr/>
        <p:txBody>
          <a:bodyPr>
            <a:normAutofit lnSpcReduction="10000"/>
          </a:bodyPr>
          <a:lstStyle/>
          <a:p>
            <a:pPr marL="0" indent="0">
              <a:buNone/>
            </a:pPr>
            <a:r>
              <a:rPr lang="en-GB" dirty="0" smtClean="0">
                <a:latin typeface="Comic Sans MS" panose="030F0702030302020204" pitchFamily="66" charset="0"/>
              </a:rPr>
              <a:t>Each item on a Seder plate has a particular significance in remembering the pain and suffering of the Israelites before they were led to freedom. Find out more here:</a:t>
            </a:r>
          </a:p>
          <a:p>
            <a:pPr marL="0" indent="0">
              <a:buNone/>
            </a:pPr>
            <a:r>
              <a:rPr lang="en-GB" dirty="0" smtClean="0">
                <a:hlinkClick r:id="rId2"/>
              </a:rPr>
              <a:t>https://www.bbc.co.uk/bitesize/topics/znwhfg8/articles/zn22382</a:t>
            </a:r>
            <a:endParaRPr lang="en-GB" dirty="0" smtClean="0"/>
          </a:p>
          <a:p>
            <a:pPr marL="0" indent="0">
              <a:buNone/>
            </a:pPr>
            <a:r>
              <a:rPr lang="en-GB" dirty="0" smtClean="0">
                <a:hlinkClick r:id="rId3"/>
              </a:rPr>
              <a:t>https://www.myjewishlearning.com/article/the-seder-plate/</a:t>
            </a:r>
            <a:endParaRPr lang="en-GB" dirty="0" smtClean="0"/>
          </a:p>
          <a:p>
            <a:pPr marL="0" indent="0">
              <a:buNone/>
            </a:pPr>
            <a:endParaRPr lang="en-GB" dirty="0" smtClean="0"/>
          </a:p>
          <a:p>
            <a:pPr marL="0" indent="0">
              <a:buNone/>
            </a:pPr>
            <a:endParaRPr lang="en-GB" dirty="0"/>
          </a:p>
        </p:txBody>
      </p:sp>
      <p:sp>
        <p:nvSpPr>
          <p:cNvPr id="4" name="Rectangle 3"/>
          <p:cNvSpPr/>
          <p:nvPr/>
        </p:nvSpPr>
        <p:spPr>
          <a:xfrm>
            <a:off x="2286000" y="3105835"/>
            <a:ext cx="4572000" cy="646331"/>
          </a:xfrm>
          <a:prstGeom prst="rect">
            <a:avLst/>
          </a:prstGeom>
        </p:spPr>
        <p:txBody>
          <a:bodyPr>
            <a:spAutoFit/>
          </a:bodyPr>
          <a:lstStyle/>
          <a:p>
            <a:endParaRPr lang="en-GB" dirty="0" smtClean="0"/>
          </a:p>
          <a:p>
            <a:endParaRPr lang="en-GB" dirty="0"/>
          </a:p>
        </p:txBody>
      </p:sp>
    </p:spTree>
    <p:extLst>
      <p:ext uri="{BB962C8B-B14F-4D97-AF65-F5344CB8AC3E}">
        <p14:creationId xmlns:p14="http://schemas.microsoft.com/office/powerpoint/2010/main" val="15701174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L3</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the significance of the Passover </a:t>
            </a:r>
            <a:endParaRPr lang="en-GB" sz="2800" dirty="0"/>
          </a:p>
        </p:txBody>
      </p:sp>
      <p:sp>
        <p:nvSpPr>
          <p:cNvPr id="3" name="Content Placeholder 2"/>
          <p:cNvSpPr>
            <a:spLocks noGrp="1"/>
          </p:cNvSpPr>
          <p:nvPr>
            <p:ph idx="1"/>
          </p:nvPr>
        </p:nvSpPr>
        <p:spPr/>
        <p:txBody>
          <a:bodyPr/>
          <a:lstStyle/>
          <a:p>
            <a:pPr marL="0" indent="0">
              <a:buNone/>
            </a:pPr>
            <a:r>
              <a:rPr lang="en-GB" u="sng" dirty="0" smtClean="0">
                <a:solidFill>
                  <a:srgbClr val="0070C0"/>
                </a:solidFill>
                <a:latin typeface="Comic Sans MS" panose="030F0702030302020204" pitchFamily="66" charset="0"/>
              </a:rPr>
              <a:t>Activity</a:t>
            </a:r>
            <a:r>
              <a:rPr lang="en-GB" u="sng" dirty="0">
                <a:solidFill>
                  <a:srgbClr val="0070C0"/>
                </a:solidFill>
                <a:latin typeface="Comic Sans MS" panose="030F0702030302020204" pitchFamily="66" charset="0"/>
              </a:rPr>
              <a:t> </a:t>
            </a:r>
            <a:r>
              <a:rPr lang="en-GB" u="sng" dirty="0" smtClean="0">
                <a:solidFill>
                  <a:srgbClr val="0070C0"/>
                </a:solidFill>
                <a:latin typeface="Comic Sans MS" panose="030F0702030302020204" pitchFamily="66" charset="0"/>
              </a:rPr>
              <a:t>– Choose your challenge</a:t>
            </a:r>
          </a:p>
          <a:p>
            <a:pPr marL="0" indent="0">
              <a:buNone/>
            </a:pPr>
            <a:r>
              <a:rPr lang="en-GB" dirty="0" smtClean="0">
                <a:solidFill>
                  <a:srgbClr val="0070C0"/>
                </a:solidFill>
                <a:latin typeface="Comic Sans MS" panose="030F0702030302020204" pitchFamily="66" charset="0"/>
              </a:rPr>
              <a:t>Challenge 1</a:t>
            </a:r>
          </a:p>
          <a:p>
            <a:pPr marL="0" indent="0">
              <a:buNone/>
            </a:pPr>
            <a:r>
              <a:rPr lang="en-GB" dirty="0" smtClean="0">
                <a:solidFill>
                  <a:srgbClr val="0070C0"/>
                </a:solidFill>
                <a:latin typeface="Comic Sans MS" panose="030F0702030302020204" pitchFamily="66" charset="0"/>
              </a:rPr>
              <a:t>Using words and pictures show your understanding of the Passover story.</a:t>
            </a:r>
          </a:p>
          <a:p>
            <a:pPr marL="0" indent="0">
              <a:buNone/>
            </a:pPr>
            <a:r>
              <a:rPr lang="en-GB" dirty="0" smtClean="0">
                <a:solidFill>
                  <a:schemeClr val="accent6">
                    <a:lumMod val="75000"/>
                  </a:schemeClr>
                </a:solidFill>
                <a:latin typeface="Comic Sans MS" panose="030F0702030302020204" pitchFamily="66" charset="0"/>
              </a:rPr>
              <a:t>Challenge 2</a:t>
            </a:r>
          </a:p>
          <a:p>
            <a:pPr marL="0" indent="0">
              <a:buNone/>
            </a:pPr>
            <a:r>
              <a:rPr lang="en-GB" dirty="0" smtClean="0">
                <a:solidFill>
                  <a:schemeClr val="accent6">
                    <a:lumMod val="75000"/>
                  </a:schemeClr>
                </a:solidFill>
                <a:latin typeface="Comic Sans MS" panose="030F0702030302020204" pitchFamily="66" charset="0"/>
              </a:rPr>
              <a:t>Draw and label a Seder Plate. Include the reasons behind each item on the plate.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8344" y="1340768"/>
            <a:ext cx="1296144" cy="2365853"/>
          </a:xfrm>
          <a:prstGeom prst="rect">
            <a:avLst/>
          </a:prstGeom>
        </p:spPr>
      </p:pic>
    </p:spTree>
    <p:extLst>
      <p:ext uri="{BB962C8B-B14F-4D97-AF65-F5344CB8AC3E}">
        <p14:creationId xmlns:p14="http://schemas.microsoft.com/office/powerpoint/2010/main" val="9238899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u="sng" dirty="0" smtClean="0">
                <a:solidFill>
                  <a:schemeClr val="bg1">
                    <a:lumMod val="50000"/>
                  </a:schemeClr>
                </a:solidFill>
                <a:latin typeface="Comic Sans MS" panose="030F0702030302020204" pitchFamily="66" charset="0"/>
              </a:rPr>
              <a:t>L3</a:t>
            </a:r>
            <a:br>
              <a:rPr lang="en-GB" sz="2800" u="sng" dirty="0" smtClean="0">
                <a:solidFill>
                  <a:schemeClr val="bg1">
                    <a:lumMod val="50000"/>
                  </a:schemeClr>
                </a:solidFill>
                <a:latin typeface="Comic Sans MS" panose="030F0702030302020204" pitchFamily="66" charset="0"/>
              </a:rPr>
            </a:br>
            <a:r>
              <a:rPr lang="en-GB" sz="2800" u="sng" dirty="0" smtClean="0">
                <a:solidFill>
                  <a:schemeClr val="bg1">
                    <a:lumMod val="50000"/>
                  </a:schemeClr>
                </a:solidFill>
                <a:latin typeface="Comic Sans MS" panose="030F0702030302020204" pitchFamily="66" charset="0"/>
              </a:rPr>
              <a:t>L/O: To understand the significance of the Passover </a:t>
            </a:r>
            <a:endParaRPr lang="en-GB" sz="2800" dirty="0"/>
          </a:p>
        </p:txBody>
      </p:sp>
      <p:sp>
        <p:nvSpPr>
          <p:cNvPr id="3" name="Content Placeholder 2"/>
          <p:cNvSpPr>
            <a:spLocks noGrp="1"/>
          </p:cNvSpPr>
          <p:nvPr>
            <p:ph idx="1"/>
          </p:nvPr>
        </p:nvSpPr>
        <p:spPr/>
        <p:txBody>
          <a:bodyPr>
            <a:normAutofit/>
          </a:bodyPr>
          <a:lstStyle/>
          <a:p>
            <a:pPr marL="0" indent="0" algn="ctr">
              <a:buNone/>
            </a:pPr>
            <a:r>
              <a:rPr lang="en-GB" sz="5400" u="sng" dirty="0" err="1" smtClean="0">
                <a:solidFill>
                  <a:srgbClr val="FF0000"/>
                </a:solidFill>
                <a:latin typeface="Comic Sans MS" panose="030F0702030302020204" pitchFamily="66" charset="0"/>
              </a:rPr>
              <a:t>AfL</a:t>
            </a:r>
            <a:endParaRPr lang="en-GB" sz="5400" u="sng" dirty="0" smtClean="0">
              <a:solidFill>
                <a:srgbClr val="FF0000"/>
              </a:solidFill>
              <a:latin typeface="Comic Sans MS" panose="030F0702030302020204" pitchFamily="66" charset="0"/>
            </a:endParaRPr>
          </a:p>
          <a:p>
            <a:pPr marL="0" indent="0" algn="ctr">
              <a:buNone/>
            </a:pPr>
            <a:r>
              <a:rPr lang="en-GB" sz="4800" dirty="0" smtClean="0">
                <a:solidFill>
                  <a:srgbClr val="FF0000"/>
                </a:solidFill>
                <a:latin typeface="Comic Sans MS" panose="030F0702030302020204" pitchFamily="66" charset="0"/>
              </a:rPr>
              <a:t>Write down one thing that is similar and one thing that is different between Judaism and Christianity.</a:t>
            </a:r>
            <a:endParaRPr lang="en-GB" sz="4800" dirty="0">
              <a:solidFill>
                <a:srgbClr val="FF0000"/>
              </a:solidFill>
              <a:latin typeface="Comic Sans MS" panose="030F0702030302020204" pitchFamily="66" charset="0"/>
            </a:endParaRPr>
          </a:p>
        </p:txBody>
      </p:sp>
      <p:pic>
        <p:nvPicPr>
          <p:cNvPr id="9218" name="Picture 2" descr="Image result for star of davi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342559"/>
            <a:ext cx="1924050" cy="122413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Image result for crucifix"/>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0272" y="1268760"/>
            <a:ext cx="1819275" cy="1368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57214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151</TotalTime>
  <Words>1102</Words>
  <Application>Microsoft Office PowerPoint</Application>
  <PresentationFormat>On-screen Show (4:3)</PresentationFormat>
  <Paragraphs>134</Paragraphs>
  <Slides>24</Slides>
  <Notes>1</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LKS2 R.E. </vt:lpstr>
      <vt:lpstr>JUDAISM</vt:lpstr>
      <vt:lpstr>JUDAISM</vt:lpstr>
      <vt:lpstr>L1 L/O: To understand that the Synagogue is the Jewish place of worship</vt:lpstr>
      <vt:lpstr>L1 L/O: To understand that the Synagogue is the Jewish place of worship</vt:lpstr>
      <vt:lpstr>L1 L/O: To understand that the Synagogue is the Jewish place of worship</vt:lpstr>
      <vt:lpstr>L1 L/O: To understand that the Synagogue is the Jewish place of worship</vt:lpstr>
      <vt:lpstr>L1 L/O: To understand that the Synagogue is the Jewish place of worship</vt:lpstr>
      <vt:lpstr>L1 L/O: To understand that the Synagogue is the Jewish place of worship</vt:lpstr>
      <vt:lpstr> L2 L/O: To learn about important days in the Jewish calendar </vt:lpstr>
      <vt:lpstr>L2 L/O: To learn about important days in the Jewish calendar</vt:lpstr>
      <vt:lpstr>L2 L/O: To learn about important days in the Jewish calendar</vt:lpstr>
      <vt:lpstr>L2 L/O: To learn about important days in the Jewish calendar</vt:lpstr>
      <vt:lpstr>L2 L/O: To learn about important days in the Jewish calendar</vt:lpstr>
      <vt:lpstr>L2 L/O: To learn about important days in the Jewish calendar</vt:lpstr>
      <vt:lpstr>L2 L/O: To learn about important days in the Jewish calendar</vt:lpstr>
      <vt:lpstr>L3 L/O: To understand the significance of the Passover </vt:lpstr>
      <vt:lpstr>L3 L/O: To understand the significance of the Passover </vt:lpstr>
      <vt:lpstr>L3 L/O: To understand the significance of the Passover </vt:lpstr>
      <vt:lpstr>L3 L/O: To understand the significance of the Passover </vt:lpstr>
      <vt:lpstr>L3 L/O: To understand the significance of the Passover </vt:lpstr>
      <vt:lpstr>L3 L/O: To understand the significance of the Passover </vt:lpstr>
      <vt:lpstr>L3 L/O: To understand the significance of the Passover </vt:lpstr>
      <vt:lpstr>L3 L/O: To understand the significance of the Passover </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LKS2 R.E.</dc:title>
  <dc:creator>Deefault</dc:creator>
  <cp:lastModifiedBy>Deefault</cp:lastModifiedBy>
  <cp:revision>14</cp:revision>
  <dcterms:created xsi:type="dcterms:W3CDTF">2020-09-26T12:42:15Z</dcterms:created>
  <dcterms:modified xsi:type="dcterms:W3CDTF">2020-09-26T15:14:02Z</dcterms:modified>
</cp:coreProperties>
</file>