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B067C34-42FE-4083-B5BD-D6A9A9A43411}" type="datetimeFigureOut">
              <a:rPr lang="en-GB" smtClean="0"/>
              <a:t>27/09/2020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698E16-4345-405E-BAD9-1EAA0FFA125B}" type="slidenum">
              <a:rPr lang="en-GB" smtClean="0"/>
              <a:t>‹#›</a:t>
            </a:fld>
            <a:endParaRPr lang="en-GB"/>
          </a:p>
        </p:txBody>
      </p:sp>
    </p:spTree>
    <p:extLst>
      <p:ext uri="{BB962C8B-B14F-4D97-AF65-F5344CB8AC3E}">
        <p14:creationId xmlns:p14="http://schemas.microsoft.com/office/powerpoint/2010/main" val="1030518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067C34-42FE-4083-B5BD-D6A9A9A43411}" type="datetimeFigureOut">
              <a:rPr lang="en-GB" smtClean="0"/>
              <a:t>27/09/2020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698E16-4345-405E-BAD9-1EAA0FFA125B}" type="slidenum">
              <a:rPr lang="en-GB" smtClean="0"/>
              <a:t>‹#›</a:t>
            </a:fld>
            <a:endParaRPr lang="en-GB"/>
          </a:p>
        </p:txBody>
      </p:sp>
    </p:spTree>
    <p:extLst>
      <p:ext uri="{BB962C8B-B14F-4D97-AF65-F5344CB8AC3E}">
        <p14:creationId xmlns:p14="http://schemas.microsoft.com/office/powerpoint/2010/main" val="709598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067C34-42FE-4083-B5BD-D6A9A9A43411}" type="datetimeFigureOut">
              <a:rPr lang="en-GB" smtClean="0"/>
              <a:t>27/09/2020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698E16-4345-405E-BAD9-1EAA0FFA125B}" type="slidenum">
              <a:rPr lang="en-GB" smtClean="0"/>
              <a:t>‹#›</a:t>
            </a:fld>
            <a:endParaRPr lang="en-GB"/>
          </a:p>
        </p:txBody>
      </p:sp>
    </p:spTree>
    <p:extLst>
      <p:ext uri="{BB962C8B-B14F-4D97-AF65-F5344CB8AC3E}">
        <p14:creationId xmlns:p14="http://schemas.microsoft.com/office/powerpoint/2010/main" val="2249235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B067C34-42FE-4083-B5BD-D6A9A9A43411}" type="datetimeFigureOut">
              <a:rPr lang="en-GB" smtClean="0"/>
              <a:t>27/09/2020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698E16-4345-405E-BAD9-1EAA0FFA125B}" type="slidenum">
              <a:rPr lang="en-GB" smtClean="0"/>
              <a:t>‹#›</a:t>
            </a:fld>
            <a:endParaRPr lang="en-GB"/>
          </a:p>
        </p:txBody>
      </p:sp>
    </p:spTree>
    <p:extLst>
      <p:ext uri="{BB962C8B-B14F-4D97-AF65-F5344CB8AC3E}">
        <p14:creationId xmlns:p14="http://schemas.microsoft.com/office/powerpoint/2010/main" val="2959027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B067C34-42FE-4083-B5BD-D6A9A9A43411}" type="datetimeFigureOut">
              <a:rPr lang="en-GB" smtClean="0"/>
              <a:t>27/09/2020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698E16-4345-405E-BAD9-1EAA0FFA125B}" type="slidenum">
              <a:rPr lang="en-GB" smtClean="0"/>
              <a:t>‹#›</a:t>
            </a:fld>
            <a:endParaRPr lang="en-GB"/>
          </a:p>
        </p:txBody>
      </p:sp>
    </p:spTree>
    <p:extLst>
      <p:ext uri="{BB962C8B-B14F-4D97-AF65-F5344CB8AC3E}">
        <p14:creationId xmlns:p14="http://schemas.microsoft.com/office/powerpoint/2010/main" val="73328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B067C34-42FE-4083-B5BD-D6A9A9A43411}" type="datetimeFigureOut">
              <a:rPr lang="en-GB" smtClean="0"/>
              <a:t>27/09/2020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698E16-4345-405E-BAD9-1EAA0FFA125B}" type="slidenum">
              <a:rPr lang="en-GB" smtClean="0"/>
              <a:t>‹#›</a:t>
            </a:fld>
            <a:endParaRPr lang="en-GB"/>
          </a:p>
        </p:txBody>
      </p:sp>
    </p:spTree>
    <p:extLst>
      <p:ext uri="{BB962C8B-B14F-4D97-AF65-F5344CB8AC3E}">
        <p14:creationId xmlns:p14="http://schemas.microsoft.com/office/powerpoint/2010/main" val="1522277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067C34-42FE-4083-B5BD-D6A9A9A43411}" type="datetimeFigureOut">
              <a:rPr lang="en-GB" smtClean="0"/>
              <a:t>27/09/2020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698E16-4345-405E-BAD9-1EAA0FFA125B}" type="slidenum">
              <a:rPr lang="en-GB" smtClean="0"/>
              <a:t>‹#›</a:t>
            </a:fld>
            <a:endParaRPr lang="en-GB"/>
          </a:p>
        </p:txBody>
      </p:sp>
    </p:spTree>
    <p:extLst>
      <p:ext uri="{BB962C8B-B14F-4D97-AF65-F5344CB8AC3E}">
        <p14:creationId xmlns:p14="http://schemas.microsoft.com/office/powerpoint/2010/main" val="12042112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067C34-42FE-4083-B5BD-D6A9A9A43411}" type="datetimeFigureOut">
              <a:rPr lang="en-GB" smtClean="0"/>
              <a:t>27/09/2020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698E16-4345-405E-BAD9-1EAA0FFA125B}" type="slidenum">
              <a:rPr lang="en-GB" smtClean="0"/>
              <a:t>‹#›</a:t>
            </a:fld>
            <a:endParaRPr lang="en-GB"/>
          </a:p>
        </p:txBody>
      </p:sp>
    </p:spTree>
    <p:extLst>
      <p:ext uri="{BB962C8B-B14F-4D97-AF65-F5344CB8AC3E}">
        <p14:creationId xmlns:p14="http://schemas.microsoft.com/office/powerpoint/2010/main" val="1801555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067C34-42FE-4083-B5BD-D6A9A9A43411}" type="datetimeFigureOut">
              <a:rPr lang="en-GB" smtClean="0"/>
              <a:t>27/09/2020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698E16-4345-405E-BAD9-1EAA0FFA125B}" type="slidenum">
              <a:rPr lang="en-GB" smtClean="0"/>
              <a:t>‹#›</a:t>
            </a:fld>
            <a:endParaRPr lang="en-GB"/>
          </a:p>
        </p:txBody>
      </p:sp>
    </p:spTree>
    <p:extLst>
      <p:ext uri="{BB962C8B-B14F-4D97-AF65-F5344CB8AC3E}">
        <p14:creationId xmlns:p14="http://schemas.microsoft.com/office/powerpoint/2010/main" val="968975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067C34-42FE-4083-B5BD-D6A9A9A43411}" type="datetimeFigureOut">
              <a:rPr lang="en-GB" smtClean="0"/>
              <a:t>27/09/2020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698E16-4345-405E-BAD9-1EAA0FFA125B}" type="slidenum">
              <a:rPr lang="en-GB" smtClean="0"/>
              <a:t>‹#›</a:t>
            </a:fld>
            <a:endParaRPr lang="en-GB"/>
          </a:p>
        </p:txBody>
      </p:sp>
    </p:spTree>
    <p:extLst>
      <p:ext uri="{BB962C8B-B14F-4D97-AF65-F5344CB8AC3E}">
        <p14:creationId xmlns:p14="http://schemas.microsoft.com/office/powerpoint/2010/main" val="10707192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067C34-42FE-4083-B5BD-D6A9A9A43411}" type="datetimeFigureOut">
              <a:rPr lang="en-GB" smtClean="0"/>
              <a:t>27/09/2020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698E16-4345-405E-BAD9-1EAA0FFA125B}" type="slidenum">
              <a:rPr lang="en-GB" smtClean="0"/>
              <a:t>‹#›</a:t>
            </a:fld>
            <a:endParaRPr lang="en-GB"/>
          </a:p>
        </p:txBody>
      </p:sp>
    </p:spTree>
    <p:extLst>
      <p:ext uri="{BB962C8B-B14F-4D97-AF65-F5344CB8AC3E}">
        <p14:creationId xmlns:p14="http://schemas.microsoft.com/office/powerpoint/2010/main" val="4251893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067C34-42FE-4083-B5BD-D6A9A9A43411}" type="datetimeFigureOut">
              <a:rPr lang="en-GB" smtClean="0"/>
              <a:t>27/09/2020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698E16-4345-405E-BAD9-1EAA0FFA125B}" type="slidenum">
              <a:rPr lang="en-GB" smtClean="0"/>
              <a:t>‹#›</a:t>
            </a:fld>
            <a:endParaRPr lang="en-GB"/>
          </a:p>
        </p:txBody>
      </p:sp>
    </p:spTree>
    <p:extLst>
      <p:ext uri="{BB962C8B-B14F-4D97-AF65-F5344CB8AC3E}">
        <p14:creationId xmlns:p14="http://schemas.microsoft.com/office/powerpoint/2010/main" val="7663225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bitesize/topics/zvpp34j/articles/zywcrdm"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bbc.co.uk/bitesize/topics/zn77hyc/articles/zptckqt"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hyperlink" Target="https://www.google.co.uk/url?sa=i&amp;url=https://www.dkfindout.com/uk/science/forces-and-motion/what-is-force/&amp;psig=AOvVaw3ENKwRDTD-cWGPNtP5aRkP&amp;ust=1601292716129000&amp;source=images&amp;cd=vfe&amp;ved=0CAIQjRxqFwoTCMDIwLCeiewCFQAAAAAdAAAAABAQ" TargetMode="Externa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google.co.uk/url?sa=i&amp;url=https://cablematic.com/en/products/traffic-light-for-indoor-and-outdoor-ip65-black-3-x-200mm-12-24v-with-green-yellow-and-red-led-light-SM022/&amp;psig=AOvVaw1hAYjswv6nNReSwVDk24w7&amp;ust=1601290170067000&amp;source=images&amp;cd=vfe&amp;ved=0CAIQjRxqFwoTCPCy0POUiewCFQAAAAAdAAAAABAD"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51720" y="260648"/>
            <a:ext cx="5112568" cy="1200329"/>
          </a:xfrm>
          <a:prstGeom prst="rect">
            <a:avLst/>
          </a:prstGeom>
          <a:noFill/>
        </p:spPr>
        <p:txBody>
          <a:bodyPr wrap="square" rtlCol="0">
            <a:spAutoFit/>
          </a:bodyPr>
          <a:lstStyle/>
          <a:p>
            <a:pPr algn="ctr"/>
            <a:r>
              <a:rPr lang="en-GB" sz="7200" b="1" dirty="0" smtClean="0">
                <a:latin typeface="Comic Sans MS" panose="030F0702030302020204" pitchFamily="66" charset="0"/>
              </a:rPr>
              <a:t>Forces</a:t>
            </a:r>
            <a:endParaRPr lang="en-GB" sz="7200" b="1" dirty="0">
              <a:latin typeface="Comic Sans MS" panose="030F0702030302020204" pitchFamily="66" charset="0"/>
            </a:endParaRPr>
          </a:p>
        </p:txBody>
      </p:sp>
      <p:pic>
        <p:nvPicPr>
          <p:cNvPr id="5" name="Picture 4" descr="Push &amp; Pull Projects &amp; Science Experiments for Kids | Study.com"/>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99592" y="1628800"/>
            <a:ext cx="7560840" cy="4464496"/>
          </a:xfrm>
          <a:prstGeom prst="rect">
            <a:avLst/>
          </a:prstGeom>
          <a:noFill/>
          <a:ln>
            <a:noFill/>
          </a:ln>
        </p:spPr>
      </p:pic>
    </p:spTree>
    <p:extLst>
      <p:ext uri="{BB962C8B-B14F-4D97-AF65-F5344CB8AC3E}">
        <p14:creationId xmlns:p14="http://schemas.microsoft.com/office/powerpoint/2010/main" val="25815330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1052736"/>
            <a:ext cx="6408712" cy="5632311"/>
          </a:xfrm>
          <a:prstGeom prst="rect">
            <a:avLst/>
          </a:prstGeom>
          <a:noFill/>
        </p:spPr>
        <p:txBody>
          <a:bodyPr wrap="square" rtlCol="0">
            <a:spAutoFit/>
          </a:bodyPr>
          <a:lstStyle/>
          <a:p>
            <a:pPr algn="ctr"/>
            <a:r>
              <a:rPr lang="en-GB" sz="2400" dirty="0" smtClean="0">
                <a:latin typeface="Comic Sans MS" panose="030F0702030302020204" pitchFamily="66" charset="0"/>
              </a:rPr>
              <a:t>Over our next two science topics, we will be exploring ‘push’ and ‘pull’ forces.</a:t>
            </a:r>
          </a:p>
          <a:p>
            <a:pPr algn="ctr"/>
            <a:r>
              <a:rPr lang="en-GB" sz="2400" dirty="0" smtClean="0">
                <a:latin typeface="Comic Sans MS" panose="030F0702030302020204" pitchFamily="66" charset="0"/>
              </a:rPr>
              <a:t>This learning has been adapted to make the activities accessible at home…</a:t>
            </a:r>
          </a:p>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r>
              <a:rPr lang="en-GB" sz="2400" dirty="0" smtClean="0">
                <a:latin typeface="Comic Sans MS" panose="030F0702030302020204" pitchFamily="66" charset="0"/>
              </a:rPr>
              <a:t>Starter activity- Using the link above, have a go at watching the video. </a:t>
            </a:r>
          </a:p>
          <a:p>
            <a:pPr algn="ctr"/>
            <a:r>
              <a:rPr lang="en-GB" sz="2400" dirty="0" smtClean="0">
                <a:latin typeface="Comic Sans MS" panose="030F0702030302020204" pitchFamily="66" charset="0"/>
              </a:rPr>
              <a:t>Then, have a go at explaining what a force is to one person in your household.</a:t>
            </a:r>
          </a:p>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p:txBody>
      </p:sp>
      <p:sp>
        <p:nvSpPr>
          <p:cNvPr id="3" name="Rectangle 2"/>
          <p:cNvSpPr/>
          <p:nvPr/>
        </p:nvSpPr>
        <p:spPr>
          <a:xfrm>
            <a:off x="1403648" y="3356992"/>
            <a:ext cx="6966520" cy="369332"/>
          </a:xfrm>
          <a:prstGeom prst="rect">
            <a:avLst/>
          </a:prstGeom>
        </p:spPr>
        <p:txBody>
          <a:bodyPr wrap="square">
            <a:spAutoFit/>
          </a:bodyPr>
          <a:lstStyle/>
          <a:p>
            <a:r>
              <a:rPr lang="en-GB" dirty="0" smtClean="0">
                <a:hlinkClick r:id="rId2"/>
              </a:rPr>
              <a:t>https://www.bbc.co.uk/bitesize/topics/zvpp34j/articles/zywcrdm</a:t>
            </a:r>
            <a:r>
              <a:rPr lang="en-GB" dirty="0" smtClean="0"/>
              <a:t> </a:t>
            </a:r>
            <a:endParaRPr lang="en-GB" dirty="0"/>
          </a:p>
        </p:txBody>
      </p:sp>
      <p:sp>
        <p:nvSpPr>
          <p:cNvPr id="6" name="TextBox 5"/>
          <p:cNvSpPr txBox="1"/>
          <p:nvPr/>
        </p:nvSpPr>
        <p:spPr>
          <a:xfrm>
            <a:off x="575556" y="188640"/>
            <a:ext cx="8064896" cy="646331"/>
          </a:xfrm>
          <a:prstGeom prst="rect">
            <a:avLst/>
          </a:prstGeom>
          <a:noFill/>
        </p:spPr>
        <p:txBody>
          <a:bodyPr wrap="square" rtlCol="0">
            <a:spAutoFit/>
          </a:bodyPr>
          <a:lstStyle/>
          <a:p>
            <a:pPr algn="ctr"/>
            <a:r>
              <a:rPr lang="en-GB" sz="3600" u="sng" dirty="0" smtClean="0">
                <a:latin typeface="Comic Sans MS" panose="030F0702030302020204" pitchFamily="66" charset="0"/>
              </a:rPr>
              <a:t>L.O-To observe and identify forces</a:t>
            </a:r>
            <a:r>
              <a:rPr lang="en-GB" dirty="0" smtClean="0"/>
              <a:t>.</a:t>
            </a:r>
            <a:endParaRPr lang="en-GB" dirty="0"/>
          </a:p>
        </p:txBody>
      </p:sp>
    </p:spTree>
    <p:extLst>
      <p:ext uri="{BB962C8B-B14F-4D97-AF65-F5344CB8AC3E}">
        <p14:creationId xmlns:p14="http://schemas.microsoft.com/office/powerpoint/2010/main" val="3649913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1342216"/>
            <a:ext cx="6408712" cy="1200329"/>
          </a:xfrm>
          <a:prstGeom prst="rect">
            <a:avLst/>
          </a:prstGeom>
          <a:noFill/>
        </p:spPr>
        <p:txBody>
          <a:bodyPr wrap="square" rtlCol="0">
            <a:spAutoFit/>
          </a:bodyPr>
          <a:lstStyle/>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p:txBody>
      </p:sp>
      <p:sp>
        <p:nvSpPr>
          <p:cNvPr id="6" name="TextBox 5"/>
          <p:cNvSpPr txBox="1"/>
          <p:nvPr/>
        </p:nvSpPr>
        <p:spPr>
          <a:xfrm>
            <a:off x="575556" y="188640"/>
            <a:ext cx="8064896" cy="2031325"/>
          </a:xfrm>
          <a:prstGeom prst="rect">
            <a:avLst/>
          </a:prstGeom>
          <a:noFill/>
        </p:spPr>
        <p:txBody>
          <a:bodyPr wrap="square" rtlCol="0">
            <a:spAutoFit/>
          </a:bodyPr>
          <a:lstStyle/>
          <a:p>
            <a:pPr algn="ctr"/>
            <a:r>
              <a:rPr lang="en-GB" sz="3600" u="sng" dirty="0" smtClean="0">
                <a:latin typeface="Comic Sans MS" panose="030F0702030302020204" pitchFamily="66" charset="0"/>
              </a:rPr>
              <a:t>L.O-To observe and identify forces</a:t>
            </a:r>
            <a:r>
              <a:rPr lang="en-GB" dirty="0" smtClean="0"/>
              <a:t>.</a:t>
            </a:r>
          </a:p>
          <a:p>
            <a:pPr algn="ctr"/>
            <a:endParaRPr lang="en-GB" dirty="0"/>
          </a:p>
          <a:p>
            <a:pPr algn="ctr"/>
            <a:r>
              <a:rPr lang="en-GB" sz="2400" b="1" dirty="0" smtClean="0">
                <a:latin typeface="Comic Sans MS" panose="030F0702030302020204" pitchFamily="66" charset="0"/>
              </a:rPr>
              <a:t>What is a force?</a:t>
            </a:r>
          </a:p>
          <a:p>
            <a:pPr algn="ctr"/>
            <a:endParaRPr lang="en-GB" sz="2400" b="1" dirty="0">
              <a:latin typeface="Comic Sans MS" panose="030F0702030302020204" pitchFamily="66" charset="0"/>
            </a:endParaRPr>
          </a:p>
          <a:p>
            <a:pPr algn="ctr"/>
            <a:r>
              <a:rPr lang="en-GB" sz="2400" b="1" dirty="0" smtClean="0">
                <a:latin typeface="Comic Sans MS" panose="030F0702030302020204" pitchFamily="66" charset="0"/>
              </a:rPr>
              <a:t>A force is always a push, a pull or a twist.</a:t>
            </a:r>
            <a:endParaRPr lang="en-GB" sz="2400" b="1" dirty="0">
              <a:latin typeface="Comic Sans MS" panose="030F0702030302020204" pitchFamily="66" charset="0"/>
            </a:endParaRPr>
          </a:p>
        </p:txBody>
      </p:sp>
      <p:pic>
        <p:nvPicPr>
          <p:cNvPr id="1026" name="Picture 2" descr="What is a Force | Forces for Kids | DK Find Ou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37874" y="2542545"/>
            <a:ext cx="2340260" cy="20233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83568" y="5589240"/>
            <a:ext cx="7956884" cy="1200329"/>
          </a:xfrm>
          <a:prstGeom prst="rect">
            <a:avLst/>
          </a:prstGeom>
          <a:noFill/>
        </p:spPr>
        <p:txBody>
          <a:bodyPr wrap="square" rtlCol="0">
            <a:spAutoFit/>
          </a:bodyPr>
          <a:lstStyle/>
          <a:p>
            <a:pPr algn="ctr"/>
            <a:r>
              <a:rPr lang="en-GB" b="1" dirty="0" smtClean="0">
                <a:latin typeface="Comic Sans MS" panose="030F0702030302020204" pitchFamily="66" charset="0"/>
              </a:rPr>
              <a:t>Practical activity- </a:t>
            </a:r>
            <a:r>
              <a:rPr lang="en-GB" dirty="0" smtClean="0">
                <a:latin typeface="Comic Sans MS" panose="030F0702030302020204" pitchFamily="66" charset="0"/>
              </a:rPr>
              <a:t>After you have watched the video showing example forces, go around your house and find objects you have to push, pull or twist in order for them to work (turn to the next slide for a further explanation).  The video should give you some examples…</a:t>
            </a:r>
            <a:endParaRPr lang="en-GB" dirty="0">
              <a:latin typeface="Comic Sans MS" panose="030F0702030302020204" pitchFamily="66" charset="0"/>
            </a:endParaRPr>
          </a:p>
        </p:txBody>
      </p:sp>
      <p:sp>
        <p:nvSpPr>
          <p:cNvPr id="5" name="Rectangle 4"/>
          <p:cNvSpPr/>
          <p:nvPr/>
        </p:nvSpPr>
        <p:spPr>
          <a:xfrm>
            <a:off x="1403648" y="4797152"/>
            <a:ext cx="7110536" cy="369332"/>
          </a:xfrm>
          <a:prstGeom prst="rect">
            <a:avLst/>
          </a:prstGeom>
        </p:spPr>
        <p:txBody>
          <a:bodyPr wrap="square">
            <a:spAutoFit/>
          </a:bodyPr>
          <a:lstStyle/>
          <a:p>
            <a:r>
              <a:rPr lang="en-GB" dirty="0" smtClean="0">
                <a:hlinkClick r:id="rId3"/>
              </a:rPr>
              <a:t>https://www.bbc.co.uk/bitesize/topics/zn77hyc/articles/zptckqt</a:t>
            </a:r>
            <a:r>
              <a:rPr lang="en-GB" dirty="0" smtClean="0"/>
              <a:t> </a:t>
            </a:r>
            <a:endParaRPr lang="en-GB" dirty="0"/>
          </a:p>
        </p:txBody>
      </p:sp>
    </p:spTree>
    <p:extLst>
      <p:ext uri="{BB962C8B-B14F-4D97-AF65-F5344CB8AC3E}">
        <p14:creationId xmlns:p14="http://schemas.microsoft.com/office/powerpoint/2010/main" val="3519702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1342216"/>
            <a:ext cx="6408712" cy="1200329"/>
          </a:xfrm>
          <a:prstGeom prst="rect">
            <a:avLst/>
          </a:prstGeom>
          <a:noFill/>
        </p:spPr>
        <p:txBody>
          <a:bodyPr wrap="square" rtlCol="0">
            <a:spAutoFit/>
          </a:bodyPr>
          <a:lstStyle/>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p:txBody>
      </p:sp>
      <p:sp>
        <p:nvSpPr>
          <p:cNvPr id="6" name="TextBox 5"/>
          <p:cNvSpPr txBox="1"/>
          <p:nvPr/>
        </p:nvSpPr>
        <p:spPr>
          <a:xfrm>
            <a:off x="575556" y="33192"/>
            <a:ext cx="8064896" cy="3693319"/>
          </a:xfrm>
          <a:prstGeom prst="rect">
            <a:avLst/>
          </a:prstGeom>
          <a:noFill/>
        </p:spPr>
        <p:txBody>
          <a:bodyPr wrap="square" rtlCol="0">
            <a:spAutoFit/>
          </a:bodyPr>
          <a:lstStyle/>
          <a:p>
            <a:pPr algn="ctr"/>
            <a:r>
              <a:rPr lang="en-GB" sz="3600" u="sng" dirty="0" smtClean="0">
                <a:latin typeface="Comic Sans MS" panose="030F0702030302020204" pitchFamily="66" charset="0"/>
              </a:rPr>
              <a:t>L.O-To observe and identify forces</a:t>
            </a:r>
            <a:r>
              <a:rPr lang="en-GB" dirty="0" smtClean="0"/>
              <a:t>.</a:t>
            </a:r>
          </a:p>
          <a:p>
            <a:pPr algn="ctr"/>
            <a:endParaRPr lang="en-GB" dirty="0" smtClean="0"/>
          </a:p>
          <a:p>
            <a:pPr algn="ctr"/>
            <a:endParaRPr lang="en-GB" dirty="0"/>
          </a:p>
          <a:p>
            <a:pPr algn="ctr"/>
            <a:r>
              <a:rPr lang="en-GB" b="1" u="sng" dirty="0" smtClean="0">
                <a:latin typeface="Comic Sans MS" panose="030F0702030302020204" pitchFamily="66" charset="0"/>
              </a:rPr>
              <a:t>Lesson activity </a:t>
            </a:r>
          </a:p>
          <a:p>
            <a:pPr algn="ctr"/>
            <a:endParaRPr lang="en-GB" b="1" dirty="0">
              <a:latin typeface="Comic Sans MS" panose="030F0702030302020204" pitchFamily="66" charset="0"/>
            </a:endParaRPr>
          </a:p>
          <a:p>
            <a:pPr algn="ctr"/>
            <a:r>
              <a:rPr lang="en-GB" b="1" dirty="0" smtClean="0">
                <a:latin typeface="Comic Sans MS" panose="030F0702030302020204" pitchFamily="66" charset="0"/>
              </a:rPr>
              <a:t>Year 3’s main activity</a:t>
            </a:r>
          </a:p>
          <a:p>
            <a:pPr algn="ctr"/>
            <a:endParaRPr lang="en-GB" b="1" dirty="0">
              <a:latin typeface="Comic Sans MS" panose="030F0702030302020204" pitchFamily="66" charset="0"/>
            </a:endParaRPr>
          </a:p>
          <a:p>
            <a:pPr algn="ctr"/>
            <a:r>
              <a:rPr lang="en-GB" b="1" dirty="0" smtClean="0">
                <a:latin typeface="Comic Sans MS" panose="030F0702030302020204" pitchFamily="66" charset="0"/>
              </a:rPr>
              <a:t>Get an A4 piece of paper, a ruler and a pencil. </a:t>
            </a:r>
          </a:p>
          <a:p>
            <a:pPr algn="ctr"/>
            <a:r>
              <a:rPr lang="en-GB" b="1" dirty="0" smtClean="0">
                <a:latin typeface="Comic Sans MS" panose="030F0702030302020204" pitchFamily="66" charset="0"/>
              </a:rPr>
              <a:t>Split your paper into 3 sections as shown below and fill in your own examples. Each column has an example to help you… </a:t>
            </a:r>
          </a:p>
          <a:p>
            <a:pPr algn="ctr"/>
            <a:endParaRPr lang="en-GB" b="1" dirty="0">
              <a:latin typeface="Comic Sans MS" panose="030F0702030302020204" pitchFamily="66" charset="0"/>
            </a:endParaRPr>
          </a:p>
          <a:p>
            <a:pPr algn="ctr"/>
            <a:endParaRPr lang="en-GB" b="1" dirty="0" smtClean="0">
              <a:latin typeface="Comic Sans MS" panose="030F0702030302020204" pitchFamily="66"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108031"/>
            <a:ext cx="12700" cy="360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3088814"/>
            <a:ext cx="12700" cy="360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395536" y="3284984"/>
            <a:ext cx="2160240" cy="1200329"/>
          </a:xfrm>
          <a:prstGeom prst="rect">
            <a:avLst/>
          </a:prstGeom>
          <a:noFill/>
        </p:spPr>
        <p:txBody>
          <a:bodyPr wrap="square" rtlCol="0">
            <a:spAutoFit/>
          </a:bodyPr>
          <a:lstStyle/>
          <a:p>
            <a:pPr algn="ctr"/>
            <a:r>
              <a:rPr lang="en-GB" u="sng" dirty="0" smtClean="0">
                <a:latin typeface="Comic Sans MS" panose="030F0702030302020204" pitchFamily="66" charset="0"/>
              </a:rPr>
              <a:t>Examples of push forces</a:t>
            </a:r>
          </a:p>
          <a:p>
            <a:pPr algn="ctr"/>
            <a:endParaRPr lang="en-GB" dirty="0">
              <a:latin typeface="Comic Sans MS" panose="030F0702030302020204" pitchFamily="66" charset="0"/>
            </a:endParaRPr>
          </a:p>
          <a:p>
            <a:pPr algn="ctr"/>
            <a:r>
              <a:rPr lang="en-GB" b="1" dirty="0" smtClean="0">
                <a:latin typeface="Comic Sans MS" panose="030F0702030302020204" pitchFamily="66" charset="0"/>
              </a:rPr>
              <a:t>Push a swing</a:t>
            </a:r>
            <a:endParaRPr lang="en-GB" b="1" dirty="0">
              <a:latin typeface="Comic Sans MS" panose="030F0702030302020204" pitchFamily="66" charset="0"/>
            </a:endParaRPr>
          </a:p>
        </p:txBody>
      </p:sp>
      <p:sp>
        <p:nvSpPr>
          <p:cNvPr id="12" name="TextBox 11"/>
          <p:cNvSpPr txBox="1"/>
          <p:nvPr/>
        </p:nvSpPr>
        <p:spPr>
          <a:xfrm>
            <a:off x="3527884" y="3281794"/>
            <a:ext cx="2160240" cy="1477328"/>
          </a:xfrm>
          <a:prstGeom prst="rect">
            <a:avLst/>
          </a:prstGeom>
          <a:noFill/>
        </p:spPr>
        <p:txBody>
          <a:bodyPr wrap="square" rtlCol="0">
            <a:spAutoFit/>
          </a:bodyPr>
          <a:lstStyle/>
          <a:p>
            <a:pPr algn="ctr"/>
            <a:r>
              <a:rPr lang="en-GB" u="sng" dirty="0" smtClean="0">
                <a:latin typeface="Comic Sans MS" panose="030F0702030302020204" pitchFamily="66" charset="0"/>
              </a:rPr>
              <a:t>Examples of pull forces</a:t>
            </a:r>
          </a:p>
          <a:p>
            <a:pPr algn="ctr"/>
            <a:endParaRPr lang="en-GB" dirty="0">
              <a:latin typeface="Comic Sans MS" panose="030F0702030302020204" pitchFamily="66" charset="0"/>
            </a:endParaRPr>
          </a:p>
          <a:p>
            <a:pPr algn="ctr"/>
            <a:r>
              <a:rPr lang="en-GB" b="1" dirty="0" smtClean="0">
                <a:latin typeface="Comic Sans MS" panose="030F0702030302020204" pitchFamily="66" charset="0"/>
              </a:rPr>
              <a:t>Pulling a door shut</a:t>
            </a:r>
            <a:endParaRPr lang="en-GB" b="1" dirty="0">
              <a:latin typeface="Comic Sans MS" panose="030F0702030302020204" pitchFamily="66" charset="0"/>
            </a:endParaRPr>
          </a:p>
        </p:txBody>
      </p:sp>
      <p:sp>
        <p:nvSpPr>
          <p:cNvPr id="9" name="TextBox 8"/>
          <p:cNvSpPr txBox="1"/>
          <p:nvPr/>
        </p:nvSpPr>
        <p:spPr>
          <a:xfrm>
            <a:off x="6444208" y="3284984"/>
            <a:ext cx="2376264" cy="1477328"/>
          </a:xfrm>
          <a:prstGeom prst="rect">
            <a:avLst/>
          </a:prstGeom>
          <a:noFill/>
        </p:spPr>
        <p:txBody>
          <a:bodyPr wrap="square" rtlCol="0">
            <a:spAutoFit/>
          </a:bodyPr>
          <a:lstStyle/>
          <a:p>
            <a:pPr algn="ctr"/>
            <a:r>
              <a:rPr lang="en-GB" u="sng" dirty="0" smtClean="0">
                <a:latin typeface="Comic Sans MS" panose="030F0702030302020204" pitchFamily="66" charset="0"/>
              </a:rPr>
              <a:t>Examples of twist forces</a:t>
            </a:r>
          </a:p>
          <a:p>
            <a:pPr algn="ctr"/>
            <a:endParaRPr lang="en-GB" dirty="0">
              <a:latin typeface="Comic Sans MS" panose="030F0702030302020204" pitchFamily="66" charset="0"/>
            </a:endParaRPr>
          </a:p>
          <a:p>
            <a:pPr algn="ctr"/>
            <a:r>
              <a:rPr lang="en-GB" b="1" dirty="0" smtClean="0">
                <a:latin typeface="Comic Sans MS" panose="030F0702030302020204" pitchFamily="66" charset="0"/>
              </a:rPr>
              <a:t>Twisting a bottle lid off</a:t>
            </a:r>
            <a:endParaRPr lang="en-GB" b="1" dirty="0">
              <a:latin typeface="Comic Sans MS" panose="030F0702030302020204" pitchFamily="66" charset="0"/>
            </a:endParaRPr>
          </a:p>
        </p:txBody>
      </p:sp>
      <p:sp>
        <p:nvSpPr>
          <p:cNvPr id="10" name="TextBox 9"/>
          <p:cNvSpPr txBox="1"/>
          <p:nvPr/>
        </p:nvSpPr>
        <p:spPr>
          <a:xfrm>
            <a:off x="791580" y="6246604"/>
            <a:ext cx="7632848" cy="369332"/>
          </a:xfrm>
          <a:prstGeom prst="rect">
            <a:avLst/>
          </a:prstGeom>
          <a:noFill/>
        </p:spPr>
        <p:txBody>
          <a:bodyPr wrap="square" rtlCol="0">
            <a:spAutoFit/>
          </a:bodyPr>
          <a:lstStyle/>
          <a:p>
            <a:pPr algn="ctr"/>
            <a:r>
              <a:rPr lang="en-GB" b="1" dirty="0" smtClean="0">
                <a:solidFill>
                  <a:srgbClr val="FF0000"/>
                </a:solidFill>
                <a:latin typeface="Comic Sans MS" panose="030F0702030302020204" pitchFamily="66" charset="0"/>
              </a:rPr>
              <a:t>Extension-</a:t>
            </a:r>
            <a:r>
              <a:rPr lang="en-GB" b="1" dirty="0" smtClean="0">
                <a:latin typeface="Comic Sans MS" panose="030F0702030302020204" pitchFamily="66" charset="0"/>
              </a:rPr>
              <a:t> Explain what a force is using your own words</a:t>
            </a:r>
            <a:r>
              <a:rPr lang="en-GB" dirty="0" smtClean="0"/>
              <a:t>.</a:t>
            </a:r>
            <a:endParaRPr lang="en-GB" dirty="0"/>
          </a:p>
        </p:txBody>
      </p:sp>
      <p:pic>
        <p:nvPicPr>
          <p:cNvPr id="2053"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5556" y="738750"/>
            <a:ext cx="2268252" cy="14660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16" descr="What is a Force | Forces for Kids | DK Find Out">
            <a:hlinkClick r:id="rId5" tgtFrame="&quot;_blank&quot;"/>
          </p:cNvPr>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61165" y="801856"/>
            <a:ext cx="1288415" cy="1634186"/>
          </a:xfrm>
          <a:prstGeom prst="rect">
            <a:avLst/>
          </a:prstGeom>
          <a:noFill/>
          <a:ln>
            <a:noFill/>
          </a:ln>
        </p:spPr>
      </p:pic>
    </p:spTree>
    <p:extLst>
      <p:ext uri="{BB962C8B-B14F-4D97-AF65-F5344CB8AC3E}">
        <p14:creationId xmlns:p14="http://schemas.microsoft.com/office/powerpoint/2010/main" val="945519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1342216"/>
            <a:ext cx="6408712" cy="1200329"/>
          </a:xfrm>
          <a:prstGeom prst="rect">
            <a:avLst/>
          </a:prstGeom>
          <a:noFill/>
        </p:spPr>
        <p:txBody>
          <a:bodyPr wrap="square" rtlCol="0">
            <a:spAutoFit/>
          </a:bodyPr>
          <a:lstStyle/>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p:txBody>
      </p:sp>
      <p:sp>
        <p:nvSpPr>
          <p:cNvPr id="6" name="TextBox 5"/>
          <p:cNvSpPr txBox="1"/>
          <p:nvPr/>
        </p:nvSpPr>
        <p:spPr>
          <a:xfrm>
            <a:off x="575556" y="33192"/>
            <a:ext cx="8064896" cy="7571303"/>
          </a:xfrm>
          <a:prstGeom prst="rect">
            <a:avLst/>
          </a:prstGeom>
          <a:noFill/>
        </p:spPr>
        <p:txBody>
          <a:bodyPr wrap="square" rtlCol="0">
            <a:spAutoFit/>
          </a:bodyPr>
          <a:lstStyle/>
          <a:p>
            <a:pPr algn="ctr"/>
            <a:r>
              <a:rPr lang="en-GB" sz="3600" u="sng" dirty="0" smtClean="0">
                <a:latin typeface="Comic Sans MS" panose="030F0702030302020204" pitchFamily="66" charset="0"/>
              </a:rPr>
              <a:t>L.O-To observe and identify forces</a:t>
            </a:r>
            <a:r>
              <a:rPr lang="en-GB" dirty="0" smtClean="0"/>
              <a:t>.</a:t>
            </a:r>
          </a:p>
          <a:p>
            <a:pPr algn="ctr"/>
            <a:endParaRPr lang="en-GB" dirty="0" smtClean="0"/>
          </a:p>
          <a:p>
            <a:pPr algn="ctr"/>
            <a:endParaRPr lang="en-GB" dirty="0"/>
          </a:p>
          <a:p>
            <a:pPr algn="ctr"/>
            <a:r>
              <a:rPr lang="en-GB" b="1" u="sng" dirty="0" smtClean="0">
                <a:latin typeface="Comic Sans MS" panose="030F0702030302020204" pitchFamily="66" charset="0"/>
              </a:rPr>
              <a:t>Success criteria- Year 3’s</a:t>
            </a:r>
          </a:p>
          <a:p>
            <a:pPr algn="ctr"/>
            <a:endParaRPr lang="en-GB" b="1" u="sng" dirty="0" smtClean="0">
              <a:latin typeface="Comic Sans MS" panose="030F0702030302020204" pitchFamily="66" charset="0"/>
            </a:endParaRPr>
          </a:p>
          <a:p>
            <a:pPr algn="ctr"/>
            <a:endParaRPr lang="en-GB" b="1" dirty="0">
              <a:latin typeface="Comic Sans MS" panose="030F0702030302020204" pitchFamily="66" charset="0"/>
            </a:endParaRPr>
          </a:p>
          <a:p>
            <a:pPr algn="ctr"/>
            <a:endParaRPr lang="en-GB" b="1" dirty="0" smtClean="0">
              <a:latin typeface="Comic Sans MS" panose="030F0702030302020204" pitchFamily="66" charset="0"/>
            </a:endParaRPr>
          </a:p>
          <a:p>
            <a:pPr algn="ctr"/>
            <a:r>
              <a:rPr lang="en-GB" b="1" dirty="0" smtClean="0">
                <a:latin typeface="Comic Sans MS" panose="030F0702030302020204" pitchFamily="66" charset="0"/>
              </a:rPr>
              <a:t>-Remember to think carefully about the type of forces you are observing and record them in the correct columns. </a:t>
            </a:r>
          </a:p>
          <a:p>
            <a:pPr marL="285750" indent="-285750" algn="ctr">
              <a:buFontTx/>
              <a:buChar char="-"/>
            </a:pPr>
            <a:r>
              <a:rPr lang="en-GB" b="1" dirty="0" smtClean="0">
                <a:latin typeface="Comic Sans MS" panose="030F0702030302020204" pitchFamily="66" charset="0"/>
              </a:rPr>
              <a:t>Have a go at the extension task and explain what a force is using full sentences. Think about how you could back your explanation up with your findings. </a:t>
            </a:r>
          </a:p>
          <a:p>
            <a:pPr marL="285750" indent="-285750" algn="ctr">
              <a:buFontTx/>
              <a:buChar char="-"/>
            </a:pPr>
            <a:endParaRPr lang="en-GB" b="1" dirty="0">
              <a:latin typeface="Comic Sans MS" panose="030F0702030302020204" pitchFamily="66" charset="0"/>
            </a:endParaRPr>
          </a:p>
          <a:p>
            <a:pPr marL="285750" indent="-285750" algn="ctr">
              <a:buFontTx/>
              <a:buChar char="-"/>
            </a:pPr>
            <a:endParaRPr lang="en-GB" b="1"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r>
              <a:rPr lang="en-GB" b="1" u="sng" dirty="0" smtClean="0">
                <a:latin typeface="Comic Sans MS" panose="030F0702030302020204" pitchFamily="66" charset="0"/>
              </a:rPr>
              <a:t> </a:t>
            </a:r>
            <a:endParaRPr lang="en-GB" b="1" dirty="0">
              <a:latin typeface="Comic Sans MS" panose="030F0702030302020204" pitchFamily="66" charset="0"/>
            </a:endParaRPr>
          </a:p>
          <a:p>
            <a:pPr algn="ctr"/>
            <a:endParaRPr lang="en-GB" b="1" dirty="0" smtClean="0">
              <a:latin typeface="Comic Sans MS" panose="030F0702030302020204" pitchFamily="66" charset="0"/>
            </a:endParaRPr>
          </a:p>
        </p:txBody>
      </p:sp>
      <p:sp>
        <p:nvSpPr>
          <p:cNvPr id="10" name="TextBox 9"/>
          <p:cNvSpPr txBox="1"/>
          <p:nvPr/>
        </p:nvSpPr>
        <p:spPr>
          <a:xfrm>
            <a:off x="791580" y="6246604"/>
            <a:ext cx="7632848" cy="369332"/>
          </a:xfrm>
          <a:prstGeom prst="rect">
            <a:avLst/>
          </a:prstGeom>
          <a:noFill/>
        </p:spPr>
        <p:txBody>
          <a:bodyPr wrap="square" rtlCol="0">
            <a:spAutoFit/>
          </a:bodyPr>
          <a:lstStyle/>
          <a:p>
            <a:pPr algn="ctr"/>
            <a:r>
              <a:rPr lang="en-GB" dirty="0" smtClean="0"/>
              <a:t>.</a:t>
            </a:r>
            <a:endParaRPr lang="en-GB" dirty="0"/>
          </a:p>
        </p:txBody>
      </p:sp>
      <p:pic>
        <p:nvPicPr>
          <p:cNvPr id="11" name="Picture 10" descr="Pastel Rainbow Astral Glitter Star Sticker | Zazzle.co.uk"/>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59632" y="910355"/>
            <a:ext cx="1147572" cy="1111567"/>
          </a:xfrm>
          <a:prstGeom prst="rect">
            <a:avLst/>
          </a:prstGeom>
          <a:noFill/>
          <a:ln>
            <a:noFill/>
          </a:ln>
        </p:spPr>
      </p:pic>
      <p:pic>
        <p:nvPicPr>
          <p:cNvPr id="13" name="Picture 12" descr="Pastel Rainbow Astral Glitter Star Sticker | Zazzle.co.uk"/>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92780" y="954979"/>
            <a:ext cx="1147572" cy="1111567"/>
          </a:xfrm>
          <a:prstGeom prst="rect">
            <a:avLst/>
          </a:prstGeom>
          <a:noFill/>
          <a:ln>
            <a:noFill/>
          </a:ln>
        </p:spPr>
      </p:pic>
    </p:spTree>
    <p:extLst>
      <p:ext uri="{BB962C8B-B14F-4D97-AF65-F5344CB8AC3E}">
        <p14:creationId xmlns:p14="http://schemas.microsoft.com/office/powerpoint/2010/main" val="3179256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1342216"/>
            <a:ext cx="6408712" cy="1200329"/>
          </a:xfrm>
          <a:prstGeom prst="rect">
            <a:avLst/>
          </a:prstGeom>
          <a:noFill/>
        </p:spPr>
        <p:txBody>
          <a:bodyPr wrap="square" rtlCol="0">
            <a:spAutoFit/>
          </a:bodyPr>
          <a:lstStyle/>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p:txBody>
      </p:sp>
      <p:sp>
        <p:nvSpPr>
          <p:cNvPr id="6" name="TextBox 5"/>
          <p:cNvSpPr txBox="1"/>
          <p:nvPr/>
        </p:nvSpPr>
        <p:spPr>
          <a:xfrm>
            <a:off x="575556" y="33192"/>
            <a:ext cx="8064896" cy="7571303"/>
          </a:xfrm>
          <a:prstGeom prst="rect">
            <a:avLst/>
          </a:prstGeom>
          <a:noFill/>
        </p:spPr>
        <p:txBody>
          <a:bodyPr wrap="square" rtlCol="0">
            <a:spAutoFit/>
          </a:bodyPr>
          <a:lstStyle/>
          <a:p>
            <a:pPr algn="ctr"/>
            <a:r>
              <a:rPr lang="en-GB" sz="3600" u="sng" dirty="0" smtClean="0">
                <a:latin typeface="Comic Sans MS" panose="030F0702030302020204" pitchFamily="66" charset="0"/>
              </a:rPr>
              <a:t>L.O-To observe and identify forces</a:t>
            </a:r>
            <a:r>
              <a:rPr lang="en-GB" dirty="0" smtClean="0"/>
              <a:t>.</a:t>
            </a:r>
          </a:p>
          <a:p>
            <a:pPr algn="ctr"/>
            <a:endParaRPr lang="en-GB" dirty="0" smtClean="0"/>
          </a:p>
          <a:p>
            <a:pPr algn="ctr"/>
            <a:endParaRPr lang="en-GB" dirty="0"/>
          </a:p>
          <a:p>
            <a:pPr algn="ctr"/>
            <a:r>
              <a:rPr lang="en-GB" b="1" u="sng" dirty="0" smtClean="0">
                <a:latin typeface="Comic Sans MS" panose="030F0702030302020204" pitchFamily="66" charset="0"/>
              </a:rPr>
              <a:t>Lesson activity</a:t>
            </a:r>
          </a:p>
          <a:p>
            <a:pPr algn="ctr"/>
            <a:endParaRPr lang="en-GB" b="1" u="sng" dirty="0">
              <a:latin typeface="Comic Sans MS" panose="030F0702030302020204" pitchFamily="66" charset="0"/>
            </a:endParaRPr>
          </a:p>
          <a:p>
            <a:pPr algn="ctr"/>
            <a:r>
              <a:rPr lang="en-GB" b="1" u="sng" dirty="0" smtClean="0">
                <a:latin typeface="Comic Sans MS" panose="030F0702030302020204" pitchFamily="66" charset="0"/>
              </a:rPr>
              <a:t>Year 4’s main activity</a:t>
            </a:r>
          </a:p>
          <a:p>
            <a:pPr algn="ctr"/>
            <a:endParaRPr lang="en-GB" b="1" u="sng" dirty="0">
              <a:latin typeface="Comic Sans MS" panose="030F0702030302020204" pitchFamily="66" charset="0"/>
            </a:endParaRPr>
          </a:p>
          <a:p>
            <a:pPr algn="ctr"/>
            <a:r>
              <a:rPr lang="en-GB" b="1" dirty="0" smtClean="0">
                <a:latin typeface="Comic Sans MS" panose="030F0702030302020204" pitchFamily="66" charset="0"/>
              </a:rPr>
              <a:t>Have a go at designing a toy that requires a push force, a pull force and a twist force in order to work. Here are some examples to help you. </a:t>
            </a:r>
          </a:p>
          <a:p>
            <a:pPr algn="ctr"/>
            <a:endParaRPr lang="en-GB" b="1" u="sng" dirty="0">
              <a:latin typeface="Comic Sans MS" panose="030F0702030302020204" pitchFamily="66" charset="0"/>
            </a:endParaRPr>
          </a:p>
          <a:p>
            <a:pPr algn="ctr"/>
            <a:endParaRPr lang="en-GB" b="1"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smtClean="0">
              <a:latin typeface="Comic Sans MS" panose="030F0702030302020204" pitchFamily="66" charset="0"/>
            </a:endParaRPr>
          </a:p>
          <a:p>
            <a:pPr algn="ctr"/>
            <a:r>
              <a:rPr lang="en-GB" b="1" dirty="0" smtClean="0">
                <a:latin typeface="Comic Sans MS" panose="030F0702030302020204" pitchFamily="66" charset="0"/>
              </a:rPr>
              <a:t>Extension- Have a go at labelling the forces required in order to make your toy work. Use arrows to show the direction of the forces. Then explain how your toy works using your own words.</a:t>
            </a:r>
            <a:endParaRPr lang="en-GB" b="1"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r>
              <a:rPr lang="en-GB" b="1" u="sng" dirty="0" smtClean="0">
                <a:latin typeface="Comic Sans MS" panose="030F0702030302020204" pitchFamily="66" charset="0"/>
              </a:rPr>
              <a:t> </a:t>
            </a:r>
            <a:endParaRPr lang="en-GB" b="1" dirty="0">
              <a:latin typeface="Comic Sans MS" panose="030F0702030302020204" pitchFamily="66" charset="0"/>
            </a:endParaRPr>
          </a:p>
          <a:p>
            <a:pPr algn="ctr"/>
            <a:endParaRPr lang="en-GB" b="1" dirty="0" smtClean="0">
              <a:latin typeface="Comic Sans MS" panose="030F0702030302020204" pitchFamily="66" charset="0"/>
            </a:endParaRPr>
          </a:p>
        </p:txBody>
      </p:sp>
      <p:sp>
        <p:nvSpPr>
          <p:cNvPr id="10" name="TextBox 9"/>
          <p:cNvSpPr txBox="1"/>
          <p:nvPr/>
        </p:nvSpPr>
        <p:spPr>
          <a:xfrm>
            <a:off x="791580" y="6246604"/>
            <a:ext cx="7632848" cy="369332"/>
          </a:xfrm>
          <a:prstGeom prst="rect">
            <a:avLst/>
          </a:prstGeom>
          <a:noFill/>
        </p:spPr>
        <p:txBody>
          <a:bodyPr wrap="square" rtlCol="0">
            <a:spAutoFit/>
          </a:bodyPr>
          <a:lstStyle/>
          <a:p>
            <a:pPr algn="ctr"/>
            <a:r>
              <a:rPr lang="en-GB" dirty="0" smtClean="0"/>
              <a:t>.</a:t>
            </a:r>
            <a:endParaRPr lang="en-GB"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63523">
            <a:off x="298363" y="3143977"/>
            <a:ext cx="2066553" cy="1834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3233523"/>
            <a:ext cx="2891978" cy="17792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576021">
            <a:off x="6551113" y="3141698"/>
            <a:ext cx="2099406" cy="1962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83588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1342216"/>
            <a:ext cx="6408712" cy="1200329"/>
          </a:xfrm>
          <a:prstGeom prst="rect">
            <a:avLst/>
          </a:prstGeom>
          <a:noFill/>
        </p:spPr>
        <p:txBody>
          <a:bodyPr wrap="square" rtlCol="0">
            <a:spAutoFit/>
          </a:bodyPr>
          <a:lstStyle/>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p:txBody>
      </p:sp>
      <p:sp>
        <p:nvSpPr>
          <p:cNvPr id="6" name="TextBox 5"/>
          <p:cNvSpPr txBox="1"/>
          <p:nvPr/>
        </p:nvSpPr>
        <p:spPr>
          <a:xfrm>
            <a:off x="575556" y="33192"/>
            <a:ext cx="8064896" cy="7571303"/>
          </a:xfrm>
          <a:prstGeom prst="rect">
            <a:avLst/>
          </a:prstGeom>
          <a:noFill/>
        </p:spPr>
        <p:txBody>
          <a:bodyPr wrap="square" rtlCol="0">
            <a:spAutoFit/>
          </a:bodyPr>
          <a:lstStyle/>
          <a:p>
            <a:pPr algn="ctr"/>
            <a:r>
              <a:rPr lang="en-GB" sz="3600" u="sng" dirty="0" smtClean="0">
                <a:latin typeface="Comic Sans MS" panose="030F0702030302020204" pitchFamily="66" charset="0"/>
              </a:rPr>
              <a:t>L.O-To observe and identify forces</a:t>
            </a:r>
            <a:r>
              <a:rPr lang="en-GB" dirty="0" smtClean="0"/>
              <a:t>.</a:t>
            </a:r>
          </a:p>
          <a:p>
            <a:pPr algn="ctr"/>
            <a:endParaRPr lang="en-GB" dirty="0" smtClean="0"/>
          </a:p>
          <a:p>
            <a:pPr algn="ctr"/>
            <a:endParaRPr lang="en-GB" b="1" u="sng" dirty="0">
              <a:latin typeface="Comic Sans MS" panose="030F0702030302020204" pitchFamily="66" charset="0"/>
            </a:endParaRPr>
          </a:p>
          <a:p>
            <a:pPr algn="ctr"/>
            <a:r>
              <a:rPr lang="en-GB" b="1" u="sng" dirty="0" smtClean="0">
                <a:latin typeface="Comic Sans MS" panose="030F0702030302020204" pitchFamily="66" charset="0"/>
              </a:rPr>
              <a:t>Success criteria-Year 4’s</a:t>
            </a: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r>
              <a:rPr lang="en-GB" b="1" dirty="0" smtClean="0">
                <a:latin typeface="Comic Sans MS" panose="030F0702030302020204" pitchFamily="66" charset="0"/>
              </a:rPr>
              <a:t>-Draw your toy on A4 paper.</a:t>
            </a:r>
          </a:p>
          <a:p>
            <a:pPr algn="ctr"/>
            <a:r>
              <a:rPr lang="en-GB" b="1" dirty="0" smtClean="0">
                <a:latin typeface="Comic Sans MS" panose="030F0702030302020204" pitchFamily="66" charset="0"/>
              </a:rPr>
              <a:t>-Label the forces clearly and think about the direction of the forces.</a:t>
            </a:r>
          </a:p>
          <a:p>
            <a:pPr algn="ctr"/>
            <a:r>
              <a:rPr lang="en-GB" b="1" dirty="0" smtClean="0">
                <a:latin typeface="Comic Sans MS" panose="030F0702030302020204" pitchFamily="66" charset="0"/>
              </a:rPr>
              <a:t>-Explain how your toy works using full sentences. </a:t>
            </a:r>
            <a:endParaRPr lang="en-GB" b="1" dirty="0">
              <a:latin typeface="Comic Sans MS" panose="030F0702030302020204" pitchFamily="66" charset="0"/>
            </a:endParaRPr>
          </a:p>
          <a:p>
            <a:pPr algn="ctr"/>
            <a:endParaRPr lang="en-GB"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r>
              <a:rPr lang="en-GB" b="1" u="sng" dirty="0" smtClean="0">
                <a:latin typeface="Comic Sans MS" panose="030F0702030302020204" pitchFamily="66" charset="0"/>
              </a:rPr>
              <a:t> </a:t>
            </a:r>
            <a:endParaRPr lang="en-GB" b="1" dirty="0">
              <a:latin typeface="Comic Sans MS" panose="030F0702030302020204" pitchFamily="66" charset="0"/>
            </a:endParaRPr>
          </a:p>
          <a:p>
            <a:pPr algn="ctr"/>
            <a:endParaRPr lang="en-GB" b="1" dirty="0" smtClean="0">
              <a:latin typeface="Comic Sans MS" panose="030F0702030302020204" pitchFamily="66" charset="0"/>
            </a:endParaRPr>
          </a:p>
        </p:txBody>
      </p:sp>
      <p:sp>
        <p:nvSpPr>
          <p:cNvPr id="10" name="TextBox 9"/>
          <p:cNvSpPr txBox="1"/>
          <p:nvPr/>
        </p:nvSpPr>
        <p:spPr>
          <a:xfrm>
            <a:off x="791580" y="6246604"/>
            <a:ext cx="7632848" cy="369332"/>
          </a:xfrm>
          <a:prstGeom prst="rect">
            <a:avLst/>
          </a:prstGeom>
          <a:noFill/>
        </p:spPr>
        <p:txBody>
          <a:bodyPr wrap="square" rtlCol="0">
            <a:spAutoFit/>
          </a:bodyPr>
          <a:lstStyle/>
          <a:p>
            <a:pPr algn="ctr"/>
            <a:r>
              <a:rPr lang="en-GB" dirty="0" smtClean="0"/>
              <a:t>.</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406" y="832717"/>
            <a:ext cx="1152525" cy="110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799984"/>
            <a:ext cx="1152525" cy="110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9624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1342216"/>
            <a:ext cx="6408712" cy="1200329"/>
          </a:xfrm>
          <a:prstGeom prst="rect">
            <a:avLst/>
          </a:prstGeom>
          <a:noFill/>
        </p:spPr>
        <p:txBody>
          <a:bodyPr wrap="square" rtlCol="0">
            <a:spAutoFit/>
          </a:bodyPr>
          <a:lstStyle/>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p:txBody>
      </p:sp>
      <p:sp>
        <p:nvSpPr>
          <p:cNvPr id="6" name="TextBox 5"/>
          <p:cNvSpPr txBox="1"/>
          <p:nvPr/>
        </p:nvSpPr>
        <p:spPr>
          <a:xfrm>
            <a:off x="575556" y="33192"/>
            <a:ext cx="8064896" cy="9233297"/>
          </a:xfrm>
          <a:prstGeom prst="rect">
            <a:avLst/>
          </a:prstGeom>
          <a:noFill/>
        </p:spPr>
        <p:txBody>
          <a:bodyPr wrap="square" rtlCol="0">
            <a:spAutoFit/>
          </a:bodyPr>
          <a:lstStyle/>
          <a:p>
            <a:pPr algn="ctr"/>
            <a:r>
              <a:rPr lang="en-GB" sz="3600" u="sng" dirty="0" smtClean="0">
                <a:latin typeface="Comic Sans MS" panose="030F0702030302020204" pitchFamily="66" charset="0"/>
              </a:rPr>
              <a:t>L.O-To observe and identify forces</a:t>
            </a:r>
            <a:r>
              <a:rPr lang="en-GB" dirty="0" smtClean="0"/>
              <a:t>.</a:t>
            </a:r>
          </a:p>
          <a:p>
            <a:pPr algn="ctr"/>
            <a:endParaRPr lang="en-GB" dirty="0" smtClean="0"/>
          </a:p>
          <a:p>
            <a:pPr algn="ctr"/>
            <a:endParaRPr lang="en-GB" b="1" u="sng" dirty="0">
              <a:latin typeface="Comic Sans MS" panose="030F0702030302020204" pitchFamily="66" charset="0"/>
            </a:endParaRPr>
          </a:p>
          <a:p>
            <a:pPr algn="ctr"/>
            <a:r>
              <a:rPr lang="en-GB" sz="3600" b="1" dirty="0" smtClean="0">
                <a:solidFill>
                  <a:srgbClr val="FF0000"/>
                </a:solidFill>
                <a:latin typeface="Comic Sans MS" panose="030F0702030302020204" pitchFamily="66" charset="0"/>
              </a:rPr>
              <a:t>AFL</a:t>
            </a:r>
          </a:p>
          <a:p>
            <a:pPr algn="ctr"/>
            <a:endParaRPr lang="en-GB" sz="3600" b="1" dirty="0">
              <a:solidFill>
                <a:srgbClr val="FF0000"/>
              </a:solidFill>
              <a:latin typeface="Comic Sans MS" panose="030F0702030302020204" pitchFamily="66" charset="0"/>
            </a:endParaRPr>
          </a:p>
          <a:p>
            <a:pPr algn="ctr"/>
            <a:endParaRPr lang="en-GB" sz="3600" b="1" dirty="0" smtClean="0">
              <a:solidFill>
                <a:srgbClr val="FF0000"/>
              </a:solidFill>
              <a:latin typeface="Comic Sans MS" panose="030F0702030302020204" pitchFamily="66" charset="0"/>
            </a:endParaRPr>
          </a:p>
          <a:p>
            <a:pPr algn="ctr"/>
            <a:r>
              <a:rPr lang="en-GB" sz="3600" b="1" dirty="0" smtClean="0">
                <a:solidFill>
                  <a:srgbClr val="FF0000"/>
                </a:solidFill>
                <a:latin typeface="Comic Sans MS" panose="030F0702030302020204" pitchFamily="66" charset="0"/>
              </a:rPr>
              <a:t>Have a go at telling somebody in your home what a force is.</a:t>
            </a:r>
          </a:p>
          <a:p>
            <a:pPr algn="ctr"/>
            <a:endParaRPr lang="en-GB" sz="3600" b="1" dirty="0">
              <a:solidFill>
                <a:srgbClr val="FF0000"/>
              </a:solidFill>
              <a:latin typeface="Comic Sans MS" panose="030F0702030302020204" pitchFamily="66" charset="0"/>
            </a:endParaRPr>
          </a:p>
          <a:p>
            <a:pPr algn="ctr"/>
            <a:endParaRPr lang="en-GB" sz="3600" b="1" dirty="0">
              <a:solidFill>
                <a:srgbClr val="FF0000"/>
              </a:solidFill>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a:p>
            <a:pPr algn="ctr"/>
            <a:r>
              <a:rPr lang="en-GB" b="1" u="sng" dirty="0" smtClean="0">
                <a:latin typeface="Comic Sans MS" panose="030F0702030302020204" pitchFamily="66" charset="0"/>
              </a:rPr>
              <a:t> </a:t>
            </a:r>
            <a:endParaRPr lang="en-GB" b="1" dirty="0">
              <a:latin typeface="Comic Sans MS" panose="030F0702030302020204" pitchFamily="66" charset="0"/>
            </a:endParaRPr>
          </a:p>
          <a:p>
            <a:pPr algn="ctr"/>
            <a:endParaRPr lang="en-GB" b="1" dirty="0" smtClean="0">
              <a:latin typeface="Comic Sans MS" panose="030F0702030302020204" pitchFamily="66" charset="0"/>
            </a:endParaRPr>
          </a:p>
        </p:txBody>
      </p:sp>
      <p:sp>
        <p:nvSpPr>
          <p:cNvPr id="10" name="TextBox 9"/>
          <p:cNvSpPr txBox="1"/>
          <p:nvPr/>
        </p:nvSpPr>
        <p:spPr>
          <a:xfrm>
            <a:off x="791580" y="6246604"/>
            <a:ext cx="7632848" cy="369332"/>
          </a:xfrm>
          <a:prstGeom prst="rect">
            <a:avLst/>
          </a:prstGeom>
          <a:noFill/>
        </p:spPr>
        <p:txBody>
          <a:bodyPr wrap="square" rtlCol="0">
            <a:spAutoFit/>
          </a:bodyPr>
          <a:lstStyle/>
          <a:p>
            <a:pPr algn="ctr"/>
            <a:r>
              <a:rPr lang="en-GB" dirty="0" smtClean="0"/>
              <a:t>.</a:t>
            </a:r>
            <a:endParaRPr lang="en-GB" dirty="0"/>
          </a:p>
        </p:txBody>
      </p:sp>
      <p:pic>
        <p:nvPicPr>
          <p:cNvPr id="7" name="Picture 6" descr="Traffic light for indoor and outdoor IP65 black 3 x 200mm 12-24V with green  yellow and red LED light - Cablematic">
            <a:hlinkClick r:id="rId2" tgtFrame="&quot;_blank&quot;"/>
          </p:cNvPr>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31840" y="4221088"/>
            <a:ext cx="2520280" cy="2304256"/>
          </a:xfrm>
          <a:prstGeom prst="rect">
            <a:avLst/>
          </a:prstGeom>
          <a:noFill/>
          <a:ln>
            <a:noFill/>
          </a:ln>
        </p:spPr>
      </p:pic>
    </p:spTree>
    <p:extLst>
      <p:ext uri="{BB962C8B-B14F-4D97-AF65-F5344CB8AC3E}">
        <p14:creationId xmlns:p14="http://schemas.microsoft.com/office/powerpoint/2010/main" val="6223315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TotalTime>
  <Words>454</Words>
  <Application>Microsoft Office PowerPoint</Application>
  <PresentationFormat>On-screen Show (4:3)</PresentationFormat>
  <Paragraphs>139</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dc:creator>
  <cp:lastModifiedBy>Sally</cp:lastModifiedBy>
  <cp:revision>8</cp:revision>
  <dcterms:created xsi:type="dcterms:W3CDTF">2020-09-27T10:57:43Z</dcterms:created>
  <dcterms:modified xsi:type="dcterms:W3CDTF">2020-09-27T11:46:11Z</dcterms:modified>
</cp:coreProperties>
</file>