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57" r:id="rId3"/>
    <p:sldId id="272" r:id="rId4"/>
    <p:sldId id="279" r:id="rId5"/>
    <p:sldId id="259" r:id="rId6"/>
    <p:sldId id="278" r:id="rId7"/>
    <p:sldId id="280" r:id="rId8"/>
    <p:sldId id="267" r:id="rId9"/>
    <p:sldId id="270" r:id="rId10"/>
    <p:sldId id="277" r:id="rId11"/>
    <p:sldId id="266" r:id="rId12"/>
    <p:sldId id="265" r:id="rId13"/>
    <p:sldId id="281" r:id="rId14"/>
    <p:sldId id="282" r:id="rId15"/>
    <p:sldId id="268"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0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407" autoAdjust="0"/>
  </p:normalViewPr>
  <p:slideViewPr>
    <p:cSldViewPr>
      <p:cViewPr varScale="1">
        <p:scale>
          <a:sx n="106" d="100"/>
          <a:sy n="106" d="100"/>
        </p:scale>
        <p:origin x="1764"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64BA307-9A24-4EC0-8A30-54A36AFD944E}" type="datetimeFigureOut">
              <a:rPr lang="en-GB" smtClean="0"/>
              <a:pPr/>
              <a:t>26/09/2023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A99A5A24-CA36-4520-A4D4-09C32168DA1E}" type="slidenum">
              <a:rPr lang="en-GB" smtClean="0"/>
              <a:pPr/>
              <a:t>‹#›</a:t>
            </a:fld>
            <a:endParaRPr lang="en-GB"/>
          </a:p>
        </p:txBody>
      </p:sp>
    </p:spTree>
    <p:extLst>
      <p:ext uri="{BB962C8B-B14F-4D97-AF65-F5344CB8AC3E}">
        <p14:creationId xmlns:p14="http://schemas.microsoft.com/office/powerpoint/2010/main" val="3619340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6E70E0A-48EC-4C9A-B265-7ADD9F58688C}" type="datetimeFigureOut">
              <a:rPr lang="en-GB" smtClean="0"/>
              <a:pPr/>
              <a:t>26/09/2023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70BD8BFD-8DF2-4399-AE6D-7479527485AA}" type="slidenum">
              <a:rPr lang="en-GB" smtClean="0"/>
              <a:pPr/>
              <a:t>‹#›</a:t>
            </a:fld>
            <a:endParaRPr lang="en-GB"/>
          </a:p>
        </p:txBody>
      </p:sp>
    </p:spTree>
    <p:extLst>
      <p:ext uri="{BB962C8B-B14F-4D97-AF65-F5344CB8AC3E}">
        <p14:creationId xmlns:p14="http://schemas.microsoft.com/office/powerpoint/2010/main" val="320077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A9AD853-54C4-46B2-9A60-027723320657}" type="datetime1">
              <a:rPr lang="en-GB" smtClean="0"/>
              <a:pPr/>
              <a:t>26/09/2023</a:t>
            </a:fld>
            <a:endParaRPr lang="en-GB"/>
          </a:p>
        </p:txBody>
      </p:sp>
      <p:sp>
        <p:nvSpPr>
          <p:cNvPr id="5" name="Footer Placeholder 4"/>
          <p:cNvSpPr>
            <a:spLocks noGrp="1"/>
          </p:cNvSpPr>
          <p:nvPr>
            <p:ph type="ftr" sz="quarter" idx="11"/>
          </p:nvPr>
        </p:nvSpPr>
        <p:spPr/>
        <p:txBody>
          <a:bodyPr/>
          <a:lstStyle/>
          <a:p>
            <a:r>
              <a:rPr lang="en-GB"/>
              <a:t>Live, love and learn in a caring Christian community. </a:t>
            </a:r>
          </a:p>
        </p:txBody>
      </p:sp>
      <p:sp>
        <p:nvSpPr>
          <p:cNvPr id="6" name="Slide Number Placeholder 5"/>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051185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A3DFB2-62BE-4F70-B935-C63D66614E5C}" type="datetime1">
              <a:rPr lang="en-GB" smtClean="0"/>
              <a:pPr/>
              <a:t>26/09/2023</a:t>
            </a:fld>
            <a:endParaRPr lang="en-GB"/>
          </a:p>
        </p:txBody>
      </p:sp>
      <p:sp>
        <p:nvSpPr>
          <p:cNvPr id="5" name="Footer Placeholder 4"/>
          <p:cNvSpPr>
            <a:spLocks noGrp="1"/>
          </p:cNvSpPr>
          <p:nvPr>
            <p:ph type="ftr" sz="quarter" idx="11"/>
          </p:nvPr>
        </p:nvSpPr>
        <p:spPr/>
        <p:txBody>
          <a:bodyPr/>
          <a:lstStyle/>
          <a:p>
            <a:r>
              <a:rPr lang="en-GB"/>
              <a:t>Live, love and learn in a caring Christian community. </a:t>
            </a:r>
          </a:p>
        </p:txBody>
      </p:sp>
      <p:sp>
        <p:nvSpPr>
          <p:cNvPr id="6" name="Slide Number Placeholder 5"/>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263634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CF7F5D-0945-424A-B992-721EDCB2AB51}" type="datetime1">
              <a:rPr lang="en-GB" smtClean="0"/>
              <a:pPr/>
              <a:t>26/09/2023</a:t>
            </a:fld>
            <a:endParaRPr lang="en-GB"/>
          </a:p>
        </p:txBody>
      </p:sp>
      <p:sp>
        <p:nvSpPr>
          <p:cNvPr id="5" name="Footer Placeholder 4"/>
          <p:cNvSpPr>
            <a:spLocks noGrp="1"/>
          </p:cNvSpPr>
          <p:nvPr>
            <p:ph type="ftr" sz="quarter" idx="11"/>
          </p:nvPr>
        </p:nvSpPr>
        <p:spPr/>
        <p:txBody>
          <a:bodyPr/>
          <a:lstStyle/>
          <a:p>
            <a:r>
              <a:rPr lang="en-GB"/>
              <a:t>Live, love and learn in a caring Christian community. </a:t>
            </a:r>
          </a:p>
        </p:txBody>
      </p:sp>
      <p:sp>
        <p:nvSpPr>
          <p:cNvPr id="6" name="Slide Number Placeholder 5"/>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180430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07EA824-C4F4-4074-8D99-E5F7EB42E5B3}" type="datetime1">
              <a:rPr lang="en-GB" smtClean="0"/>
              <a:pPr/>
              <a:t>26/09/2023</a:t>
            </a:fld>
            <a:endParaRPr lang="en-GB"/>
          </a:p>
        </p:txBody>
      </p:sp>
      <p:sp>
        <p:nvSpPr>
          <p:cNvPr id="6" name="Footer Placeholder 5"/>
          <p:cNvSpPr>
            <a:spLocks noGrp="1"/>
          </p:cNvSpPr>
          <p:nvPr>
            <p:ph type="ftr" sz="quarter" idx="11"/>
          </p:nvPr>
        </p:nvSpPr>
        <p:spPr/>
        <p:txBody>
          <a:bodyPr/>
          <a:lstStyle/>
          <a:p>
            <a:r>
              <a:rPr lang="en-GB"/>
              <a:t>Live, love and learn in a caring Christian community. </a:t>
            </a:r>
          </a:p>
        </p:txBody>
      </p:sp>
      <p:sp>
        <p:nvSpPr>
          <p:cNvPr id="7" name="Slide Number Placeholder 6"/>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131580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A048741-C76C-41F6-B257-708DBD54B6D8}" type="datetime1">
              <a:rPr lang="en-GB" smtClean="0"/>
              <a:pPr/>
              <a:t>26/09/2023</a:t>
            </a:fld>
            <a:endParaRPr lang="en-GB"/>
          </a:p>
        </p:txBody>
      </p:sp>
      <p:sp>
        <p:nvSpPr>
          <p:cNvPr id="8" name="Footer Placeholder 7"/>
          <p:cNvSpPr>
            <a:spLocks noGrp="1"/>
          </p:cNvSpPr>
          <p:nvPr>
            <p:ph type="ftr" sz="quarter" idx="11"/>
          </p:nvPr>
        </p:nvSpPr>
        <p:spPr/>
        <p:txBody>
          <a:bodyPr/>
          <a:lstStyle/>
          <a:p>
            <a:r>
              <a:rPr lang="en-GB"/>
              <a:t>Live, love and learn in a caring Christian community. </a:t>
            </a:r>
          </a:p>
        </p:txBody>
      </p:sp>
      <p:sp>
        <p:nvSpPr>
          <p:cNvPr id="9" name="Slide Number Placeholder 8"/>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256080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CB7450-CDB6-4BEB-A758-08867F8C8ACD}" type="datetime1">
              <a:rPr lang="en-GB" smtClean="0"/>
              <a:pPr/>
              <a:t>26/09/2023</a:t>
            </a:fld>
            <a:endParaRPr lang="en-GB"/>
          </a:p>
        </p:txBody>
      </p:sp>
      <p:sp>
        <p:nvSpPr>
          <p:cNvPr id="4" name="Footer Placeholder 3"/>
          <p:cNvSpPr>
            <a:spLocks noGrp="1"/>
          </p:cNvSpPr>
          <p:nvPr>
            <p:ph type="ftr" sz="quarter" idx="11"/>
          </p:nvPr>
        </p:nvSpPr>
        <p:spPr/>
        <p:txBody>
          <a:bodyPr/>
          <a:lstStyle/>
          <a:p>
            <a:r>
              <a:rPr lang="en-GB"/>
              <a:t>Live, love and learn in a caring Christian community. </a:t>
            </a:r>
          </a:p>
        </p:txBody>
      </p:sp>
      <p:sp>
        <p:nvSpPr>
          <p:cNvPr id="5" name="Slide Number Placeholder 4"/>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581991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65EEE5-20B7-43C0-823B-64A97D85EACD}" type="datetime1">
              <a:rPr lang="en-GB" smtClean="0"/>
              <a:pPr/>
              <a:t>26/09/2023</a:t>
            </a:fld>
            <a:endParaRPr lang="en-GB"/>
          </a:p>
        </p:txBody>
      </p:sp>
      <p:sp>
        <p:nvSpPr>
          <p:cNvPr id="3" name="Footer Placeholder 2"/>
          <p:cNvSpPr>
            <a:spLocks noGrp="1"/>
          </p:cNvSpPr>
          <p:nvPr>
            <p:ph type="ftr" sz="quarter" idx="11"/>
          </p:nvPr>
        </p:nvSpPr>
        <p:spPr/>
        <p:txBody>
          <a:bodyPr/>
          <a:lstStyle/>
          <a:p>
            <a:r>
              <a:rPr lang="en-GB"/>
              <a:t>Live, love and learn in a caring Christian community. </a:t>
            </a:r>
          </a:p>
        </p:txBody>
      </p:sp>
      <p:sp>
        <p:nvSpPr>
          <p:cNvPr id="4" name="Slide Number Placeholder 3"/>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3217877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5896AA-6A91-4CDA-AE11-E42A5E2A3795}" type="datetime1">
              <a:rPr lang="en-GB" smtClean="0"/>
              <a:pPr/>
              <a:t>26/09/2023</a:t>
            </a:fld>
            <a:endParaRPr lang="en-GB"/>
          </a:p>
        </p:txBody>
      </p:sp>
      <p:sp>
        <p:nvSpPr>
          <p:cNvPr id="6" name="Footer Placeholder 5"/>
          <p:cNvSpPr>
            <a:spLocks noGrp="1"/>
          </p:cNvSpPr>
          <p:nvPr>
            <p:ph type="ftr" sz="quarter" idx="11"/>
          </p:nvPr>
        </p:nvSpPr>
        <p:spPr/>
        <p:txBody>
          <a:bodyPr/>
          <a:lstStyle/>
          <a:p>
            <a:r>
              <a:rPr lang="en-GB"/>
              <a:t>Live, love and learn in a caring Christian community. </a:t>
            </a:r>
          </a:p>
        </p:txBody>
      </p:sp>
      <p:sp>
        <p:nvSpPr>
          <p:cNvPr id="7" name="Slide Number Placeholder 6"/>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155945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D79005-9F23-412D-AE9C-A8B92C7264EF}" type="datetime1">
              <a:rPr lang="en-GB" smtClean="0"/>
              <a:pPr/>
              <a:t>26/09/2023</a:t>
            </a:fld>
            <a:endParaRPr lang="en-GB"/>
          </a:p>
        </p:txBody>
      </p:sp>
      <p:sp>
        <p:nvSpPr>
          <p:cNvPr id="6" name="Footer Placeholder 5"/>
          <p:cNvSpPr>
            <a:spLocks noGrp="1"/>
          </p:cNvSpPr>
          <p:nvPr>
            <p:ph type="ftr" sz="quarter" idx="11"/>
          </p:nvPr>
        </p:nvSpPr>
        <p:spPr/>
        <p:txBody>
          <a:bodyPr/>
          <a:lstStyle/>
          <a:p>
            <a:r>
              <a:rPr lang="en-GB"/>
              <a:t>Live, love and learn in a caring Christian community. </a:t>
            </a:r>
          </a:p>
        </p:txBody>
      </p:sp>
      <p:sp>
        <p:nvSpPr>
          <p:cNvPr id="7" name="Slide Number Placeholder 6"/>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45785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622CE6-06C3-4D7F-996E-D51D9DC67690}" type="datetime1">
              <a:rPr lang="en-GB" smtClean="0"/>
              <a:pPr/>
              <a:t>26/09/2023</a:t>
            </a:fld>
            <a:endParaRPr lang="en-GB"/>
          </a:p>
        </p:txBody>
      </p:sp>
      <p:sp>
        <p:nvSpPr>
          <p:cNvPr id="5" name="Footer Placeholder 4"/>
          <p:cNvSpPr>
            <a:spLocks noGrp="1"/>
          </p:cNvSpPr>
          <p:nvPr>
            <p:ph type="ftr" sz="quarter" idx="11"/>
          </p:nvPr>
        </p:nvSpPr>
        <p:spPr/>
        <p:txBody>
          <a:bodyPr/>
          <a:lstStyle/>
          <a:p>
            <a:r>
              <a:rPr lang="en-GB"/>
              <a:t>Live, love and learn in a caring Christian community. </a:t>
            </a:r>
          </a:p>
        </p:txBody>
      </p:sp>
      <p:sp>
        <p:nvSpPr>
          <p:cNvPr id="6" name="Slide Number Placeholder 5"/>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2940158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20BEB9-E265-4810-BFE3-854BADC0204A}" type="datetime1">
              <a:rPr lang="en-GB" smtClean="0"/>
              <a:pPr/>
              <a:t>26/09/2023</a:t>
            </a:fld>
            <a:endParaRPr lang="en-GB"/>
          </a:p>
        </p:txBody>
      </p:sp>
      <p:sp>
        <p:nvSpPr>
          <p:cNvPr id="5" name="Footer Placeholder 4"/>
          <p:cNvSpPr>
            <a:spLocks noGrp="1"/>
          </p:cNvSpPr>
          <p:nvPr>
            <p:ph type="ftr" sz="quarter" idx="11"/>
          </p:nvPr>
        </p:nvSpPr>
        <p:spPr/>
        <p:txBody>
          <a:bodyPr/>
          <a:lstStyle/>
          <a:p>
            <a:r>
              <a:rPr lang="en-GB"/>
              <a:t>Live, love and learn in a caring Christian community. </a:t>
            </a:r>
          </a:p>
        </p:txBody>
      </p:sp>
      <p:sp>
        <p:nvSpPr>
          <p:cNvPr id="6" name="Slide Number Placeholder 5"/>
          <p:cNvSpPr>
            <a:spLocks noGrp="1"/>
          </p:cNvSpPr>
          <p:nvPr>
            <p:ph type="sldNum" sz="quarter" idx="12"/>
          </p:nvPr>
        </p:nvSpPr>
        <p:spPr/>
        <p:txBody>
          <a:bodyPr/>
          <a:lstStyle/>
          <a:p>
            <a:fld id="{0C27A102-D837-4B38-9045-F5D874DC5C4D}" type="slidenum">
              <a:rPr lang="en-GB" smtClean="0"/>
              <a:pPr/>
              <a:t>‹#›</a:t>
            </a:fld>
            <a:endParaRPr lang="en-GB"/>
          </a:p>
        </p:txBody>
      </p:sp>
    </p:spTree>
    <p:extLst>
      <p:ext uri="{BB962C8B-B14F-4D97-AF65-F5344CB8AC3E}">
        <p14:creationId xmlns:p14="http://schemas.microsoft.com/office/powerpoint/2010/main" val="3844149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DDAB80-33B4-43DB-AB4D-09DE29FE042A}" type="datetime1">
              <a:rPr lang="en-GB" smtClean="0"/>
              <a:pPr/>
              <a:t>26/09/2023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Live, love and learn in a caring Christian community. </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27A102-D837-4B38-9045-F5D874DC5C4D}" type="slidenum">
              <a:rPr lang="en-GB" smtClean="0"/>
              <a:pPr/>
              <a:t>‹#›</a:t>
            </a:fld>
            <a:endParaRPr lang="en-GB"/>
          </a:p>
        </p:txBody>
      </p:sp>
    </p:spTree>
    <p:extLst>
      <p:ext uri="{BB962C8B-B14F-4D97-AF65-F5344CB8AC3E}">
        <p14:creationId xmlns:p14="http://schemas.microsoft.com/office/powerpoint/2010/main" val="1803033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google.co.uk/url?sa=i&amp;rct=j&amp;q=&amp;esrc=s&amp;frm=1&amp;source=images&amp;cd=&amp;cad=rja&amp;uact=8&amp;ved=0ahUKEwj4m4_euaTWAhVB2hQKHbwIA_MQjRwIBw&amp;url=https://www.buzzfeed.com/katangus/maple-leaf-or-pot-leaf&amp;psig=AFQjCNFa6Z4t2vHS8HxjW_Yd2nnUjFdaTA&amp;ust=150547074898534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url?sa=i&amp;rct=j&amp;q=&amp;esrc=s&amp;frm=1&amp;source=images&amp;cd=&amp;cad=rja&amp;uact=8&amp;ved=0ahUKEwiq8OiUvKTWAhXDwBQKHV-WDfwQjRwIBw&amp;url=https://politicalarithmetick.com/2017/01/24/why-im-concerned-about-the-independence-of-u-s-statistical-agencies/&amp;psig=AFQjCNG4S9beHKam--DwHFZSWiTPwde7ow&amp;ust=1505471400830695"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frm=1&amp;source=images&amp;cd=&amp;cad=rja&amp;uact=8&amp;ved=0ahUKEwj27YGwvqTWAhXLWRQKHZ3TAmcQjRwIBw&amp;url=http://www.discipleblog.com/2013/08/6-keys-helping-children-become-lifelong-disciples/&amp;psig=AFQjCNH7Enj7JAhMxNsO5MS7lkbW_ZgLjQ&amp;ust=1505471994368914"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www.google.co.uk/url?sa=i&amp;rct=j&amp;q=&amp;esrc=s&amp;frm=1&amp;source=images&amp;cd=&amp;cad=rja&amp;uact=8&amp;ved=0ahUKEwj27YGwvqTWAhXLWRQKHZ3TAmcQjRwIBw&amp;url=http://blog.turbotax.intuit.com/tax-deductions-and-credits-2/education/teachers-can-still-save-with-the-educator-expense-deduction-12771/&amp;psig=AFQjCNH7Enj7JAhMxNsO5MS7lkbW_ZgLjQ&amp;ust=150547199436891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frm=1&amp;source=images&amp;cd=&amp;cad=rja&amp;uact=8&amp;ved=0ahUKEwj27YGwvqTWAhXLWRQKHZ3TAmcQjRwIBw&amp;url=http://www.discipleblog.com/2013/08/6-keys-helping-children-become-lifelong-disciples/&amp;psig=AFQjCNH7Enj7JAhMxNsO5MS7lkbW_ZgLjQ&amp;ust=1505471994368914"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www.google.co.uk/url?sa=i&amp;rct=j&amp;q=&amp;esrc=s&amp;frm=1&amp;source=images&amp;cd=&amp;cad=rja&amp;uact=8&amp;ved=0ahUKEwj27YGwvqTWAhXLWRQKHZ3TAmcQjRwIBw&amp;url=http://blog.turbotax.intuit.com/tax-deductions-and-credits-2/education/teachers-can-still-save-with-the-educator-expense-deduction-12771/&amp;psig=AFQjCNH7Enj7JAhMxNsO5MS7lkbW_ZgLjQ&amp;ust=1505471994368914"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url?sa=i&amp;rct=j&amp;q=&amp;esrc=s&amp;frm=1&amp;source=images&amp;cd=&amp;cad=rja&amp;uact=8&amp;ved=0ahUKEwijx6SlwqTWAhViL8AKHW3fB7gQjRwIBw&amp;url=http://www.stlukesfrodsham.org.uk/page/mathematics-/35001&amp;psig=AFQjCNGuNqfKk_q5F-RzwPE5ar6cuqlD2w&amp;ust=1505473034790950"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s://www.google.co.uk/url?sa=i&amp;rct=j&amp;q=&amp;esrc=s&amp;frm=1&amp;source=images&amp;cd=&amp;cad=rja&amp;uact=8&amp;ved=0ahUKEwic49a3wqTWAhXkLsAKHZ5VA6EQjRwIBw&amp;url=https://www.illumine.co.uk/2016/04/5-essentials-problem-solving-work/&amp;psig=AFQjCNGF2mjFGEkmabGJi-2UuJx9d4rvQQ&amp;ust=150547308681666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google.co.uk/url?sa=i&amp;rct=j&amp;q=&amp;esrc=s&amp;frm=1&amp;source=images&amp;cd=&amp;cad=rja&amp;uact=8&amp;ved=0ahUKEwju_5bMxqTWAhWFaRQKHWe0Ab8QjRwIBw&amp;url=https://www.fastweb.com/college-search/articles/college-choice-questions&amp;psig=AFQjCNFkv2TPYGjsgZk-v5PLmNJahW6KQw&amp;ust=1505474199420697"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google.co.uk/url?sa=i&amp;rct=j&amp;q=&amp;esrc=s&amp;frm=1&amp;source=images&amp;cd=&amp;cad=rja&amp;uact=8&amp;ved=0ahUKEwi_57D8xqTWAhXBRhQKHXAoDPgQjRwIBw&amp;url=http://plotandscatter.com/services/data-question.html&amp;psig=AFQjCNFkv2TPYGjsgZk-v5PLmNJahW6KQw&amp;ust=150547419942069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92906" y="3429000"/>
            <a:ext cx="7696944" cy="1752600"/>
          </a:xfrm>
        </p:spPr>
        <p:txBody>
          <a:bodyPr>
            <a:normAutofit lnSpcReduction="10000"/>
          </a:bodyPr>
          <a:lstStyle/>
          <a:p>
            <a:r>
              <a:rPr lang="en-GB" sz="2400" b="1" dirty="0">
                <a:solidFill>
                  <a:schemeClr val="tx1"/>
                </a:solidFill>
                <a:latin typeface="Verdana" panose="020B0604030504040204" pitchFamily="34" charset="0"/>
                <a:ea typeface="Verdana" panose="020B0604030504040204" pitchFamily="34" charset="0"/>
                <a:cs typeface="Verdana" panose="020B0604030504040204" pitchFamily="34" charset="0"/>
              </a:rPr>
              <a:t>Hazel Class: Mrs T Duhig</a:t>
            </a:r>
          </a:p>
          <a:p>
            <a:r>
              <a:rPr lang="en-GB" sz="2400" b="1" dirty="0">
                <a:solidFill>
                  <a:schemeClr val="tx1"/>
                </a:solidFill>
                <a:latin typeface="Verdana" panose="020B0604030504040204" pitchFamily="34" charset="0"/>
                <a:ea typeface="Verdana" panose="020B0604030504040204" pitchFamily="34" charset="0"/>
                <a:cs typeface="Verdana" panose="020B0604030504040204" pitchFamily="34" charset="0"/>
              </a:rPr>
              <a:t>(TA is Mrs S Duggan)</a:t>
            </a:r>
          </a:p>
          <a:p>
            <a:r>
              <a:rPr lang="en-GB" sz="2400" b="1" dirty="0">
                <a:solidFill>
                  <a:schemeClr val="tx1"/>
                </a:solidFill>
                <a:latin typeface="Verdana" panose="020B0604030504040204" pitchFamily="34" charset="0"/>
                <a:ea typeface="Verdana" panose="020B0604030504040204" pitchFamily="34" charset="0"/>
                <a:cs typeface="Verdana" panose="020B0604030504040204" pitchFamily="34" charset="0"/>
              </a:rPr>
              <a:t>Maple Class: Mrs C Saunders</a:t>
            </a:r>
          </a:p>
          <a:p>
            <a:r>
              <a:rPr lang="en-GB" sz="2400" b="1" dirty="0">
                <a:solidFill>
                  <a:schemeClr val="tx1"/>
                </a:solidFill>
                <a:latin typeface="Verdana" panose="020B0604030504040204" pitchFamily="34" charset="0"/>
                <a:ea typeface="Verdana" panose="020B0604030504040204" pitchFamily="34" charset="0"/>
                <a:cs typeface="Verdana" panose="020B0604030504040204" pitchFamily="34" charset="0"/>
              </a:rPr>
              <a:t>(TA is Mrs M Dalzell)</a:t>
            </a:r>
          </a:p>
        </p:txBody>
      </p:sp>
      <p:sp>
        <p:nvSpPr>
          <p:cNvPr id="4" name="Footer Placeholder 3"/>
          <p:cNvSpPr>
            <a:spLocks noGrp="1"/>
          </p:cNvSpPr>
          <p:nvPr>
            <p:ph type="ftr" sz="quarter" idx="11"/>
          </p:nvPr>
        </p:nvSpPr>
        <p:spPr>
          <a:xfrm>
            <a:off x="3059832" y="5949280"/>
            <a:ext cx="2895600" cy="365125"/>
          </a:xfrm>
        </p:spPr>
        <p:txBody>
          <a:bodyPr/>
          <a:lstStyle/>
          <a:p>
            <a:r>
              <a:rPr lang="en-GB" sz="1800" b="1" dirty="0">
                <a:solidFill>
                  <a:schemeClr val="tx1"/>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sp>
        <p:nvSpPr>
          <p:cNvPr id="5" name="Title 4"/>
          <p:cNvSpPr>
            <a:spLocks noGrp="1"/>
          </p:cNvSpPr>
          <p:nvPr>
            <p:ph type="ctrTitle"/>
          </p:nvPr>
        </p:nvSpPr>
        <p:spPr>
          <a:xfrm>
            <a:off x="535334" y="1521345"/>
            <a:ext cx="7772400" cy="1470025"/>
          </a:xfrm>
        </p:spPr>
        <p:txBody>
          <a:bodyPr>
            <a:noAutofit/>
          </a:bodyPr>
          <a:lstStyle/>
          <a:p>
            <a:r>
              <a:rPr lang="en-GB" sz="6000" b="1" dirty="0">
                <a:latin typeface="Verdana" panose="020B0604030504040204" pitchFamily="34" charset="0"/>
                <a:ea typeface="Verdana" panose="020B0604030504040204" pitchFamily="34" charset="0"/>
                <a:cs typeface="Verdana" panose="020B0604030504040204" pitchFamily="34" charset="0"/>
              </a:rPr>
              <a:t>Welcome to </a:t>
            </a:r>
            <a:br>
              <a:rPr lang="en-GB" sz="6000" b="1" dirty="0">
                <a:latin typeface="Verdana" panose="020B0604030504040204" pitchFamily="34" charset="0"/>
                <a:ea typeface="Verdana" panose="020B0604030504040204" pitchFamily="34" charset="0"/>
                <a:cs typeface="Verdana" panose="020B0604030504040204" pitchFamily="34" charset="0"/>
              </a:rPr>
            </a:br>
            <a:r>
              <a:rPr lang="en-GB" sz="6000" b="1" dirty="0">
                <a:latin typeface="Verdana" panose="020B0604030504040204" pitchFamily="34" charset="0"/>
                <a:ea typeface="Verdana" panose="020B0604030504040204" pitchFamily="34" charset="0"/>
                <a:cs typeface="Verdana" panose="020B0604030504040204" pitchFamily="34" charset="0"/>
              </a:rPr>
              <a:t>Year 3</a:t>
            </a:r>
          </a:p>
        </p:txBody>
      </p:sp>
      <p:sp>
        <p:nvSpPr>
          <p:cNvPr id="6" name="AutoShape 2" descr="Image result for maple">
            <a:hlinkClick r:id="rId2"/>
          </p:cNvPr>
          <p:cNvSpPr>
            <a:spLocks noChangeAspect="1" noChangeArrowheads="1"/>
          </p:cNvSpPr>
          <p:nvPr/>
        </p:nvSpPr>
        <p:spPr bwMode="auto">
          <a:xfrm>
            <a:off x="155575" y="-1790700"/>
            <a:ext cx="3743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Image result for maple">
            <a:hlinkClick r:id="rId2"/>
          </p:cNvPr>
          <p:cNvSpPr>
            <a:spLocks noChangeAspect="1" noChangeArrowheads="1"/>
          </p:cNvSpPr>
          <p:nvPr/>
        </p:nvSpPr>
        <p:spPr bwMode="auto">
          <a:xfrm>
            <a:off x="307975" y="-1638300"/>
            <a:ext cx="3743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2" descr="See the source image">
            <a:extLst>
              <a:ext uri="{FF2B5EF4-FFF2-40B4-BE49-F238E27FC236}">
                <a16:creationId xmlns:a16="http://schemas.microsoft.com/office/drawing/2014/main" id="{A3CD50D2-8F97-9694-EE6B-F144EAB28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95" y="330143"/>
            <a:ext cx="1296144" cy="15071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8E36CE0B-C17C-5F62-7F29-5238175CA1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9881" y="330143"/>
            <a:ext cx="1296144" cy="1507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663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378" y="-23131"/>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Time To Reflect.</a:t>
            </a:r>
          </a:p>
        </p:txBody>
      </p:sp>
      <p:sp>
        <p:nvSpPr>
          <p:cNvPr id="3" name="Content Placeholder 2"/>
          <p:cNvSpPr>
            <a:spLocks noGrp="1"/>
          </p:cNvSpPr>
          <p:nvPr>
            <p:ph idx="1"/>
          </p:nvPr>
        </p:nvSpPr>
        <p:spPr>
          <a:xfrm>
            <a:off x="-108520" y="890932"/>
            <a:ext cx="9361040" cy="4525963"/>
          </a:xfrm>
        </p:spPr>
        <p:txBody>
          <a:bodyPr>
            <a:normAutofit lnSpcReduction="10000"/>
          </a:bodyPr>
          <a:lstStyle/>
          <a:p>
            <a:pPr marL="0" indent="0" algn="ctr">
              <a:buNone/>
            </a:pPr>
            <a:endParaRPr lang="en-GB" sz="3100" b="1" dirty="0">
              <a:latin typeface="Verdana" panose="020B0604030504040204" pitchFamily="34" charset="0"/>
              <a:ea typeface="Verdana" panose="020B0604030504040204" pitchFamily="34" charset="0"/>
              <a:cs typeface="Verdana" panose="020B0604030504040204" pitchFamily="34" charset="0"/>
            </a:endParaRPr>
          </a:p>
          <a:p>
            <a:pPr marL="0" indent="0" algn="ctr">
              <a:buNone/>
            </a:pPr>
            <a:r>
              <a:rPr lang="en-GB" sz="3100" b="1" dirty="0">
                <a:latin typeface="Verdana" panose="020B0604030504040204" pitchFamily="34" charset="0"/>
                <a:ea typeface="Verdana" panose="020B0604030504040204" pitchFamily="34" charset="0"/>
                <a:cs typeface="Verdana" panose="020B0604030504040204" pitchFamily="34" charset="0"/>
              </a:rPr>
              <a:t>Dear God, </a:t>
            </a:r>
          </a:p>
          <a:p>
            <a:pPr marL="0" indent="0" algn="ctr">
              <a:buNone/>
            </a:pPr>
            <a:r>
              <a:rPr lang="en-GB" sz="3100" b="1" dirty="0">
                <a:latin typeface="Verdana" panose="020B0604030504040204" pitchFamily="34" charset="0"/>
                <a:ea typeface="Verdana" panose="020B0604030504040204" pitchFamily="34" charset="0"/>
                <a:cs typeface="Verdana" panose="020B0604030504040204" pitchFamily="34" charset="0"/>
              </a:rPr>
              <a:t> At the beginning of this new school year, we implore your mercy: bless the children, teachers, and staff, that together we may grow in faith, hope, and love as we learn from you and each other how to follow your Son, Jesus.</a:t>
            </a:r>
          </a:p>
          <a:p>
            <a:pPr marL="0" indent="0" algn="ctr">
              <a:buNone/>
            </a:pPr>
            <a:r>
              <a:rPr lang="en-GB" sz="3100" b="1" dirty="0">
                <a:latin typeface="Verdana" panose="020B0604030504040204" pitchFamily="34" charset="0"/>
                <a:ea typeface="Verdana" panose="020B0604030504040204" pitchFamily="34" charset="0"/>
                <a:cs typeface="Verdana" panose="020B0604030504040204" pitchFamily="34" charset="0"/>
              </a:rPr>
              <a:t>Amen. </a:t>
            </a:r>
          </a:p>
          <a:p>
            <a:pPr marL="0" indent="0" algn="ctr">
              <a:buNone/>
            </a:pPr>
            <a:endParaRPr lang="en-GB" sz="2000" dirty="0">
              <a:latin typeface="Verdana" panose="020B0604030504040204" pitchFamily="34" charset="0"/>
              <a:ea typeface="Verdana" panose="020B0604030504040204" pitchFamily="34" charset="0"/>
              <a:cs typeface="Verdana" panose="020B0604030504040204" pitchFamily="34" charset="0"/>
            </a:endParaRPr>
          </a:p>
          <a:p>
            <a:pPr marL="0" indent="0" algn="ctr">
              <a:buNone/>
            </a:pP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a:xfrm>
            <a:off x="3131840" y="6093296"/>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5635851"/>
            <a:ext cx="1296144" cy="1101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5635851"/>
            <a:ext cx="1298575" cy="1096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5661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378" y="-23131"/>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Our Mission Statement.</a:t>
            </a:r>
          </a:p>
        </p:txBody>
      </p:sp>
      <p:sp>
        <p:nvSpPr>
          <p:cNvPr id="3" name="Content Placeholder 2"/>
          <p:cNvSpPr>
            <a:spLocks noGrp="1"/>
          </p:cNvSpPr>
          <p:nvPr>
            <p:ph idx="1"/>
          </p:nvPr>
        </p:nvSpPr>
        <p:spPr>
          <a:xfrm>
            <a:off x="467544" y="1124744"/>
            <a:ext cx="8229600" cy="4525963"/>
          </a:xfrm>
        </p:spPr>
        <p:txBody>
          <a:bodyPr>
            <a:normAutofit fontScale="70000" lnSpcReduction="20000"/>
          </a:bodyPr>
          <a:lstStyle/>
          <a:p>
            <a:pPr algn="ctr"/>
            <a:r>
              <a:rPr lang="en-GB" dirty="0">
                <a:latin typeface="Verdana" panose="020B0604030504040204" pitchFamily="34" charset="0"/>
                <a:ea typeface="Verdana" panose="020B0604030504040204" pitchFamily="34" charset="0"/>
                <a:cs typeface="Verdana" panose="020B0604030504040204" pitchFamily="34" charset="0"/>
              </a:rPr>
              <a:t>Our mission statement is at the heart of all we do. </a:t>
            </a:r>
          </a:p>
          <a:p>
            <a:pPr algn="ctr"/>
            <a:r>
              <a:rPr lang="en-GB" dirty="0">
                <a:latin typeface="Verdana" panose="020B0604030504040204" pitchFamily="34" charset="0"/>
                <a:ea typeface="Verdana" panose="020B0604030504040204" pitchFamily="34" charset="0"/>
                <a:cs typeface="Verdana" panose="020B0604030504040204" pitchFamily="34" charset="0"/>
              </a:rPr>
              <a:t>It is referred to every day so that the children understand how they can use it to guide them, both at school and at home.</a:t>
            </a:r>
          </a:p>
          <a:p>
            <a:pPr algn="ctr"/>
            <a:r>
              <a:rPr lang="en-GB" dirty="0">
                <a:latin typeface="Verdana" panose="020B0604030504040204" pitchFamily="34" charset="0"/>
                <a:ea typeface="Verdana" panose="020B0604030504040204" pitchFamily="34" charset="0"/>
                <a:cs typeface="Verdana" panose="020B0604030504040204" pitchFamily="34" charset="0"/>
              </a:rPr>
              <a:t>Our pupils develop spiritually, emotionally, socially and morally.  </a:t>
            </a:r>
          </a:p>
          <a:p>
            <a:pPr algn="ctr"/>
            <a:r>
              <a:rPr lang="en-GB" dirty="0">
                <a:latin typeface="Verdana" panose="020B0604030504040204" pitchFamily="34" charset="0"/>
                <a:ea typeface="Verdana" panose="020B0604030504040204" pitchFamily="34" charset="0"/>
                <a:cs typeface="Verdana" panose="020B0604030504040204" pitchFamily="34" charset="0"/>
              </a:rPr>
              <a:t>Children are encouraged to become more independent and to develop a resilient approach to everyday challenges with a positive growth mind set.  </a:t>
            </a:r>
          </a:p>
          <a:p>
            <a:pPr algn="ctr"/>
            <a:r>
              <a:rPr lang="en-GB" dirty="0">
                <a:latin typeface="Verdana" panose="020B0604030504040204" pitchFamily="34" charset="0"/>
                <a:ea typeface="Verdana" panose="020B0604030504040204" pitchFamily="34" charset="0"/>
                <a:cs typeface="Verdana" panose="020B0604030504040204" pitchFamily="34" charset="0"/>
              </a:rPr>
              <a:t>Children will have greater responsibilities for their own learning and for their contribution to school life.</a:t>
            </a:r>
          </a:p>
          <a:p>
            <a:pPr algn="ct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a:xfrm>
            <a:off x="3131840" y="5987391"/>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pic>
        <p:nvPicPr>
          <p:cNvPr id="2050" name="Picture 2" descr="Image result for independenc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5301208"/>
            <a:ext cx="2088232" cy="1372367"/>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5301208"/>
            <a:ext cx="2090737"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4583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378" y="-23131"/>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Daily Routine.</a:t>
            </a:r>
          </a:p>
        </p:txBody>
      </p:sp>
      <p:sp>
        <p:nvSpPr>
          <p:cNvPr id="3" name="Content Placeholder 2"/>
          <p:cNvSpPr>
            <a:spLocks noGrp="1"/>
          </p:cNvSpPr>
          <p:nvPr>
            <p:ph idx="1"/>
          </p:nvPr>
        </p:nvSpPr>
        <p:spPr>
          <a:xfrm>
            <a:off x="467544" y="1124744"/>
            <a:ext cx="8229600" cy="4525963"/>
          </a:xfrm>
        </p:spPr>
        <p:txBody>
          <a:bodyPr>
            <a:normAutofit lnSpcReduction="10000"/>
          </a:bodyPr>
          <a:lstStyle/>
          <a:p>
            <a:r>
              <a:rPr lang="en-GB" sz="2400" dirty="0">
                <a:latin typeface="Verdana" panose="020B0604030504040204" pitchFamily="34" charset="0"/>
                <a:ea typeface="Verdana" panose="020B0604030504040204" pitchFamily="34" charset="0"/>
              </a:rPr>
              <a:t>8.45am – 9.00am Arrival time. If you arrive after this time, please take your child to the office to sign them in.</a:t>
            </a:r>
          </a:p>
          <a:p>
            <a:r>
              <a:rPr lang="en-GB" sz="2400" dirty="0">
                <a:latin typeface="Verdana" panose="020B0604030504040204" pitchFamily="34" charset="0"/>
                <a:ea typeface="Verdana" panose="020B0604030504040204" pitchFamily="34" charset="0"/>
              </a:rPr>
              <a:t>9.00am – Registration, lunch choices then lessons begin.</a:t>
            </a:r>
          </a:p>
          <a:p>
            <a:r>
              <a:rPr lang="en-GB" sz="2400" dirty="0">
                <a:latin typeface="Verdana" panose="020B0604030504040204" pitchFamily="34" charset="0"/>
                <a:ea typeface="Verdana" panose="020B0604030504040204" pitchFamily="34" charset="0"/>
              </a:rPr>
              <a:t>10.30am – 10.45am Break. </a:t>
            </a:r>
          </a:p>
          <a:p>
            <a:r>
              <a:rPr lang="en-GB" sz="2400" dirty="0">
                <a:latin typeface="Verdana" panose="020B0604030504040204" pitchFamily="34" charset="0"/>
                <a:ea typeface="Verdana" panose="020B0604030504040204" pitchFamily="34" charset="0"/>
              </a:rPr>
              <a:t>11.45am – 12.45pm Lunch.</a:t>
            </a:r>
          </a:p>
          <a:p>
            <a:r>
              <a:rPr lang="en-GB" sz="2400" dirty="0">
                <a:latin typeface="Verdana" panose="020B0604030504040204" pitchFamily="34" charset="0"/>
                <a:ea typeface="Verdana" panose="020B0604030504040204" pitchFamily="34" charset="0"/>
              </a:rPr>
              <a:t>3.25pm – Collection time. If you arrive late, your child will be taken to the office for collection from there. Please ensure you let your child’s teacher know if there are any changes to end of day arrangements.</a:t>
            </a:r>
            <a:endParaRPr lang="en-GB" sz="2400" dirty="0">
              <a:latin typeface="Verdana" panose="020B0604030504040204" pitchFamily="34" charset="0"/>
              <a:ea typeface="Verdana" panose="020B0604030504040204" pitchFamily="34" charset="0"/>
              <a:cs typeface="Verdana" panose="020B0604030504040204" pitchFamily="34" charset="0"/>
            </a:endParaRPr>
          </a:p>
        </p:txBody>
      </p:sp>
      <p:sp>
        <p:nvSpPr>
          <p:cNvPr id="4" name="Footer Placeholder 3"/>
          <p:cNvSpPr>
            <a:spLocks noGrp="1"/>
          </p:cNvSpPr>
          <p:nvPr>
            <p:ph type="ftr" sz="quarter" idx="11"/>
          </p:nvPr>
        </p:nvSpPr>
        <p:spPr>
          <a:xfrm>
            <a:off x="3131840" y="5987391"/>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spTree>
    <p:extLst>
      <p:ext uri="{BB962C8B-B14F-4D97-AF65-F5344CB8AC3E}">
        <p14:creationId xmlns:p14="http://schemas.microsoft.com/office/powerpoint/2010/main" val="3759025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70"/>
            <a:ext cx="8229600" cy="1263741"/>
          </a:xfrm>
        </p:spPr>
        <p:txBody>
          <a:bodyPr>
            <a:normAutofit fontScale="90000"/>
          </a:bodyPr>
          <a:lstStyle/>
          <a:p>
            <a:r>
              <a:rPr lang="en-GB" b="1" dirty="0">
                <a:latin typeface="Verdana" panose="020B0604030504040204" pitchFamily="34" charset="0"/>
                <a:ea typeface="Verdana" panose="020B0604030504040204" pitchFamily="34" charset="0"/>
                <a:cs typeface="Verdana" panose="020B0604030504040204" pitchFamily="34" charset="0"/>
              </a:rPr>
              <a:t>How you can help your child. </a:t>
            </a:r>
          </a:p>
        </p:txBody>
      </p:sp>
      <p:sp>
        <p:nvSpPr>
          <p:cNvPr id="3" name="Content Placeholder 2"/>
          <p:cNvSpPr>
            <a:spLocks noGrp="1"/>
          </p:cNvSpPr>
          <p:nvPr>
            <p:ph idx="1"/>
          </p:nvPr>
        </p:nvSpPr>
        <p:spPr>
          <a:xfrm>
            <a:off x="0" y="1700808"/>
            <a:ext cx="8856984" cy="4093915"/>
          </a:xfrm>
        </p:spPr>
        <p:txBody>
          <a:bodyPr>
            <a:normAutofit/>
          </a:bodyPr>
          <a:lstStyle/>
          <a:p>
            <a:r>
              <a:rPr lang="en-GB" sz="2400" dirty="0">
                <a:latin typeface="Verdana" panose="020B0604030504040204" pitchFamily="34" charset="0"/>
                <a:ea typeface="Verdana" panose="020B0604030504040204" pitchFamily="34" charset="0"/>
                <a:cs typeface="Verdana" panose="020B0604030504040204" pitchFamily="34" charset="0"/>
              </a:rPr>
              <a:t>Hearing and supporting them as they read challenging books.</a:t>
            </a:r>
          </a:p>
          <a:p>
            <a:r>
              <a:rPr lang="en-GB" sz="2400" dirty="0">
                <a:latin typeface="Verdana" panose="020B0604030504040204" pitchFamily="34" charset="0"/>
                <a:ea typeface="Verdana" panose="020B0604030504040204" pitchFamily="34" charset="0"/>
                <a:cs typeface="Verdana" panose="020B0604030504040204" pitchFamily="34" charset="0"/>
              </a:rPr>
              <a:t>Asking questions when your child is reading. Understanding the text (comprehension) is as important as being able to decode the words. </a:t>
            </a:r>
          </a:p>
          <a:p>
            <a:r>
              <a:rPr lang="en-GB" sz="2400" dirty="0">
                <a:latin typeface="Verdana" panose="020B0604030504040204" pitchFamily="34" charset="0"/>
                <a:ea typeface="Verdana" panose="020B0604030504040204" pitchFamily="34" charset="0"/>
                <a:cs typeface="Verdana" panose="020B0604030504040204" pitchFamily="34" charset="0"/>
              </a:rPr>
              <a:t>Encouraging a love of reading and reading for pleasure. </a:t>
            </a:r>
          </a:p>
          <a:p>
            <a:r>
              <a:rPr lang="en-GB" sz="2400" dirty="0">
                <a:latin typeface="Verdana" panose="020B0604030504040204" pitchFamily="34" charset="0"/>
                <a:ea typeface="Verdana" panose="020B0604030504040204" pitchFamily="34" charset="0"/>
                <a:cs typeface="Verdana" panose="020B0604030504040204" pitchFamily="34" charset="0"/>
              </a:rPr>
              <a:t>Telling the time on an analogue and digital clock.</a:t>
            </a:r>
          </a:p>
        </p:txBody>
      </p:sp>
      <p:sp>
        <p:nvSpPr>
          <p:cNvPr id="4" name="Footer Placeholder 3"/>
          <p:cNvSpPr>
            <a:spLocks noGrp="1"/>
          </p:cNvSpPr>
          <p:nvPr>
            <p:ph type="ftr" sz="quarter" idx="11"/>
          </p:nvPr>
        </p:nvSpPr>
        <p:spPr>
          <a:xfrm>
            <a:off x="3131840" y="6021288"/>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pic>
        <p:nvPicPr>
          <p:cNvPr id="5" name="Picture 2" descr="Image result for helping children">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0650" y="5461387"/>
            <a:ext cx="1728192" cy="12637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lated imag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5382103"/>
            <a:ext cx="2024062"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924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Verdana" panose="020B0604030504040204" pitchFamily="34" charset="0"/>
                <a:ea typeface="Verdana" panose="020B0604030504040204" pitchFamily="34" charset="0"/>
                <a:cs typeface="Verdana" panose="020B0604030504040204" pitchFamily="34" charset="0"/>
              </a:rPr>
              <a:t>How you can help your child. </a:t>
            </a:r>
          </a:p>
        </p:txBody>
      </p:sp>
      <p:sp>
        <p:nvSpPr>
          <p:cNvPr id="3" name="Content Placeholder 2"/>
          <p:cNvSpPr>
            <a:spLocks noGrp="1"/>
          </p:cNvSpPr>
          <p:nvPr>
            <p:ph idx="1"/>
          </p:nvPr>
        </p:nvSpPr>
        <p:spPr>
          <a:xfrm>
            <a:off x="0" y="1937896"/>
            <a:ext cx="9144000" cy="4144859"/>
          </a:xfrm>
        </p:spPr>
        <p:txBody>
          <a:bodyPr>
            <a:normAutofit/>
          </a:bodyPr>
          <a:lstStyle/>
          <a:p>
            <a:r>
              <a:rPr lang="en-GB" sz="2400" dirty="0">
                <a:latin typeface="Verdana" panose="020B0604030504040204" pitchFamily="34" charset="0"/>
                <a:ea typeface="Verdana" panose="020B0604030504040204" pitchFamily="34" charset="0"/>
                <a:cs typeface="Verdana" panose="020B0604030504040204" pitchFamily="34" charset="0"/>
              </a:rPr>
              <a:t>Supporting their recall of times tables and corresponding division facts (</a:t>
            </a:r>
            <a:r>
              <a:rPr lang="en-GB" sz="2400" b="1" dirty="0">
                <a:latin typeface="Verdana" panose="020B0604030504040204" pitchFamily="34" charset="0"/>
                <a:ea typeface="Verdana" panose="020B0604030504040204" pitchFamily="34" charset="0"/>
                <a:cs typeface="Verdana" panose="020B0604030504040204" pitchFamily="34" charset="0"/>
              </a:rPr>
              <a:t>Starting point- 2s, 5s and 10s. Year 3- 3s, 4s and 8s). </a:t>
            </a:r>
          </a:p>
          <a:p>
            <a:r>
              <a:rPr lang="en-GB" sz="2400" dirty="0">
                <a:latin typeface="Verdana" panose="020B0604030504040204" pitchFamily="34" charset="0"/>
                <a:ea typeface="Verdana" panose="020B0604030504040204" pitchFamily="34" charset="0"/>
                <a:cs typeface="Verdana" panose="020B0604030504040204" pitchFamily="34" charset="0"/>
              </a:rPr>
              <a:t>Encourage your child to become generally more independent, responsible and organised. For example: tie their own neck ties, tie their own shoe laces,  change their own clothes for PE. </a:t>
            </a:r>
          </a:p>
        </p:txBody>
      </p:sp>
      <p:sp>
        <p:nvSpPr>
          <p:cNvPr id="4" name="Footer Placeholder 3"/>
          <p:cNvSpPr>
            <a:spLocks noGrp="1"/>
          </p:cNvSpPr>
          <p:nvPr>
            <p:ph type="ftr" sz="quarter" idx="11"/>
          </p:nvPr>
        </p:nvSpPr>
        <p:spPr>
          <a:xfrm>
            <a:off x="3131840" y="6021288"/>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pic>
        <p:nvPicPr>
          <p:cNvPr id="5" name="Picture 2" descr="Image result for helping children">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7878" y="5461387"/>
            <a:ext cx="1728192" cy="12637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lated imag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90234" y="5378383"/>
            <a:ext cx="2024062"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4880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Verdana" panose="020B0604030504040204" pitchFamily="34" charset="0"/>
                <a:ea typeface="Verdana" panose="020B0604030504040204" pitchFamily="34" charset="0"/>
                <a:cs typeface="Verdana" panose="020B0604030504040204" pitchFamily="34" charset="0"/>
              </a:rPr>
              <a:t>Homework.</a:t>
            </a:r>
          </a:p>
        </p:txBody>
      </p:sp>
      <p:sp>
        <p:nvSpPr>
          <p:cNvPr id="3" name="Content Placeholder 2"/>
          <p:cNvSpPr>
            <a:spLocks noGrp="1"/>
          </p:cNvSpPr>
          <p:nvPr>
            <p:ph idx="1"/>
          </p:nvPr>
        </p:nvSpPr>
        <p:spPr>
          <a:xfrm>
            <a:off x="0" y="1417638"/>
            <a:ext cx="9144000" cy="4665117"/>
          </a:xfrm>
        </p:spPr>
        <p:txBody>
          <a:bodyPr>
            <a:normAutofit/>
          </a:bodyPr>
          <a:lstStyle/>
          <a:p>
            <a:r>
              <a:rPr lang="en-US" sz="2400" dirty="0">
                <a:latin typeface="Verdana" panose="020B0604030504040204" pitchFamily="34" charset="0"/>
                <a:ea typeface="Verdana" panose="020B0604030504040204" pitchFamily="34" charset="0"/>
              </a:rPr>
              <a:t>Homework will be uploaded on Seesaw every Friday and a photo of your child’s work should be uploaded by the following Thursday via your child’s Seesaw profile. </a:t>
            </a:r>
          </a:p>
          <a:p>
            <a:r>
              <a:rPr lang="en-US" sz="2400" dirty="0">
                <a:latin typeface="Verdana" panose="020B0604030504040204" pitchFamily="34" charset="0"/>
                <a:ea typeface="Verdana" panose="020B0604030504040204" pitchFamily="34" charset="0"/>
              </a:rPr>
              <a:t>Each week the homework will be read and acknowledged with a ‘like’ and, sometimes, a feedback comment given. </a:t>
            </a:r>
          </a:p>
          <a:p>
            <a:r>
              <a:rPr lang="en-US" sz="2400" dirty="0">
                <a:latin typeface="Verdana" panose="020B0604030504040204" pitchFamily="34" charset="0"/>
                <a:ea typeface="Verdana" panose="020B0604030504040204" pitchFamily="34" charset="0"/>
              </a:rPr>
              <a:t>The children’s homework will alternate between </a:t>
            </a:r>
            <a:r>
              <a:rPr lang="en-US" sz="2400" dirty="0" err="1">
                <a:latin typeface="Verdana" panose="020B0604030504040204" pitchFamily="34" charset="0"/>
                <a:ea typeface="Verdana" panose="020B0604030504040204" pitchFamily="34" charset="0"/>
              </a:rPr>
              <a:t>Maths</a:t>
            </a:r>
            <a:r>
              <a:rPr lang="en-US" sz="2400" dirty="0">
                <a:latin typeface="Verdana" panose="020B0604030504040204" pitchFamily="34" charset="0"/>
                <a:ea typeface="Verdana" panose="020B0604030504040204" pitchFamily="34" charset="0"/>
              </a:rPr>
              <a:t>, English and a Foundation Subject.</a:t>
            </a:r>
          </a:p>
          <a:p>
            <a:r>
              <a:rPr lang="en-US" sz="2400" dirty="0">
                <a:latin typeface="Verdana" panose="020B0604030504040204" pitchFamily="34" charset="0"/>
                <a:ea typeface="Verdana" panose="020B0604030504040204" pitchFamily="34" charset="0"/>
              </a:rPr>
              <a:t>The children are expected to </a:t>
            </a:r>
            <a:r>
              <a:rPr lang="en-US" sz="2400" dirty="0" err="1">
                <a:latin typeface="Verdana" panose="020B0604030504040204" pitchFamily="34" charset="0"/>
                <a:ea typeface="Verdana" panose="020B0604030504040204" pitchFamily="34" charset="0"/>
              </a:rPr>
              <a:t>practise</a:t>
            </a:r>
            <a:r>
              <a:rPr lang="en-US" sz="2400" dirty="0">
                <a:latin typeface="Verdana" panose="020B0604030504040204" pitchFamily="34" charset="0"/>
                <a:ea typeface="Verdana" panose="020B0604030504040204" pitchFamily="34" charset="0"/>
              </a:rPr>
              <a:t> their reading each evening, as well as their times tables and spellings. </a:t>
            </a:r>
          </a:p>
        </p:txBody>
      </p:sp>
      <p:sp>
        <p:nvSpPr>
          <p:cNvPr id="4" name="Footer Placeholder 3"/>
          <p:cNvSpPr>
            <a:spLocks noGrp="1"/>
          </p:cNvSpPr>
          <p:nvPr>
            <p:ph type="ftr" sz="quarter" idx="11"/>
          </p:nvPr>
        </p:nvSpPr>
        <p:spPr>
          <a:xfrm>
            <a:off x="3131840" y="6021288"/>
            <a:ext cx="2895600" cy="365125"/>
          </a:xfrm>
        </p:spPr>
        <p:txBody>
          <a:bodyPr/>
          <a:lstStyle/>
          <a:p>
            <a:pPr lvl="0"/>
            <a:r>
              <a:rPr lang="en-GB" sz="1800"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a:p>
            <a:endParaRPr lang="en-GB" dirty="0"/>
          </a:p>
        </p:txBody>
      </p:sp>
      <p:pic>
        <p:nvPicPr>
          <p:cNvPr id="6" name="Picture 5">
            <a:extLst>
              <a:ext uri="{FF2B5EF4-FFF2-40B4-BE49-F238E27FC236}">
                <a16:creationId xmlns:a16="http://schemas.microsoft.com/office/drawing/2014/main" id="{EFC24B20-69C3-DF64-B556-26D4DD1AD8B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732" y="5586702"/>
            <a:ext cx="2255837"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a:extLst>
              <a:ext uri="{FF2B5EF4-FFF2-40B4-BE49-F238E27FC236}">
                <a16:creationId xmlns:a16="http://schemas.microsoft.com/office/drawing/2014/main" id="{CF3BA5B9-AECE-4F9F-9FDB-3EA23D2E23E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45855" y="5586702"/>
            <a:ext cx="2255837" cy="110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2944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165"/>
            <a:ext cx="8229600" cy="1143000"/>
          </a:xfrm>
        </p:spPr>
        <p:txBody>
          <a:bodyPr>
            <a:normAutofit/>
          </a:bodyPr>
          <a:lstStyle/>
          <a:p>
            <a:r>
              <a:rPr lang="en-GB" b="1" dirty="0">
                <a:latin typeface="Verdana" panose="020B0604030504040204" pitchFamily="34" charset="0"/>
                <a:ea typeface="Verdana" panose="020B0604030504040204" pitchFamily="34" charset="0"/>
                <a:cs typeface="Verdana" panose="020B0604030504040204" pitchFamily="34" charset="0"/>
              </a:rPr>
              <a:t>Maths.</a:t>
            </a:r>
          </a:p>
        </p:txBody>
      </p:sp>
      <p:sp>
        <p:nvSpPr>
          <p:cNvPr id="3" name="Content Placeholder 2"/>
          <p:cNvSpPr>
            <a:spLocks noGrp="1"/>
          </p:cNvSpPr>
          <p:nvPr>
            <p:ph idx="1"/>
          </p:nvPr>
        </p:nvSpPr>
        <p:spPr>
          <a:xfrm>
            <a:off x="467544" y="908720"/>
            <a:ext cx="8229600" cy="4525963"/>
          </a:xfrm>
        </p:spPr>
        <p:txBody>
          <a:bodyPr>
            <a:normAutofit fontScale="70000" lnSpcReduction="20000"/>
          </a:bodyPr>
          <a:lstStyle/>
          <a:p>
            <a:pPr marL="0" indent="0" algn="ctr">
              <a:buNone/>
            </a:pPr>
            <a:r>
              <a:rPr lang="en-GB" sz="3600" dirty="0">
                <a:latin typeface="Verdana" panose="020B0604030504040204" pitchFamily="34" charset="0"/>
                <a:ea typeface="Verdana" panose="020B0604030504040204" pitchFamily="34" charset="0"/>
                <a:cs typeface="Verdana" panose="020B0604030504040204" pitchFamily="34" charset="0"/>
              </a:rPr>
              <a:t>Expectation examples:  </a:t>
            </a:r>
          </a:p>
          <a:p>
            <a:r>
              <a:rPr lang="en-GB" sz="3600" dirty="0">
                <a:latin typeface="Verdana" panose="020B0604030504040204" pitchFamily="34" charset="0"/>
                <a:ea typeface="Verdana" panose="020B0604030504040204" pitchFamily="34" charset="0"/>
                <a:cs typeface="Verdana" panose="020B0604030504040204" pitchFamily="34" charset="0"/>
              </a:rPr>
              <a:t>Develop a secure understanding of place value (hundreds, tens and ones).</a:t>
            </a:r>
          </a:p>
          <a:p>
            <a:r>
              <a:rPr lang="en-GB" sz="3600" dirty="0">
                <a:latin typeface="Verdana" panose="020B0604030504040204" pitchFamily="34" charset="0"/>
                <a:ea typeface="Verdana" panose="020B0604030504040204" pitchFamily="34" charset="0"/>
                <a:cs typeface="Verdana" panose="020B0604030504040204" pitchFamily="34" charset="0"/>
              </a:rPr>
              <a:t>Become fluent with a range of mathematical strategies and methods for +,x,- and ÷.</a:t>
            </a:r>
          </a:p>
          <a:p>
            <a:r>
              <a:rPr lang="en-GB" sz="3600" dirty="0">
                <a:latin typeface="Verdana" panose="020B0604030504040204" pitchFamily="34" charset="0"/>
                <a:ea typeface="Verdana" panose="020B0604030504040204" pitchFamily="34" charset="0"/>
                <a:cs typeface="Verdana" panose="020B0604030504040204" pitchFamily="34" charset="0"/>
              </a:rPr>
              <a:t>Develop mastery within mathematics. </a:t>
            </a:r>
          </a:p>
          <a:p>
            <a:r>
              <a:rPr lang="en-GB" sz="3600" dirty="0">
                <a:latin typeface="Verdana" panose="020B0604030504040204" pitchFamily="34" charset="0"/>
                <a:ea typeface="Verdana" panose="020B0604030504040204" pitchFamily="34" charset="0"/>
                <a:cs typeface="Verdana" panose="020B0604030504040204" pitchFamily="34" charset="0"/>
              </a:rPr>
              <a:t>Tell and write the time from an analogue clock and digital clock. </a:t>
            </a:r>
          </a:p>
          <a:p>
            <a:r>
              <a:rPr lang="en-GB" sz="3600" dirty="0">
                <a:latin typeface="Verdana" panose="020B0604030504040204" pitchFamily="34" charset="0"/>
                <a:ea typeface="Verdana" panose="020B0604030504040204" pitchFamily="34" charset="0"/>
                <a:cs typeface="Verdana" panose="020B0604030504040204" pitchFamily="34" charset="0"/>
              </a:rPr>
              <a:t>Recognise angles and turns.</a:t>
            </a:r>
          </a:p>
          <a:p>
            <a:r>
              <a:rPr lang="en-GB" sz="3600" dirty="0">
                <a:latin typeface="Verdana" panose="020B0604030504040204" pitchFamily="34" charset="0"/>
                <a:ea typeface="Verdana" panose="020B0604030504040204" pitchFamily="34" charset="0"/>
                <a:cs typeface="Verdana" panose="020B0604030504040204" pitchFamily="34" charset="0"/>
              </a:rPr>
              <a:t>Become fluent with multiplication and division facts for the 2,5,10,3,4 and 8 times tables by the end of Year 3.</a:t>
            </a:r>
          </a:p>
        </p:txBody>
      </p:sp>
      <p:pic>
        <p:nvPicPr>
          <p:cNvPr id="6146" name="Picture 2" descr="Image result for mathematic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36" y="5445224"/>
            <a:ext cx="1296144" cy="129614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problem solvin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6296" y="5389538"/>
            <a:ext cx="1584176" cy="13518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5292" y="5964599"/>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spTree>
    <p:extLst>
      <p:ext uri="{BB962C8B-B14F-4D97-AF65-F5344CB8AC3E}">
        <p14:creationId xmlns:p14="http://schemas.microsoft.com/office/powerpoint/2010/main" val="1045233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Writing.</a:t>
            </a:r>
          </a:p>
        </p:txBody>
      </p:sp>
      <p:sp>
        <p:nvSpPr>
          <p:cNvPr id="3" name="Content Placeholder 2"/>
          <p:cNvSpPr>
            <a:spLocks noGrp="1"/>
          </p:cNvSpPr>
          <p:nvPr>
            <p:ph idx="1"/>
          </p:nvPr>
        </p:nvSpPr>
        <p:spPr>
          <a:xfrm>
            <a:off x="467544" y="1268760"/>
            <a:ext cx="8229600" cy="4525963"/>
          </a:xfrm>
        </p:spPr>
        <p:txBody>
          <a:bodyPr>
            <a:normAutofit/>
          </a:bodyPr>
          <a:lstStyle/>
          <a:p>
            <a:r>
              <a:rPr lang="en-GB" sz="2800" dirty="0">
                <a:latin typeface="Verdana" panose="020B0604030504040204" pitchFamily="34" charset="0"/>
                <a:ea typeface="Verdana" panose="020B0604030504040204" pitchFamily="34" charset="0"/>
                <a:cs typeface="Verdana" panose="020B0604030504040204" pitchFamily="34" charset="0"/>
              </a:rPr>
              <a:t>Pupils receive a daily English lesson consisting of work linked to a unit, handwriting and guided reading. </a:t>
            </a:r>
          </a:p>
          <a:p>
            <a:r>
              <a:rPr lang="en-GB" sz="2800" dirty="0">
                <a:latin typeface="Verdana" panose="020B0604030504040204" pitchFamily="34" charset="0"/>
                <a:ea typeface="Verdana" panose="020B0604030504040204" pitchFamily="34" charset="0"/>
                <a:cs typeface="Verdana" panose="020B0604030504040204" pitchFamily="34" charset="0"/>
              </a:rPr>
              <a:t>Grammar and punctuation skills are covered during all of these lessons.</a:t>
            </a:r>
          </a:p>
          <a:p>
            <a:r>
              <a:rPr lang="en-GB" sz="2800" dirty="0">
                <a:latin typeface="Verdana" panose="020B0604030504040204" pitchFamily="34" charset="0"/>
                <a:ea typeface="Verdana" panose="020B0604030504040204" pitchFamily="34" charset="0"/>
                <a:cs typeface="Verdana" panose="020B0604030504040204" pitchFamily="34" charset="0"/>
              </a:rPr>
              <a:t>Pupils will focus on a range of fiction and non-fiction genres throughout their English topics.</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917" y="5489695"/>
            <a:ext cx="1750504" cy="1165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5597961"/>
            <a:ext cx="1626878" cy="108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2413292" y="5632414"/>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spTree>
    <p:extLst>
      <p:ext uri="{BB962C8B-B14F-4D97-AF65-F5344CB8AC3E}">
        <p14:creationId xmlns:p14="http://schemas.microsoft.com/office/powerpoint/2010/main" val="1250445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Writing.</a:t>
            </a:r>
          </a:p>
        </p:txBody>
      </p:sp>
      <p:sp>
        <p:nvSpPr>
          <p:cNvPr id="3" name="Content Placeholder 2"/>
          <p:cNvSpPr>
            <a:spLocks noGrp="1"/>
          </p:cNvSpPr>
          <p:nvPr>
            <p:ph idx="1"/>
          </p:nvPr>
        </p:nvSpPr>
        <p:spPr>
          <a:xfrm>
            <a:off x="467544" y="1268760"/>
            <a:ext cx="8229600" cy="4525963"/>
          </a:xfrm>
        </p:spPr>
        <p:txBody>
          <a:bodyPr>
            <a:normAutofit/>
          </a:bodyPr>
          <a:lstStyle/>
          <a:p>
            <a:r>
              <a:rPr lang="en-GB" sz="2800" dirty="0">
                <a:latin typeface="Verdana" panose="020B0604030504040204" pitchFamily="34" charset="0"/>
                <a:ea typeface="Verdana" panose="020B0604030504040204" pitchFamily="34" charset="0"/>
                <a:cs typeface="Verdana" panose="020B0604030504040204" pitchFamily="34" charset="0"/>
              </a:rPr>
              <a:t>Pupils are expected to write using cursive script. </a:t>
            </a:r>
          </a:p>
          <a:p>
            <a:r>
              <a:rPr lang="en-GB" sz="2800" dirty="0">
                <a:latin typeface="Verdana" panose="020B0604030504040204" pitchFamily="34" charset="0"/>
                <a:ea typeface="Verdana" panose="020B0604030504040204" pitchFamily="34" charset="0"/>
                <a:cs typeface="Verdana" panose="020B0604030504040204" pitchFamily="34" charset="0"/>
              </a:rPr>
              <a:t>Once they consistently and accurately write in this style, they will obtain their pen licence and may then use a blue Berol pen when writing.</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030" y="5516782"/>
            <a:ext cx="1750504" cy="1165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5597961"/>
            <a:ext cx="1626878" cy="108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2413292" y="5632414"/>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spTree>
    <p:extLst>
      <p:ext uri="{BB962C8B-B14F-4D97-AF65-F5344CB8AC3E}">
        <p14:creationId xmlns:p14="http://schemas.microsoft.com/office/powerpoint/2010/main" val="3843055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Reading.</a:t>
            </a:r>
          </a:p>
        </p:txBody>
      </p:sp>
      <p:sp>
        <p:nvSpPr>
          <p:cNvPr id="3" name="Content Placeholder 2"/>
          <p:cNvSpPr>
            <a:spLocks noGrp="1"/>
          </p:cNvSpPr>
          <p:nvPr>
            <p:ph idx="1"/>
          </p:nvPr>
        </p:nvSpPr>
        <p:spPr>
          <a:xfrm>
            <a:off x="467544" y="908720"/>
            <a:ext cx="8229600" cy="4525963"/>
          </a:xfrm>
        </p:spPr>
        <p:txBody>
          <a:bodyPr>
            <a:normAutofit/>
          </a:bodyPr>
          <a:lstStyle/>
          <a:p>
            <a:r>
              <a:rPr lang="en-GB" sz="2000" dirty="0">
                <a:latin typeface="Verdana" panose="020B0604030504040204" pitchFamily="34" charset="0"/>
                <a:ea typeface="Verdana" panose="020B0604030504040204" pitchFamily="34" charset="0"/>
                <a:cs typeface="Verdana" panose="020B0604030504040204" pitchFamily="34" charset="0"/>
              </a:rPr>
              <a:t>Phonics will be incorporated into daily teaching where opportunities arise. Some children will also receive phonics catch-up sessions in small groups. </a:t>
            </a:r>
          </a:p>
          <a:p>
            <a:r>
              <a:rPr lang="en-GB" sz="2000" dirty="0">
                <a:latin typeface="Verdana" panose="020B0604030504040204" pitchFamily="34" charset="0"/>
                <a:ea typeface="Verdana" panose="020B0604030504040204" pitchFamily="34" charset="0"/>
                <a:cs typeface="Verdana" panose="020B0604030504040204" pitchFamily="34" charset="0"/>
              </a:rPr>
              <a:t>Children will take home a reading book (until they become a free reader) on Fridays and this will need to be returned the following Wednesday. Please sign or record comments in your child’s reading record when you read with them at home. We will use our own record sheets in school. </a:t>
            </a:r>
          </a:p>
          <a:p>
            <a:r>
              <a:rPr lang="en-US" sz="2000" dirty="0">
                <a:latin typeface="Verdana" panose="020B0604030504040204" pitchFamily="34" charset="0"/>
                <a:ea typeface="Verdana" panose="020B0604030504040204" pitchFamily="34" charset="0"/>
              </a:rPr>
              <a:t>Your child must re-read their book in order to develop their decoding, fluency and comprehension skills. Therefore, your child can read their books several times. This is a healthy reading habit to encourage. We do this as adults, re-read our </a:t>
            </a:r>
            <a:r>
              <a:rPr lang="en-US" sz="2000" dirty="0" err="1">
                <a:latin typeface="Verdana" panose="020B0604030504040204" pitchFamily="34" charset="0"/>
                <a:ea typeface="Verdana" panose="020B0604030504040204" pitchFamily="34" charset="0"/>
              </a:rPr>
              <a:t>favourite</a:t>
            </a:r>
            <a:r>
              <a:rPr lang="en-US" sz="2000" dirty="0">
                <a:latin typeface="Verdana" panose="020B0604030504040204" pitchFamily="34" charset="0"/>
                <a:ea typeface="Verdana" panose="020B0604030504040204" pitchFamily="34" charset="0"/>
              </a:rPr>
              <a:t> books, and each read usually reveals a new layer of understanding and enjoyment!</a:t>
            </a:r>
            <a:endParaRPr lang="en-GB" sz="2000" dirty="0">
              <a:latin typeface="Verdana" panose="020B0604030504040204" pitchFamily="34" charset="0"/>
              <a:ea typeface="Verdana" panose="020B0604030504040204" pitchFamily="34" charset="0"/>
            </a:endParaRPr>
          </a:p>
          <a:p>
            <a:endParaRPr lang="en-GB" sz="2000" dirty="0"/>
          </a:p>
        </p:txBody>
      </p:sp>
      <p:sp>
        <p:nvSpPr>
          <p:cNvPr id="5" name="Rectangle 4"/>
          <p:cNvSpPr/>
          <p:nvPr/>
        </p:nvSpPr>
        <p:spPr>
          <a:xfrm>
            <a:off x="2286000" y="6021288"/>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pic>
        <p:nvPicPr>
          <p:cNvPr id="4" name="Picture 2" descr="Image result for reading ">
            <a:extLst>
              <a:ext uri="{FF2B5EF4-FFF2-40B4-BE49-F238E27FC236}">
                <a16:creationId xmlns:a16="http://schemas.microsoft.com/office/drawing/2014/main" id="{5CE3BE8B-CF25-EDDE-B670-4E2458A6CE3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200" y="5307208"/>
            <a:ext cx="1224136" cy="14281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reading ">
            <a:extLst>
              <a:ext uri="{FF2B5EF4-FFF2-40B4-BE49-F238E27FC236}">
                <a16:creationId xmlns:a16="http://schemas.microsoft.com/office/drawing/2014/main" id="{11BADEF4-487A-11D4-1AC0-638F533F630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3838" y="5307207"/>
            <a:ext cx="1224136" cy="1428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100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Verdana" panose="020B0604030504040204" pitchFamily="34" charset="0"/>
                <a:ea typeface="Verdana" panose="020B0604030504040204" pitchFamily="34" charset="0"/>
                <a:cs typeface="Verdana" panose="020B0604030504040204" pitchFamily="34" charset="0"/>
              </a:rPr>
              <a:t>“That’s not how they taught it in my day…”</a:t>
            </a:r>
          </a:p>
        </p:txBody>
      </p:sp>
      <p:sp>
        <p:nvSpPr>
          <p:cNvPr id="3" name="Content Placeholder 2"/>
          <p:cNvSpPr>
            <a:spLocks noGrp="1"/>
          </p:cNvSpPr>
          <p:nvPr>
            <p:ph idx="1"/>
          </p:nvPr>
        </p:nvSpPr>
        <p:spPr/>
        <p:txBody>
          <a:bodyPr/>
          <a:lstStyle/>
          <a:p>
            <a:r>
              <a:rPr lang="en-GB" dirty="0">
                <a:latin typeface="Verdana" panose="020B0604030504040204" pitchFamily="34" charset="0"/>
                <a:ea typeface="Verdana" panose="020B0604030504040204" pitchFamily="34" charset="0"/>
                <a:cs typeface="Verdana" panose="020B0604030504040204" pitchFamily="34" charset="0"/>
              </a:rPr>
              <a:t>Many mathematical and reading strategies, as well as curriculum expectations, have been changed and modified over the years. </a:t>
            </a:r>
          </a:p>
          <a:p>
            <a:r>
              <a:rPr lang="en-GB" dirty="0">
                <a:latin typeface="Verdana" panose="020B0604030504040204" pitchFamily="34" charset="0"/>
                <a:ea typeface="Verdana" panose="020B0604030504040204" pitchFamily="34" charset="0"/>
                <a:cs typeface="Verdana" panose="020B0604030504040204" pitchFamily="34" charset="0"/>
              </a:rPr>
              <a:t>If you ever have any questions about the teaching methods used, please ask! We are here to help you too. </a:t>
            </a:r>
          </a:p>
        </p:txBody>
      </p:sp>
      <p:sp>
        <p:nvSpPr>
          <p:cNvPr id="5" name="Rectangle 4"/>
          <p:cNvSpPr/>
          <p:nvPr/>
        </p:nvSpPr>
        <p:spPr>
          <a:xfrm>
            <a:off x="2286000" y="5949280"/>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pic>
        <p:nvPicPr>
          <p:cNvPr id="9218" name="Picture 2" descr="Image result for question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5515491"/>
            <a:ext cx="1624303" cy="108012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2569" y="5515491"/>
            <a:ext cx="1627187"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6410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Extra! Extra!</a:t>
            </a:r>
          </a:p>
        </p:txBody>
      </p:sp>
      <p:sp>
        <p:nvSpPr>
          <p:cNvPr id="3" name="Content Placeholder 2"/>
          <p:cNvSpPr>
            <a:spLocks noGrp="1"/>
          </p:cNvSpPr>
          <p:nvPr>
            <p:ph idx="1"/>
          </p:nvPr>
        </p:nvSpPr>
        <p:spPr>
          <a:xfrm>
            <a:off x="467544" y="908720"/>
            <a:ext cx="8229600" cy="4525963"/>
          </a:xfrm>
        </p:spPr>
        <p:txBody>
          <a:bodyPr>
            <a:normAutofit/>
          </a:bodyPr>
          <a:lstStyle/>
          <a:p>
            <a:r>
              <a:rPr lang="en-GB" sz="2000" dirty="0">
                <a:latin typeface="Verdana" panose="020B0604030504040204" pitchFamily="34" charset="0"/>
                <a:ea typeface="Verdana" panose="020B0604030504040204" pitchFamily="34" charset="0"/>
                <a:cs typeface="Verdana" panose="020B0604030504040204" pitchFamily="34" charset="0"/>
              </a:rPr>
              <a:t>PE lessons are held twice weekly. Please ensure that every piece of your child’s kit is fully labelled.</a:t>
            </a:r>
          </a:p>
          <a:p>
            <a:r>
              <a:rPr lang="en-GB" sz="2000" dirty="0">
                <a:latin typeface="Verdana" panose="020B0604030504040204" pitchFamily="34" charset="0"/>
                <a:ea typeface="Verdana" panose="020B0604030504040204" pitchFamily="34" charset="0"/>
                <a:cs typeface="Verdana" panose="020B0604030504040204" pitchFamily="34" charset="0"/>
              </a:rPr>
              <a:t>Please ensure your child has a school approved PE kit in order to participate fully in the lessons. This will be sent home each half term for washing. Full details of our school PE kit is available on the school website. </a:t>
            </a:r>
          </a:p>
          <a:p>
            <a:r>
              <a:rPr lang="en-GB" sz="2000" dirty="0">
                <a:latin typeface="Verdana" panose="020B0604030504040204" pitchFamily="34" charset="0"/>
                <a:ea typeface="Verdana" panose="020B0604030504040204" pitchFamily="34" charset="0"/>
              </a:rPr>
              <a:t>Reading Books, Reading Records and Times Tables Cards must be in your child’s school bag every day. These are needed for reading/assessment with an adult.</a:t>
            </a:r>
          </a:p>
          <a:p>
            <a:r>
              <a:rPr lang="en-GB" sz="2000" dirty="0">
                <a:latin typeface="Verdana" panose="020B0604030504040204" pitchFamily="34" charset="0"/>
                <a:ea typeface="Verdana" panose="020B0604030504040204" pitchFamily="34" charset="0"/>
              </a:rPr>
              <a:t>All children need a pair of named plimsolls for indoor use which will remain in school.</a:t>
            </a:r>
          </a:p>
          <a:p>
            <a:r>
              <a:rPr lang="en-GB" sz="2000" dirty="0">
                <a:latin typeface="Verdana" panose="020B0604030504040204" pitchFamily="34" charset="0"/>
                <a:ea typeface="Verdana" panose="020B0604030504040204" pitchFamily="34" charset="0"/>
              </a:rPr>
              <a:t>Please label all of your child’s school belongings, including their outdoor wear, to avoid confusion and upset.</a:t>
            </a:r>
          </a:p>
          <a:p>
            <a:endParaRPr lang="en-GB" sz="2000" dirty="0"/>
          </a:p>
        </p:txBody>
      </p:sp>
      <p:sp>
        <p:nvSpPr>
          <p:cNvPr id="5" name="Rectangle 4"/>
          <p:cNvSpPr/>
          <p:nvPr/>
        </p:nvSpPr>
        <p:spPr>
          <a:xfrm>
            <a:off x="2286000" y="6021288"/>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pic>
        <p:nvPicPr>
          <p:cNvPr id="1026" name="Picture 2" descr="Extra Extra Headline Newspaper Isolated On White Background Stok Vektör  Sanatı &amp; Yan gelir'nin Daha Fazla Görseli - iStock">
            <a:extLst>
              <a:ext uri="{FF2B5EF4-FFF2-40B4-BE49-F238E27FC236}">
                <a16:creationId xmlns:a16="http://schemas.microsoft.com/office/drawing/2014/main" id="{1BDA96BB-B80D-4466-B824-05BA853632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289" y="5434683"/>
            <a:ext cx="1255663" cy="12556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xtra Extra Headline Newspaper Isolated On White Background Stok Vektör  Sanatı &amp; Yan gelir'nin Daha Fazla Görseli - iStock">
            <a:extLst>
              <a:ext uri="{FF2B5EF4-FFF2-40B4-BE49-F238E27FC236}">
                <a16:creationId xmlns:a16="http://schemas.microsoft.com/office/drawing/2014/main" id="{3284052B-416A-1407-2B90-D3289FE6DB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5393456"/>
            <a:ext cx="1255663" cy="125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787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dirty="0">
                <a:latin typeface="Verdana" panose="020B0604030504040204" pitchFamily="34" charset="0"/>
                <a:ea typeface="Verdana" panose="020B0604030504040204" pitchFamily="34" charset="0"/>
                <a:cs typeface="Verdana" panose="020B0604030504040204" pitchFamily="34" charset="0"/>
              </a:rPr>
              <a:t>Extra! Extra!</a:t>
            </a:r>
          </a:p>
        </p:txBody>
      </p:sp>
      <p:sp>
        <p:nvSpPr>
          <p:cNvPr id="3" name="Content Placeholder 2"/>
          <p:cNvSpPr>
            <a:spLocks noGrp="1"/>
          </p:cNvSpPr>
          <p:nvPr>
            <p:ph idx="1"/>
          </p:nvPr>
        </p:nvSpPr>
        <p:spPr>
          <a:xfrm>
            <a:off x="467544" y="908720"/>
            <a:ext cx="8229600" cy="4525963"/>
          </a:xfrm>
        </p:spPr>
        <p:txBody>
          <a:bodyPr>
            <a:normAutofit/>
          </a:bodyPr>
          <a:lstStyle/>
          <a:p>
            <a:r>
              <a:rPr lang="en-GB" sz="2000" dirty="0">
                <a:latin typeface="Verdana" panose="020B0604030504040204" pitchFamily="34" charset="0"/>
                <a:ea typeface="Verdana" panose="020B0604030504040204" pitchFamily="34" charset="0"/>
                <a:cs typeface="Verdana" panose="020B0604030504040204" pitchFamily="34" charset="0"/>
              </a:rPr>
              <a:t>If your child wishes to have a keyring on their book bag, please limit this to one small keyring only.</a:t>
            </a:r>
          </a:p>
          <a:p>
            <a:r>
              <a:rPr lang="en-GB" sz="2000" dirty="0">
                <a:latin typeface="Verdana" panose="020B0604030504040204" pitchFamily="34" charset="0"/>
                <a:ea typeface="Verdana" panose="020B0604030504040204" pitchFamily="34" charset="0"/>
                <a:cs typeface="Verdana" panose="020B0604030504040204" pitchFamily="34" charset="0"/>
              </a:rPr>
              <a:t>If your child wears wellies to school on a rainy day, they must have their outdoor shoes to change into on arrival so that the wellies can be taken home.</a:t>
            </a:r>
          </a:p>
          <a:p>
            <a:r>
              <a:rPr lang="en-GB" sz="2000" dirty="0">
                <a:latin typeface="Verdana" panose="020B0604030504040204" pitchFamily="34" charset="0"/>
                <a:ea typeface="Verdana" panose="020B0604030504040204" pitchFamily="34" charset="0"/>
                <a:cs typeface="Verdana" panose="020B0604030504040204" pitchFamily="34" charset="0"/>
              </a:rPr>
              <a:t>Headbands, clips and hairbands must be small and in line with our school colour.</a:t>
            </a:r>
          </a:p>
          <a:p>
            <a:r>
              <a:rPr lang="en-GB" sz="2000" dirty="0">
                <a:latin typeface="Verdana" panose="020B0604030504040204" pitchFamily="34" charset="0"/>
                <a:ea typeface="Verdana" panose="020B0604030504040204" pitchFamily="34" charset="0"/>
                <a:cs typeface="Verdana" panose="020B0604030504040204" pitchFamily="34" charset="0"/>
              </a:rPr>
              <a:t>Please be mindful that space in our classrooms is rather limited, especially when preparing for the winter uniform (coats, hats, gloves etc).</a:t>
            </a:r>
          </a:p>
          <a:p>
            <a:endParaRPr lang="en-GB" sz="2000" dirty="0">
              <a:latin typeface="Verdana" panose="020B0604030504040204" pitchFamily="34" charset="0"/>
              <a:ea typeface="Verdana" panose="020B0604030504040204" pitchFamily="34" charset="0"/>
              <a:cs typeface="Verdana" panose="020B0604030504040204" pitchFamily="34" charset="0"/>
            </a:endParaRPr>
          </a:p>
          <a:p>
            <a:endParaRPr lang="en-GB" sz="2000" dirty="0"/>
          </a:p>
        </p:txBody>
      </p:sp>
      <p:sp>
        <p:nvSpPr>
          <p:cNvPr id="5" name="Rectangle 4"/>
          <p:cNvSpPr/>
          <p:nvPr/>
        </p:nvSpPr>
        <p:spPr>
          <a:xfrm>
            <a:off x="2286000" y="6021288"/>
            <a:ext cx="4572000" cy="646331"/>
          </a:xfrm>
          <a:prstGeom prst="rect">
            <a:avLst/>
          </a:prstGeom>
        </p:spPr>
        <p:txBody>
          <a:bodyPr>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pic>
        <p:nvPicPr>
          <p:cNvPr id="1026" name="Picture 2" descr="Extra Extra Headline Newspaper Isolated On White Background Stok Vektör  Sanatı &amp; Yan gelir'nin Daha Fazla Görseli - iStock">
            <a:extLst>
              <a:ext uri="{FF2B5EF4-FFF2-40B4-BE49-F238E27FC236}">
                <a16:creationId xmlns:a16="http://schemas.microsoft.com/office/drawing/2014/main" id="{1BDA96BB-B80D-4466-B824-05BA853632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289" y="5434683"/>
            <a:ext cx="1255663" cy="12556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xtra Extra Headline Newspaper Isolated On White Background Stok Vektör  Sanatı &amp; Yan gelir'nin Daha Fazla Görseli - iStock">
            <a:extLst>
              <a:ext uri="{FF2B5EF4-FFF2-40B4-BE49-F238E27FC236}">
                <a16:creationId xmlns:a16="http://schemas.microsoft.com/office/drawing/2014/main" id="{3284052B-416A-1407-2B90-D3289FE6DB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5393456"/>
            <a:ext cx="1255663" cy="125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653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692696"/>
            <a:ext cx="8229600" cy="4525963"/>
          </a:xfrm>
        </p:spPr>
        <p:txBody>
          <a:bodyPr>
            <a:normAutofit/>
          </a:bodyPr>
          <a:lstStyle/>
          <a:p>
            <a:pPr marL="0" indent="0" algn="ctr">
              <a:buNone/>
            </a:pPr>
            <a:r>
              <a:rPr lang="en-GB" sz="4400" b="1" dirty="0">
                <a:latin typeface="Verdana" panose="020B0604030504040204" pitchFamily="34" charset="0"/>
                <a:ea typeface="Verdana" panose="020B0604030504040204" pitchFamily="34" charset="0"/>
                <a:cs typeface="Verdana" panose="020B0604030504040204" pitchFamily="34" charset="0"/>
              </a:rPr>
              <a:t> Any Questions?</a:t>
            </a:r>
          </a:p>
        </p:txBody>
      </p:sp>
      <p:sp>
        <p:nvSpPr>
          <p:cNvPr id="5" name="Rectangle 4"/>
          <p:cNvSpPr/>
          <p:nvPr/>
        </p:nvSpPr>
        <p:spPr>
          <a:xfrm>
            <a:off x="2073424" y="6093296"/>
            <a:ext cx="4910844" cy="646331"/>
          </a:xfrm>
          <a:prstGeom prst="rect">
            <a:avLst/>
          </a:prstGeom>
        </p:spPr>
        <p:txBody>
          <a:bodyPr wrap="square">
            <a:spAutoFit/>
          </a:bodyPr>
          <a:lstStyle/>
          <a:p>
            <a:pPr lvl="0" algn="ctr"/>
            <a:r>
              <a:rPr lang="en-GB" b="1" dirty="0">
                <a:solidFill>
                  <a:prstClr val="black"/>
                </a:solidFill>
                <a:latin typeface="Verdana" panose="020B0604030504040204" pitchFamily="34" charset="0"/>
                <a:ea typeface="Verdana" panose="020B0604030504040204" pitchFamily="34" charset="0"/>
                <a:cs typeface="Verdana" panose="020B0604030504040204" pitchFamily="34" charset="0"/>
              </a:rPr>
              <a:t>‘To live, love and learn in a caring Christian community.’ </a:t>
            </a:r>
          </a:p>
        </p:txBody>
      </p:sp>
      <p:pic>
        <p:nvPicPr>
          <p:cNvPr id="10242" name="Picture 2" descr="Image result for question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9732" y="1916832"/>
            <a:ext cx="4824536" cy="273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167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5963</TotalTime>
  <Words>1293</Words>
  <Application>Microsoft Office PowerPoint</Application>
  <PresentationFormat>On-screen Show (4:3)</PresentationFormat>
  <Paragraphs>84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Verdana</vt:lpstr>
      <vt:lpstr>Office Theme</vt:lpstr>
      <vt:lpstr>Welcome to  Year 3</vt:lpstr>
      <vt:lpstr>Time To Reflect.</vt:lpstr>
      <vt:lpstr>Our Mission Statement.</vt:lpstr>
      <vt:lpstr>Daily Routine.</vt:lpstr>
      <vt:lpstr>How you can help your child. </vt:lpstr>
      <vt:lpstr>How you can help your child. </vt:lpstr>
      <vt:lpstr>Homework.</vt:lpstr>
      <vt:lpstr>Maths.</vt:lpstr>
      <vt:lpstr>Writing.</vt:lpstr>
      <vt:lpstr>Writing.</vt:lpstr>
      <vt:lpstr>Reading.</vt:lpstr>
      <vt:lpstr>“That’s not how they taught it in my day…”</vt:lpstr>
      <vt:lpstr>Extra! Extra!</vt:lpstr>
      <vt:lpstr>Extra! Extra!</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J Dove</dc:creator>
  <cp:lastModifiedBy>Jackie Devlin</cp:lastModifiedBy>
  <cp:revision>87</cp:revision>
  <cp:lastPrinted>2019-09-11T17:04:49Z</cp:lastPrinted>
  <dcterms:created xsi:type="dcterms:W3CDTF">2014-09-11T09:10:05Z</dcterms:created>
  <dcterms:modified xsi:type="dcterms:W3CDTF">2023-09-26T07:57:49Z</dcterms:modified>
</cp:coreProperties>
</file>