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74" r:id="rId4"/>
    <p:sldId id="273" r:id="rId5"/>
    <p:sldId id="259" r:id="rId6"/>
    <p:sldId id="269" r:id="rId7"/>
    <p:sldId id="260" r:id="rId8"/>
    <p:sldId id="267" r:id="rId9"/>
    <p:sldId id="270" r:id="rId10"/>
    <p:sldId id="271" r:id="rId11"/>
    <p:sldId id="265" r:id="rId12"/>
    <p:sldId id="268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0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22" autoAdjust="0"/>
    <p:restoredTop sz="93407" autoAdjust="0"/>
  </p:normalViewPr>
  <p:slideViewPr>
    <p:cSldViewPr>
      <p:cViewPr varScale="1">
        <p:scale>
          <a:sx n="106" d="100"/>
          <a:sy n="106" d="100"/>
        </p:scale>
        <p:origin x="2100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4BA307-9A24-4EC0-8A30-54A36AFD944E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A5A24-CA36-4520-A4D4-09C32168DA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340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70E0A-48EC-4C9A-B265-7ADD9F58688C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BD8BFD-8DF2-4399-AE6D-747952748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77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D8BFD-8DF2-4399-AE6D-7479527485A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416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D8BFD-8DF2-4399-AE6D-7479527485A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680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AD853-54C4-46B2-9A60-027723320657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185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3DFB2-62BE-4F70-B935-C63D66614E5C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634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F7F5D-0945-424A-B992-721EDCB2AB51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305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EA824-C4F4-4074-8D99-E5F7EB42E5B3}" type="datetime1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802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48741-C76C-41F6-B257-708DBD54B6D8}" type="datetime1">
              <a:rPr lang="en-GB" smtClean="0"/>
              <a:t>22/09/2023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080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50-CDB6-4BEB-A758-08867F8C8ACD}" type="datetime1">
              <a:rPr lang="en-GB" smtClean="0"/>
              <a:t>22/09/2023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991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EEE5-20B7-43C0-823B-64A97D85EACD}" type="datetime1">
              <a:rPr lang="en-GB" smtClean="0"/>
              <a:t>22/09/2023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877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896AA-6A91-4CDA-AE11-E42A5E2A3795}" type="datetime1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945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79005-9F23-412D-AE9C-A8B92C7264EF}" type="datetime1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850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22CE6-06C3-4D7F-996E-D51D9DC67690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158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BEB9-E265-4810-BFE3-854BADC0204A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149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DAB80-33B4-43DB-AB4D-09DE29FE042A}" type="datetime1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Live, love and learn in a caring Christian community.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7A102-D837-4B38-9045-F5D874DC5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03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s://www.google.co.uk/url?sa=i&amp;rct=j&amp;q=&amp;esrc=s&amp;frm=1&amp;source=images&amp;cd=&amp;cad=rja&amp;uact=8&amp;ved=0ahUKEwj4m4_euaTWAhVB2hQKHbwIA_MQjRwIBw&amp;url=https://www.buzzfeed.com/katangus/maple-leaf-or-pot-leaf&amp;psig=AFQjCNFa6Z4t2vHS8HxjW_Yd2nnUjFdaTA&amp;ust=150547074898534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google.co.uk/url?sa=i&amp;rct=j&amp;q=&amp;esrc=s&amp;frm=1&amp;source=images&amp;cd=&amp;cad=rja&amp;uact=8&amp;ved=0ahUKEwiq8OiUvKTWAhXDwBQKHV-WDfwQjRwIBw&amp;url=https://politicalarithmetick.com/2017/01/24/why-im-concerned-about-the-independence-of-u-s-statistical-agencies/&amp;psig=AFQjCNG4S9beHKam--DwHFZSWiTPwde7ow&amp;ust=1505471400830695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uact=8&amp;ved=0ahUKEwj-lO2XwaTWAhUFLMAKHTi2CI8QjRwIBw&amp;url=http://www.calverleyparkside.leeds.sch.uk/page.php?id%3D4964&amp;psig=AFQjCNEGttE6bv7umfdntabq3O65Hd1mNw&amp;ust=150547271245189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google.co.uk/url?sa=i&amp;rct=j&amp;q=&amp;esrc=s&amp;frm=1&amp;source=images&amp;cd=&amp;cad=rja&amp;uact=8&amp;ved=0ahUKEwic49a3wqTWAhXkLsAKHZ5VA6EQjRwIBw&amp;url=https://www.illumine.co.uk/2016/04/5-essentials-problem-solving-work/&amp;psig=AFQjCNGF2mjFGEkmabGJi-2UuJx9d4rvQQ&amp;ust=150547308681666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google.co.uk/url?sa=i&amp;rct=j&amp;q=&amp;esrc=s&amp;frm=1&amp;source=images&amp;cd=&amp;cad=rja&amp;uact=8&amp;ved=0ahUKEwiy8c7fxaTWAhWkLcAKHXA7B84QjRwIBw&amp;url=https://www.denverlibrary.org/content/kids-teens-vote-your-favorite-books&amp;psig=AFQjCNFG6kC2gAGPPzsxhK9nbe9p_l_Png&amp;ust=150547388487159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hyperlink" Target="https://www.google.co.uk/url?sa=i&amp;rct=j&amp;q=&amp;esrc=s&amp;frm=1&amp;source=images&amp;cd=&amp;cad=rja&amp;uact=8&amp;ved=0ahUKEwiy8c7fxaTWAhWkLcAKHXA7B84QjRwIBw&amp;url=https://www.123rf.com/photo_15489751_kids-reading-book-in-a-school-library.html&amp;psig=AFQjCNFG6kC2gAGPPzsxhK9nbe9p_l_Png&amp;ust=150547388487159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frm=1&amp;source=images&amp;cd=&amp;cad=rja&amp;uact=8&amp;ved=0ahUKEwju_5bMxqTWAhWFaRQKHWe0Ab8QjRwIBw&amp;url=https://www.fastweb.com/college-search/articles/college-choice-questions&amp;psig=AFQjCNFkv2TPYGjsgZk-v5PLmNJahW6KQw&amp;ust=1505474199420697" TargetMode="External"/><Relationship Id="rId2" Type="http://schemas.openxmlformats.org/officeDocument/2006/relationships/hyperlink" Target="mailto:admin@stjosephs207.herts.sch.uk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google.co.uk/url?sa=i&amp;rct=j&amp;q=&amp;esrc=s&amp;frm=1&amp;source=images&amp;cd=&amp;cad=rja&amp;uact=8&amp;ved=0ahUKEwi_57D8xqTWAhXBRhQKHXAoDPgQjRwIBw&amp;url=http://plotandscatter.com/services/data-question.html&amp;psig=AFQjCNFkv2TPYGjsgZk-v5PLmNJahW6KQw&amp;ust=150547419942069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611" y="3505497"/>
            <a:ext cx="7696944" cy="2036143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Teachers: Miss Roper (Wed-Fri)</a:t>
            </a:r>
          </a:p>
          <a:p>
            <a:r>
              <a:rPr lang="en-GB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 Mrs Higgs (Mon-Tues) </a:t>
            </a:r>
          </a:p>
          <a:p>
            <a:r>
              <a:rPr lang="en-GB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Miss Roque - Rowan</a:t>
            </a:r>
          </a:p>
          <a:p>
            <a:r>
              <a:rPr lang="en-GB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Assistant: Mrs Poultney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27784" y="5785890"/>
            <a:ext cx="4320480" cy="365125"/>
          </a:xfrm>
        </p:spPr>
        <p:txBody>
          <a:bodyPr/>
          <a:lstStyle/>
          <a:p>
            <a:r>
              <a:rPr lang="en-GB" sz="18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 community.’ </a:t>
            </a: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26781" y="1521345"/>
            <a:ext cx="7772400" cy="1470025"/>
          </a:xfrm>
        </p:spPr>
        <p:txBody>
          <a:bodyPr>
            <a:noAutofit/>
          </a:bodyPr>
          <a:lstStyle/>
          <a:p>
            <a:r>
              <a:rPr lang="en-GB" sz="5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Welcome to Year 5</a:t>
            </a:r>
          </a:p>
        </p:txBody>
      </p:sp>
      <p:sp>
        <p:nvSpPr>
          <p:cNvPr id="6" name="AutoShape 2" descr="Image result for mapl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17907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mapl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307975" y="-16383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233362"/>
            <a:ext cx="1248073" cy="1248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71982"/>
            <a:ext cx="1243013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2663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378" y="-23131"/>
            <a:ext cx="8229600" cy="1143000"/>
          </a:xfrm>
        </p:spPr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Time to reflect…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40" y="922040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Let’s take a moment to reflect on the unique qualities of your child and our pupils.</a:t>
            </a:r>
          </a:p>
          <a:p>
            <a:pPr marL="0" indent="0" algn="ctr">
              <a:buNone/>
            </a:pP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en-GB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Dear God,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Please take our children into your arms as they face the new school year.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Help them to live, love and learn in a caring Christian community.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Teach them the ability to grow and follow your path.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Provide them with the resilience needed to tackle the challenges they may face.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Support them as they learn a range of new skills and let us appreciate their individual talents and successes.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Give us the patience we need to support and love our children.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Above all, thank you for the joy they bring to our daily lives. 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Amen. </a:t>
            </a:r>
          </a:p>
          <a:p>
            <a:pPr marL="0" indent="0" algn="ctr">
              <a:buNone/>
            </a:pPr>
            <a:endParaRPr lang="en-GB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1840" y="6093296"/>
            <a:ext cx="2895600" cy="365125"/>
          </a:xfrm>
        </p:spPr>
        <p:txBody>
          <a:bodyPr/>
          <a:lstStyle/>
          <a:p>
            <a:pPr lvl="0"/>
            <a:r>
              <a:rPr lang="en-GB" sz="18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  <a:p>
            <a:endParaRPr lang="en-GB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241" y="5198228"/>
            <a:ext cx="1296144" cy="11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238514"/>
            <a:ext cx="1298575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1224136" cy="730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5661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378" y="-23131"/>
            <a:ext cx="8229600" cy="1143000"/>
          </a:xfrm>
        </p:spPr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Our Classroom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484784"/>
            <a:ext cx="2407632" cy="3404028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44240" y="5885989"/>
            <a:ext cx="2895600" cy="365125"/>
          </a:xfrm>
        </p:spPr>
        <p:txBody>
          <a:bodyPr/>
          <a:lstStyle/>
          <a:p>
            <a:pPr lvl="0"/>
            <a:r>
              <a:rPr lang="en-GB" sz="18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4FBF11-F7C2-420A-A827-5164945AC6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45" y="1506050"/>
            <a:ext cx="6108171" cy="458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598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378" y="-23131"/>
            <a:ext cx="8229600" cy="1143000"/>
          </a:xfrm>
        </p:spPr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Year 5…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Our mission statement is at the heart of all we do.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Pupils develop spiritually, emotionally, socially and morally.  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Children are encouraged to become more independent and develop resilience.  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Individuals are encouraged to take on roles and responsibilities (Vice House Captains, School Councillors)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9712" y="6165304"/>
            <a:ext cx="4050432" cy="365125"/>
          </a:xfrm>
        </p:spPr>
        <p:txBody>
          <a:bodyPr/>
          <a:lstStyle/>
          <a:p>
            <a:pPr lvl="0"/>
            <a:r>
              <a:rPr lang="en-GB" sz="18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  <a:p>
            <a:endParaRPr lang="en-GB" dirty="0"/>
          </a:p>
        </p:txBody>
      </p:sp>
      <p:pic>
        <p:nvPicPr>
          <p:cNvPr id="2050" name="Picture 2" descr="Image result for independenc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221822"/>
            <a:ext cx="2088232" cy="137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133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can you help your child?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Hearing and supporting them as they read more challenging books.</a:t>
            </a: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Asking questions when your child is reading to develop their VIPERS (Vocabulary, Inference, Predicting, Explaining, Retrieving and Summarising skills). </a:t>
            </a: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Telling the time on an analogue and digital clock.</a:t>
            </a: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Supporting their instant recall of times tables and corresponding division facts.</a:t>
            </a: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Encouraging children with their organisational skills (homework completed on time, </a:t>
            </a:r>
            <a:r>
              <a:rPr lang="en-GB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named </a:t>
            </a:r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P.E. kit and uniform) </a:t>
            </a:r>
          </a:p>
          <a:p>
            <a:pPr algn="just"/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Discussing the school day to find out what your child learnt.</a:t>
            </a:r>
          </a:p>
          <a:p>
            <a:pPr algn="just"/>
            <a:endParaRPr lang="en-GB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924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Key dates for the term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500" y="1146123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Parents consultations – </a:t>
            </a:r>
            <a:r>
              <a:rPr lang="en-GB" b="1" dirty="0"/>
              <a:t>Tuesday 21</a:t>
            </a:r>
            <a:r>
              <a:rPr lang="en-GB" b="1" baseline="30000" dirty="0"/>
              <a:t>st</a:t>
            </a:r>
            <a:r>
              <a:rPr lang="en-GB" b="1" dirty="0"/>
              <a:t> November and Thursday 23</a:t>
            </a:r>
            <a:r>
              <a:rPr lang="en-GB" b="1" baseline="30000" dirty="0"/>
              <a:t>rd</a:t>
            </a:r>
            <a:r>
              <a:rPr lang="en-GB" b="1" dirty="0"/>
              <a:t> November </a:t>
            </a:r>
          </a:p>
          <a:p>
            <a:r>
              <a:rPr lang="en-GB" dirty="0"/>
              <a:t>Assessment weeks (TBC)</a:t>
            </a:r>
          </a:p>
          <a:p>
            <a:r>
              <a:rPr lang="en-GB" dirty="0"/>
              <a:t>Half term break</a:t>
            </a:r>
            <a:r>
              <a:rPr lang="en-GB" b="1" dirty="0"/>
              <a:t> (Monday 23</a:t>
            </a:r>
            <a:r>
              <a:rPr lang="en-GB" b="1" baseline="30000" dirty="0"/>
              <a:t>rd</a:t>
            </a:r>
            <a:r>
              <a:rPr lang="en-GB" b="1" dirty="0"/>
              <a:t> October to Friday 27</a:t>
            </a:r>
            <a:r>
              <a:rPr lang="en-GB" b="1" baseline="30000" dirty="0"/>
              <a:t>th</a:t>
            </a:r>
            <a:r>
              <a:rPr lang="en-GB" b="1" dirty="0"/>
              <a:t> October)</a:t>
            </a:r>
          </a:p>
          <a:p>
            <a:r>
              <a:rPr lang="en-GB" dirty="0"/>
              <a:t>End of term (Pupils finish school on </a:t>
            </a:r>
            <a:r>
              <a:rPr lang="en-GB" b="1" dirty="0"/>
              <a:t>Wednesday 20</a:t>
            </a:r>
            <a:r>
              <a:rPr lang="en-GB" b="1" baseline="30000" dirty="0"/>
              <a:t>th</a:t>
            </a:r>
            <a:r>
              <a:rPr lang="en-GB" b="1" dirty="0"/>
              <a:t> December and return on Thursday 4</a:t>
            </a:r>
            <a:r>
              <a:rPr lang="en-GB" b="1" baseline="30000" dirty="0"/>
              <a:t>th</a:t>
            </a:r>
            <a:r>
              <a:rPr lang="en-GB" b="1" dirty="0"/>
              <a:t> January 2024) </a:t>
            </a:r>
          </a:p>
          <a:p>
            <a:r>
              <a:rPr lang="en-GB" dirty="0"/>
              <a:t>Key dates can all be found on our school website. These are updated regularly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rgbClr val="DD4B39"/>
              </a:solidFill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rgbClr val="DD4B39"/>
              </a:solidFill>
            </a:endParaRPr>
          </a:p>
          <a:p>
            <a:pPr marL="0">
              <a:spcBef>
                <a:spcPts val="0"/>
              </a:spcBef>
            </a:pPr>
            <a:endParaRPr lang="en-GB" dirty="0"/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srgbClr val="DD4B39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432" y="4955793"/>
            <a:ext cx="2016224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9281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Home learning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English and maths activities are sent home with your child/uploaded to Seesaw or Spelling Shed on a </a:t>
            </a:r>
            <a:r>
              <a:rPr lang="en-GB" sz="27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Friday</a:t>
            </a:r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be submitted on the following </a:t>
            </a:r>
            <a:r>
              <a:rPr lang="en-GB" sz="27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Thursday</a:t>
            </a:r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Weekly Spelling lists on Spelling Shed. These will be a combination of key subject vocabulary and spelling patterns linked to the curriculum expectations. 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Occasional research tasks related to topics.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Pupils are expected to read independently every night and at least once a week to a parent. Parents are asked to sign their child’s record book to indicate this has been carried out. 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Please also encourage your child to practise the times table facts. This can also include multiples, related division facts and factors.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 homework tasks linked to the topics</a:t>
            </a:r>
          </a:p>
          <a:p>
            <a:r>
              <a:rPr lang="en-GB" sz="2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Some homework tasks will need to be submitted online rather than paper copies depending on the task set.</a:t>
            </a:r>
          </a:p>
          <a:p>
            <a:pPr marL="0" indent="0">
              <a:buNone/>
            </a:pPr>
            <a:endParaRPr lang="en-GB" sz="27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AutoShape 4" descr="Image result for home learning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17475" y="-1524000"/>
            <a:ext cx="6448425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6095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4165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Mathematics in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75340"/>
            <a:ext cx="8856984" cy="4525963"/>
          </a:xfrm>
        </p:spPr>
        <p:txBody>
          <a:bodyPr>
            <a:normAutofit fontScale="77500" lnSpcReduction="20000"/>
          </a:bodyPr>
          <a:lstStyle/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Maths is taught in class. 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National curriculum objectives are set out in the curriculum letter you have received. 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Fluency  - (vocabulary)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Maths mastery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Problem solving.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Arithmetic. </a:t>
            </a:r>
          </a:p>
          <a:p>
            <a:r>
              <a:rPr lang="en-GB" sz="4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Reasoning.</a:t>
            </a:r>
          </a:p>
          <a:p>
            <a:pPr marL="0" indent="0">
              <a:buNone/>
            </a:pPr>
            <a:endParaRPr lang="en-GB" sz="43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148" name="Picture 4" descr="Image result for problem solv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89538"/>
            <a:ext cx="1584176" cy="135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275292" y="596459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</p:spTree>
    <p:extLst>
      <p:ext uri="{BB962C8B-B14F-4D97-AF65-F5344CB8AC3E}">
        <p14:creationId xmlns:p14="http://schemas.microsoft.com/office/powerpoint/2010/main" val="1045233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English in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496944" cy="4525963"/>
          </a:xfrm>
        </p:spPr>
        <p:txBody>
          <a:bodyPr>
            <a:normAutofit fontScale="92500"/>
          </a:bodyPr>
          <a:lstStyle/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This year we are using a new scheme which focuses on the purpose of our writing under the four headings: </a:t>
            </a:r>
            <a:r>
              <a:rPr lang="en-GB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Entertain, Inform, Persuade and Discuss.  </a:t>
            </a:r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 will approach these purposes through and range of fiction and non-fiction genres (see curriculum letter). 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Grammar is taught during English lessons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Spellings are tested weekly on Thursdays. 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Guided Reading takes place each week in class. 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Pupils are expected to write using cursive script in all lessons. </a:t>
            </a:r>
          </a:p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Emphasis is put on self-editing work with a red pen.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477507"/>
            <a:ext cx="1626878" cy="10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27584" y="591517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</p:spTree>
    <p:extLst>
      <p:ext uri="{BB962C8B-B14F-4D97-AF65-F5344CB8AC3E}">
        <p14:creationId xmlns:p14="http://schemas.microsoft.com/office/powerpoint/2010/main" val="1250445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43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In UKS2, assessment takes several forms:</a:t>
            </a:r>
          </a:p>
          <a:p>
            <a:r>
              <a:rPr lang="en-GB" sz="2800" dirty="0"/>
              <a:t>Ongoing assessment by teacher and teaching assistants.</a:t>
            </a:r>
          </a:p>
          <a:p>
            <a:r>
              <a:rPr lang="en-GB" sz="2800" dirty="0"/>
              <a:t>Self-assessment and peer assessment (AFL)</a:t>
            </a:r>
          </a:p>
          <a:p>
            <a:r>
              <a:rPr lang="en-GB" sz="2800" dirty="0"/>
              <a:t>End of topic assessments for all subjects.</a:t>
            </a:r>
          </a:p>
          <a:p>
            <a:r>
              <a:rPr lang="en-GB" sz="2800" dirty="0"/>
              <a:t>Summative assessments (generally before each half term) for English and maths.</a:t>
            </a:r>
          </a:p>
          <a:p>
            <a:r>
              <a:rPr lang="en-GB" sz="2800" dirty="0"/>
              <a:t>Children have target sheets in their books and are aware of what has not yet been completed. </a:t>
            </a:r>
          </a:p>
          <a:p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228600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8194" name="Picture 2" descr="Image result for children reading book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978122"/>
            <a:ext cx="1357825" cy="849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973578"/>
            <a:ext cx="1281478" cy="85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059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Contacting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 get in touch with us, email via the school office or by emailing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admin@stjosephs207.herts.sch.uk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If required, we will respond within three working days.</a:t>
            </a:r>
          </a:p>
          <a:p>
            <a:pPr marL="0" indent="0" algn="ctr">
              <a:buNone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Please note that Seesaw is only used for homework related information.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0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9218" name="Picture 2" descr="Image result for question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15491"/>
            <a:ext cx="162430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515491"/>
            <a:ext cx="1627187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64106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/>
          </a:p>
          <a:p>
            <a:pPr marL="0" indent="0" algn="ctr">
              <a:buNone/>
            </a:pPr>
            <a:r>
              <a:rPr lang="en-GB" sz="4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Any Questions?</a:t>
            </a:r>
          </a:p>
        </p:txBody>
      </p:sp>
      <p:sp>
        <p:nvSpPr>
          <p:cNvPr id="5" name="Rectangle 4"/>
          <p:cNvSpPr/>
          <p:nvPr/>
        </p:nvSpPr>
        <p:spPr>
          <a:xfrm>
            <a:off x="2073424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‘To live, love and learn in a caring Christian community.’ </a:t>
            </a:r>
          </a:p>
        </p:txBody>
      </p:sp>
      <p:pic>
        <p:nvPicPr>
          <p:cNvPr id="10242" name="Picture 2" descr="Image result for question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24" y="2923928"/>
            <a:ext cx="4824536" cy="273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6167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5996</TotalTime>
  <Words>891</Words>
  <Application>Microsoft Office PowerPoint</Application>
  <PresentationFormat>On-screen Show (4:3)</PresentationFormat>
  <Paragraphs>87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Verdana</vt:lpstr>
      <vt:lpstr>Office Theme</vt:lpstr>
      <vt:lpstr>Welcome to Year 5</vt:lpstr>
      <vt:lpstr>Time to reflect…</vt:lpstr>
      <vt:lpstr>Our Classroom</vt:lpstr>
      <vt:lpstr>In Year 5…</vt:lpstr>
      <vt:lpstr>How can you help your child? </vt:lpstr>
      <vt:lpstr>Key dates for the term</vt:lpstr>
      <vt:lpstr>Home learning </vt:lpstr>
      <vt:lpstr>Mathematics in Year 5</vt:lpstr>
      <vt:lpstr>English in Year 5</vt:lpstr>
      <vt:lpstr>Assessment</vt:lpstr>
      <vt:lpstr>Contacting Us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J Dove</dc:creator>
  <cp:lastModifiedBy>Jackie Devlin</cp:lastModifiedBy>
  <cp:revision>84</cp:revision>
  <cp:lastPrinted>2023-09-19T06:39:47Z</cp:lastPrinted>
  <dcterms:created xsi:type="dcterms:W3CDTF">2014-09-11T09:10:05Z</dcterms:created>
  <dcterms:modified xsi:type="dcterms:W3CDTF">2023-09-22T14:24:18Z</dcterms:modified>
</cp:coreProperties>
</file>