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9"/>
  </p:handoutMasterIdLst>
  <p:sldIdLst>
    <p:sldId id="257" r:id="rId2"/>
    <p:sldId id="258" r:id="rId3"/>
    <p:sldId id="270" r:id="rId4"/>
    <p:sldId id="271" r:id="rId5"/>
    <p:sldId id="283" r:id="rId6"/>
    <p:sldId id="294" r:id="rId7"/>
    <p:sldId id="293" r:id="rId8"/>
    <p:sldId id="281" r:id="rId9"/>
    <p:sldId id="286" r:id="rId10"/>
    <p:sldId id="262" r:id="rId11"/>
    <p:sldId id="263" r:id="rId12"/>
    <p:sldId id="261" r:id="rId13"/>
    <p:sldId id="274" r:id="rId14"/>
    <p:sldId id="288" r:id="rId15"/>
    <p:sldId id="285" r:id="rId16"/>
    <p:sldId id="289" r:id="rId17"/>
    <p:sldId id="292" r:id="rId1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950" autoAdjust="0"/>
    <p:restoredTop sz="94660"/>
  </p:normalViewPr>
  <p:slideViewPr>
    <p:cSldViewPr>
      <p:cViewPr varScale="1">
        <p:scale>
          <a:sx n="108" d="100"/>
          <a:sy n="108" d="100"/>
        </p:scale>
        <p:origin x="1800"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5FE0BD50-D9D7-49E7-A1B6-DF6CCCE58CEB}" type="datetimeFigureOut">
              <a:rPr lang="en-GB" smtClean="0"/>
              <a:t>26/09/2023</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4735FB52-1EED-4A66-A3E1-699A0D4D07DD}" type="slidenum">
              <a:rPr lang="en-GB" smtClean="0"/>
              <a:t>‹#›</a:t>
            </a:fld>
            <a:endParaRPr lang="en-GB"/>
          </a:p>
        </p:txBody>
      </p:sp>
    </p:spTree>
    <p:extLst>
      <p:ext uri="{BB962C8B-B14F-4D97-AF65-F5344CB8AC3E}">
        <p14:creationId xmlns:p14="http://schemas.microsoft.com/office/powerpoint/2010/main" val="209686497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B929658-1ABB-41DC-BEDF-F51D224FE6AB}" type="datetimeFigureOut">
              <a:rPr lang="en-GB" smtClean="0"/>
              <a:t>26/09/2023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133906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929658-1ABB-41DC-BEDF-F51D224FE6AB}" type="datetimeFigureOut">
              <a:rPr lang="en-GB" smtClean="0"/>
              <a:t>26/09/2023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3692504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929658-1ABB-41DC-BEDF-F51D224FE6AB}" type="datetimeFigureOut">
              <a:rPr lang="en-GB" smtClean="0"/>
              <a:t>26/09/2023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3198043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B929658-1ABB-41DC-BEDF-F51D224FE6AB}" type="datetimeFigureOut">
              <a:rPr lang="en-GB" smtClean="0"/>
              <a:t>26/09/2023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912269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B929658-1ABB-41DC-BEDF-F51D224FE6AB}" type="datetimeFigureOut">
              <a:rPr lang="en-GB" smtClean="0"/>
              <a:t>26/09/2023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3263831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B929658-1ABB-41DC-BEDF-F51D224FE6AB}" type="datetimeFigureOut">
              <a:rPr lang="en-GB" smtClean="0"/>
              <a:t>26/09/2023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42144577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929658-1ABB-41DC-BEDF-F51D224FE6AB}" type="datetimeFigureOut">
              <a:rPr lang="en-GB" smtClean="0"/>
              <a:t>26/09/2023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2863362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929658-1ABB-41DC-BEDF-F51D224FE6AB}" type="datetimeFigureOut">
              <a:rPr lang="en-GB" smtClean="0"/>
              <a:t>26/09/2023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256258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929658-1ABB-41DC-BEDF-F51D224FE6AB}" type="datetimeFigureOut">
              <a:rPr lang="en-GB" smtClean="0"/>
              <a:t>26/09/2023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68562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929658-1ABB-41DC-BEDF-F51D224FE6AB}" type="datetimeFigureOut">
              <a:rPr lang="en-GB" smtClean="0"/>
              <a:t>26/09/2023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3238129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929658-1ABB-41DC-BEDF-F51D224FE6AB}" type="datetimeFigureOut">
              <a:rPr lang="en-GB" smtClean="0"/>
              <a:t>26/09/2023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1582653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929658-1ABB-41DC-BEDF-F51D224FE6AB}" type="datetimeFigureOut">
              <a:rPr lang="en-GB" smtClean="0"/>
              <a:t>26/09/2023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CC054-0F39-49CC-BA3E-44ECE38CE2BB}" type="slidenum">
              <a:rPr lang="en-GB" smtClean="0"/>
              <a:t>‹#›</a:t>
            </a:fld>
            <a:endParaRPr lang="en-GB"/>
          </a:p>
        </p:txBody>
      </p:sp>
    </p:spTree>
    <p:extLst>
      <p:ext uri="{BB962C8B-B14F-4D97-AF65-F5344CB8AC3E}">
        <p14:creationId xmlns:p14="http://schemas.microsoft.com/office/powerpoint/2010/main" val="6438009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4509120"/>
            <a:ext cx="1584176" cy="184206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467544" y="1988840"/>
            <a:ext cx="8280920" cy="1399636"/>
          </a:xfrm>
        </p:spPr>
        <p:txBody>
          <a:bodyPr>
            <a:normAutofit fontScale="90000"/>
          </a:bodyPr>
          <a:lstStyle/>
          <a:p>
            <a:br>
              <a:rPr lang="en-GB" b="1" dirty="0">
                <a:solidFill>
                  <a:schemeClr val="bg1"/>
                </a:solidFill>
              </a:rPr>
            </a:br>
            <a:r>
              <a:rPr lang="en-GB" sz="2000" b="1" dirty="0">
                <a:solidFill>
                  <a:schemeClr val="bg1"/>
                </a:solidFill>
                <a:latin typeface="Comic Sans MS" panose="030F0702030302020204" pitchFamily="66" charset="0"/>
              </a:rPr>
              <a:t>  </a:t>
            </a:r>
            <a:br>
              <a:rPr lang="en-GB" sz="2000" b="1" dirty="0">
                <a:solidFill>
                  <a:schemeClr val="bg1"/>
                </a:solidFill>
                <a:latin typeface="Comic Sans MS" panose="030F0702030302020204" pitchFamily="66" charset="0"/>
              </a:rPr>
            </a:br>
            <a:r>
              <a:rPr lang="en-GB" sz="2000" dirty="0">
                <a:solidFill>
                  <a:schemeClr val="bg1"/>
                </a:solidFill>
                <a:latin typeface="Comic Sans MS" panose="030F0702030302020204" pitchFamily="66" charset="0"/>
              </a:rPr>
              <a:t>“The mission of schools is to develop a sense of truth, of what is good and beautiful.  This occurs through a rich path made up of many ingredients.  True education enables us to love life and opens us to the fullness of life.”  </a:t>
            </a:r>
            <a:br>
              <a:rPr lang="en-GB" sz="2200" dirty="0">
                <a:solidFill>
                  <a:schemeClr val="bg1"/>
                </a:solidFill>
              </a:rPr>
            </a:br>
            <a:r>
              <a:rPr lang="en-GB" sz="3100" b="1" dirty="0">
                <a:solidFill>
                  <a:schemeClr val="bg1"/>
                </a:solidFill>
              </a:rPr>
              <a:t>Pope Francis</a:t>
            </a:r>
            <a:br>
              <a:rPr lang="en-GB" sz="3100" b="1" dirty="0">
                <a:solidFill>
                  <a:schemeClr val="bg1"/>
                </a:solidFill>
              </a:rPr>
            </a:br>
            <a:r>
              <a:rPr lang="en-GB" sz="6000" b="1" dirty="0">
                <a:solidFill>
                  <a:schemeClr val="bg1"/>
                </a:solidFill>
                <a:latin typeface="Comic Sans MS" panose="030F0702030302020204" pitchFamily="66" charset="0"/>
              </a:rPr>
              <a:t>Welcome to Year 1</a:t>
            </a:r>
            <a:br>
              <a:rPr lang="en-GB" sz="6000" b="1" dirty="0">
                <a:solidFill>
                  <a:schemeClr val="bg1"/>
                </a:solidFill>
                <a:latin typeface="Comic Sans MS" panose="030F0702030302020204" pitchFamily="66" charset="0"/>
              </a:rPr>
            </a:br>
            <a:r>
              <a:rPr lang="en-GB" sz="6000" b="1" dirty="0">
                <a:solidFill>
                  <a:schemeClr val="bg1"/>
                </a:solidFill>
                <a:latin typeface="Comic Sans MS" panose="030F0702030302020204" pitchFamily="66" charset="0"/>
              </a:rPr>
              <a:t>Key Stage 1</a:t>
            </a:r>
            <a:br>
              <a:rPr lang="en-GB" sz="6000" b="1" dirty="0">
                <a:solidFill>
                  <a:schemeClr val="bg1"/>
                </a:solidFill>
              </a:rPr>
            </a:br>
            <a:br>
              <a:rPr lang="en-GB" b="1" dirty="0">
                <a:solidFill>
                  <a:schemeClr val="bg1"/>
                </a:solidFill>
              </a:rPr>
            </a:br>
            <a:br>
              <a:rPr lang="en-GB" b="1" dirty="0">
                <a:solidFill>
                  <a:schemeClr val="bg1"/>
                </a:solidFill>
              </a:rPr>
            </a:br>
            <a:endParaRPr lang="en-GB" b="1" dirty="0">
              <a:solidFill>
                <a:schemeClr val="bg1"/>
              </a:solidFill>
            </a:endParaRPr>
          </a:p>
        </p:txBody>
      </p:sp>
      <p:sp>
        <p:nvSpPr>
          <p:cNvPr id="3" name="Subtitle 2"/>
          <p:cNvSpPr>
            <a:spLocks noGrp="1"/>
          </p:cNvSpPr>
          <p:nvPr>
            <p:ph type="subTitle" idx="1"/>
          </p:nvPr>
        </p:nvSpPr>
        <p:spPr>
          <a:xfrm>
            <a:off x="1043608" y="3861048"/>
            <a:ext cx="7344816" cy="1752600"/>
          </a:xfrm>
        </p:spPr>
        <p:txBody>
          <a:bodyPr>
            <a:normAutofit/>
          </a:bodyPr>
          <a:lstStyle/>
          <a:p>
            <a:r>
              <a:rPr lang="en-GB" sz="2000" b="1" dirty="0">
                <a:solidFill>
                  <a:schemeClr val="bg2">
                    <a:lumMod val="90000"/>
                  </a:schemeClr>
                </a:solidFill>
                <a:latin typeface="Comic Sans MS" panose="030F0702030302020204" pitchFamily="66" charset="0"/>
              </a:rPr>
              <a:t>Cedar Class -  Mrs </a:t>
            </a:r>
            <a:r>
              <a:rPr lang="en-GB" sz="2000" b="1" dirty="0" err="1">
                <a:solidFill>
                  <a:schemeClr val="bg2">
                    <a:lumMod val="90000"/>
                  </a:schemeClr>
                </a:solidFill>
                <a:latin typeface="Comic Sans MS" panose="030F0702030302020204" pitchFamily="66" charset="0"/>
              </a:rPr>
              <a:t>Briden</a:t>
            </a:r>
            <a:r>
              <a:rPr lang="en-GB" sz="2000" b="1" dirty="0">
                <a:solidFill>
                  <a:schemeClr val="bg2">
                    <a:lumMod val="90000"/>
                  </a:schemeClr>
                </a:solidFill>
                <a:latin typeface="Comic Sans MS" panose="030F0702030302020204" pitchFamily="66" charset="0"/>
              </a:rPr>
              <a:t> and Mrs Dale </a:t>
            </a:r>
          </a:p>
          <a:p>
            <a:r>
              <a:rPr lang="en-GB" sz="2000" b="1" dirty="0">
                <a:solidFill>
                  <a:schemeClr val="bg2">
                    <a:lumMod val="90000"/>
                  </a:schemeClr>
                </a:solidFill>
                <a:latin typeface="Comic Sans MS" panose="030F0702030302020204" pitchFamily="66" charset="0"/>
              </a:rPr>
              <a:t>Cherry Class – Mrs Elliott and Mrs Sanders</a:t>
            </a:r>
          </a:p>
          <a:p>
            <a:endParaRPr lang="en-GB" sz="2000" b="1" dirty="0">
              <a:solidFill>
                <a:schemeClr val="bg2">
                  <a:lumMod val="90000"/>
                </a:schemeClr>
              </a:solidFill>
              <a:latin typeface="Comic Sans MS" panose="030F0702030302020204" pitchFamily="66" charset="0"/>
            </a:endParaRPr>
          </a:p>
        </p:txBody>
      </p:sp>
      <p:sp>
        <p:nvSpPr>
          <p:cNvPr id="4" name="Footer Placeholder 3"/>
          <p:cNvSpPr>
            <a:spLocks noGrp="1"/>
          </p:cNvSpPr>
          <p:nvPr>
            <p:ph type="ftr" sz="quarter" idx="11"/>
          </p:nvPr>
        </p:nvSpPr>
        <p:spPr/>
        <p:txBody>
          <a:bodyPr/>
          <a:lstStyle/>
          <a:p>
            <a:r>
              <a:rPr lang="en-GB"/>
              <a:t>Live, love and learn in a caring Christian community. </a:t>
            </a:r>
          </a:p>
        </p:txBody>
      </p:sp>
    </p:spTree>
    <p:extLst>
      <p:ext uri="{BB962C8B-B14F-4D97-AF65-F5344CB8AC3E}">
        <p14:creationId xmlns:p14="http://schemas.microsoft.com/office/powerpoint/2010/main" val="762967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solidFill>
                  <a:schemeClr val="bg1"/>
                </a:solidFill>
                <a:latin typeface="Comic Sans MS" panose="030F0702030302020204" pitchFamily="66" charset="0"/>
              </a:rPr>
              <a:t>In Year 1 (KS1)</a:t>
            </a:r>
          </a:p>
        </p:txBody>
      </p:sp>
      <p:sp>
        <p:nvSpPr>
          <p:cNvPr id="3" name="Content Placeholder 2"/>
          <p:cNvSpPr>
            <a:spLocks noGrp="1"/>
          </p:cNvSpPr>
          <p:nvPr>
            <p:ph idx="1"/>
          </p:nvPr>
        </p:nvSpPr>
        <p:spPr/>
        <p:txBody>
          <a:bodyPr>
            <a:normAutofit fontScale="85000" lnSpcReduction="10000"/>
          </a:bodyPr>
          <a:lstStyle/>
          <a:p>
            <a:r>
              <a:rPr lang="en-GB" dirty="0">
                <a:solidFill>
                  <a:schemeClr val="bg1"/>
                </a:solidFill>
                <a:latin typeface="Comic Sans MS" panose="030F0702030302020204" pitchFamily="66" charset="0"/>
              </a:rPr>
              <a:t>Our mission statement is at the heart of all we do. </a:t>
            </a:r>
          </a:p>
          <a:p>
            <a:r>
              <a:rPr lang="en-GB" dirty="0">
                <a:solidFill>
                  <a:schemeClr val="bg1"/>
                </a:solidFill>
                <a:latin typeface="Comic Sans MS" panose="030F0702030302020204" pitchFamily="66" charset="0"/>
              </a:rPr>
              <a:t>During the first few weeks, we spend some time revisiting our school mission statement to ensure the children understand how they can use this to guide them not just at school, but also at home. </a:t>
            </a:r>
          </a:p>
          <a:p>
            <a:r>
              <a:rPr lang="en-GB" dirty="0">
                <a:solidFill>
                  <a:schemeClr val="bg1"/>
                </a:solidFill>
                <a:latin typeface="Comic Sans MS" panose="030F0702030302020204" pitchFamily="66" charset="0"/>
              </a:rPr>
              <a:t>It is important our children develop spiritually, emotionally, socially and morally.  </a:t>
            </a:r>
          </a:p>
          <a:p>
            <a:pPr algn="ctr"/>
            <a:r>
              <a:rPr lang="en-GB" dirty="0">
                <a:solidFill>
                  <a:schemeClr val="bg1"/>
                </a:solidFill>
                <a:latin typeface="Comic Sans MS" panose="030F0702030302020204" pitchFamily="66" charset="0"/>
              </a:rPr>
              <a:t>“To live, love and learn in a caring Christian community.”</a:t>
            </a:r>
          </a:p>
        </p:txBody>
      </p:sp>
      <p:sp>
        <p:nvSpPr>
          <p:cNvPr id="4" name="Footer Placeholder 3"/>
          <p:cNvSpPr>
            <a:spLocks noGrp="1"/>
          </p:cNvSpPr>
          <p:nvPr>
            <p:ph type="ftr" sz="quarter" idx="11"/>
          </p:nvPr>
        </p:nvSpPr>
        <p:spPr/>
        <p:txBody>
          <a:bodyPr/>
          <a:lstStyle/>
          <a:p>
            <a:r>
              <a:rPr lang="en-GB"/>
              <a:t>Live, love and learn in a caring Christian community. </a:t>
            </a:r>
          </a:p>
        </p:txBody>
      </p:sp>
    </p:spTree>
    <p:extLst>
      <p:ext uri="{BB962C8B-B14F-4D97-AF65-F5344CB8AC3E}">
        <p14:creationId xmlns:p14="http://schemas.microsoft.com/office/powerpoint/2010/main" val="1778097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8229600" cy="1143000"/>
          </a:xfrm>
        </p:spPr>
        <p:txBody>
          <a:bodyPr>
            <a:normAutofit/>
          </a:bodyPr>
          <a:lstStyle/>
          <a:p>
            <a:r>
              <a:rPr lang="en-GB" u="sng" dirty="0">
                <a:solidFill>
                  <a:schemeClr val="bg1"/>
                </a:solidFill>
                <a:latin typeface="Comic Sans MS" panose="030F0702030302020204" pitchFamily="66" charset="0"/>
              </a:rPr>
              <a:t>Daily routine in Year 1</a:t>
            </a:r>
          </a:p>
        </p:txBody>
      </p:sp>
      <p:sp>
        <p:nvSpPr>
          <p:cNvPr id="3" name="Content Placeholder 2"/>
          <p:cNvSpPr>
            <a:spLocks noGrp="1"/>
          </p:cNvSpPr>
          <p:nvPr>
            <p:ph idx="1"/>
          </p:nvPr>
        </p:nvSpPr>
        <p:spPr>
          <a:xfrm>
            <a:off x="467544" y="1052736"/>
            <a:ext cx="8229600" cy="4525963"/>
          </a:xfrm>
        </p:spPr>
        <p:txBody>
          <a:bodyPr>
            <a:noAutofit/>
          </a:bodyPr>
          <a:lstStyle/>
          <a:p>
            <a:endParaRPr lang="en-GB" sz="2400" dirty="0">
              <a:solidFill>
                <a:schemeClr val="bg1"/>
              </a:solidFill>
              <a:latin typeface="Comic Sans MS" panose="030F0702030302020204" pitchFamily="66" charset="0"/>
            </a:endParaRPr>
          </a:p>
          <a:p>
            <a:r>
              <a:rPr lang="en-GB" sz="2400" dirty="0">
                <a:solidFill>
                  <a:schemeClr val="bg1"/>
                </a:solidFill>
                <a:latin typeface="Comic Sans MS" panose="030F0702030302020204" pitchFamily="66" charset="0"/>
              </a:rPr>
              <a:t>8.45am – 9.00am Arrival time. If you arrive after this time, please take your child to the office to sign them in.</a:t>
            </a:r>
          </a:p>
          <a:p>
            <a:r>
              <a:rPr lang="en-GB" sz="2400" dirty="0">
                <a:solidFill>
                  <a:schemeClr val="bg1"/>
                </a:solidFill>
                <a:latin typeface="Comic Sans MS" panose="030F0702030302020204" pitchFamily="66" charset="0"/>
              </a:rPr>
              <a:t>9.00am – Registration then lessons begin.</a:t>
            </a:r>
          </a:p>
          <a:p>
            <a:r>
              <a:rPr lang="en-GB" sz="2400" dirty="0">
                <a:solidFill>
                  <a:schemeClr val="bg1"/>
                </a:solidFill>
                <a:latin typeface="Comic Sans MS" panose="030F0702030302020204" pitchFamily="66" charset="0"/>
              </a:rPr>
              <a:t>10.10am – 10.25am Break. </a:t>
            </a:r>
          </a:p>
          <a:p>
            <a:r>
              <a:rPr lang="en-GB" sz="2400" dirty="0">
                <a:solidFill>
                  <a:schemeClr val="bg1"/>
                </a:solidFill>
                <a:latin typeface="Comic Sans MS" panose="030F0702030302020204" pitchFamily="66" charset="0"/>
              </a:rPr>
              <a:t>11.45am – 12.45pm Lunch.</a:t>
            </a:r>
          </a:p>
          <a:p>
            <a:r>
              <a:rPr lang="en-GB" sz="2400" dirty="0">
                <a:solidFill>
                  <a:schemeClr val="bg1"/>
                </a:solidFill>
                <a:latin typeface="Comic Sans MS" panose="030F0702030302020204" pitchFamily="66" charset="0"/>
              </a:rPr>
              <a:t>3.20pm – Collection time. If you arrive after 3.30pm your child will be taken to the office for collection from there. Please ensure you let your child’s teacher know if there are any changes to end of day arrangements via the school office. </a:t>
            </a:r>
            <a:endParaRPr lang="en-GB" sz="18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448069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Reading</a:t>
            </a:r>
          </a:p>
        </p:txBody>
      </p:sp>
      <p:sp>
        <p:nvSpPr>
          <p:cNvPr id="3" name="Content Placeholder 2"/>
          <p:cNvSpPr>
            <a:spLocks noGrp="1"/>
          </p:cNvSpPr>
          <p:nvPr>
            <p:ph idx="1"/>
          </p:nvPr>
        </p:nvSpPr>
        <p:spPr>
          <a:xfrm>
            <a:off x="395536" y="1844824"/>
            <a:ext cx="8229600" cy="4733676"/>
          </a:xfrm>
        </p:spPr>
        <p:txBody>
          <a:bodyPr>
            <a:normAutofit fontScale="85000" lnSpcReduction="20000"/>
          </a:bodyPr>
          <a:lstStyle/>
          <a:p>
            <a:pPr marL="0" indent="0">
              <a:buNone/>
            </a:pPr>
            <a:r>
              <a:rPr lang="en-US" dirty="0">
                <a:solidFill>
                  <a:schemeClr val="bg1"/>
                </a:solidFill>
                <a:latin typeface="Comic Sans MS" panose="030F0702030302020204" pitchFamily="66" charset="0"/>
              </a:rPr>
              <a:t>The Phonics and Reading scheme is Little Wandle.  We use this to assess all the children in Year 1. </a:t>
            </a:r>
          </a:p>
          <a:p>
            <a:pPr marL="0" indent="0">
              <a:buNone/>
            </a:pPr>
            <a:endParaRPr lang="en-GB" dirty="0">
              <a:solidFill>
                <a:schemeClr val="bg1"/>
              </a:solidFill>
              <a:latin typeface="Comic Sans MS" panose="030F0702030302020204" pitchFamily="66" charset="0"/>
            </a:endParaRPr>
          </a:p>
          <a:p>
            <a:pPr marL="0" indent="0">
              <a:buNone/>
            </a:pPr>
            <a:r>
              <a:rPr lang="en-US" dirty="0">
                <a:solidFill>
                  <a:schemeClr val="bg1"/>
                </a:solidFill>
                <a:latin typeface="Comic Sans MS" panose="030F0702030302020204" pitchFamily="66" charset="0"/>
              </a:rPr>
              <a:t>Assessment will continue to be an ongoing practice in Year 1 and determined by your child’s class teacher.</a:t>
            </a:r>
          </a:p>
          <a:p>
            <a:pPr marL="0" indent="0">
              <a:buNone/>
            </a:pPr>
            <a:endParaRPr lang="en-US" dirty="0">
              <a:solidFill>
                <a:schemeClr val="bg1"/>
              </a:solidFill>
              <a:latin typeface="Comic Sans MS" panose="030F0702030302020204" pitchFamily="66" charset="0"/>
            </a:endParaRPr>
          </a:p>
          <a:p>
            <a:pPr marL="0" indent="0">
              <a:buNone/>
            </a:pPr>
            <a:r>
              <a:rPr lang="en-US" dirty="0">
                <a:solidFill>
                  <a:schemeClr val="bg1"/>
                </a:solidFill>
                <a:latin typeface="Comic Sans MS" panose="030F0702030302020204" pitchFamily="66" charset="0"/>
              </a:rPr>
              <a:t>Books read at school will be given to the children on Friday.  Books read at home need to be returned by Wednesday.  Please ensure Reading Records are signed before they are returned.  We need your child’s Fluency Reading Book and Reading Records in school everyday.  </a:t>
            </a:r>
            <a:endParaRPr lang="en-GB" dirty="0">
              <a:solidFill>
                <a:schemeClr val="bg1"/>
              </a:solidFill>
              <a:latin typeface="Comic Sans MS" panose="030F0702030302020204" pitchFamily="66" charset="0"/>
            </a:endParaRPr>
          </a:p>
          <a:p>
            <a:endParaRPr lang="en-GB" sz="2600" dirty="0">
              <a:solidFill>
                <a:schemeClr val="bg1"/>
              </a:solidFill>
              <a:latin typeface="Comic Sans MS" panose="030F0702030302020204" pitchFamily="66" charset="0"/>
            </a:endParaRPr>
          </a:p>
        </p:txBody>
      </p:sp>
      <p:pic>
        <p:nvPicPr>
          <p:cNvPr id="3074" name="Picture 2" descr="Image result for reading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20272" y="332656"/>
            <a:ext cx="1224136" cy="14281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ee the source image">
            <a:extLst>
              <a:ext uri="{FF2B5EF4-FFF2-40B4-BE49-F238E27FC236}">
                <a16:creationId xmlns:a16="http://schemas.microsoft.com/office/drawing/2014/main" id="{2B32C1B4-E2F3-4786-98A8-4D7291D3E2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520059"/>
            <a:ext cx="1053351" cy="105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5516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Reading</a:t>
            </a:r>
            <a:endParaRPr lang="en-GB" dirty="0"/>
          </a:p>
        </p:txBody>
      </p:sp>
      <p:sp>
        <p:nvSpPr>
          <p:cNvPr id="3" name="Content Placeholder 2"/>
          <p:cNvSpPr>
            <a:spLocks noGrp="1"/>
          </p:cNvSpPr>
          <p:nvPr>
            <p:ph idx="1"/>
          </p:nvPr>
        </p:nvSpPr>
        <p:spPr>
          <a:xfrm>
            <a:off x="539552" y="2060848"/>
            <a:ext cx="8229600" cy="4525963"/>
          </a:xfrm>
        </p:spPr>
        <p:txBody>
          <a:bodyPr>
            <a:normAutofit/>
          </a:bodyPr>
          <a:lstStyle/>
          <a:p>
            <a:pPr marL="0" indent="0">
              <a:buNone/>
            </a:pPr>
            <a:r>
              <a:rPr lang="en-US" sz="2000" dirty="0">
                <a:solidFill>
                  <a:schemeClr val="bg1"/>
                </a:solidFill>
                <a:latin typeface="Comic Sans MS" panose="030F0702030302020204" pitchFamily="66" charset="0"/>
              </a:rPr>
              <a:t>The book your child will receive as their Fluency Reading Book, will be given to them on a Friday. </a:t>
            </a:r>
            <a:r>
              <a:rPr lang="en-GB" sz="2000" dirty="0">
                <a:solidFill>
                  <a:prstClr val="white"/>
                </a:solidFill>
                <a:latin typeface="Comic Sans MS" panose="030F0702030302020204" pitchFamily="66" charset="0"/>
              </a:rPr>
              <a:t>In class each week, we will work on – </a:t>
            </a:r>
          </a:p>
          <a:p>
            <a:pPr lvl="0"/>
            <a:r>
              <a:rPr lang="en-GB" sz="2000" b="1" dirty="0">
                <a:solidFill>
                  <a:prstClr val="white"/>
                </a:solidFill>
                <a:latin typeface="Comic Sans MS" panose="030F0702030302020204" pitchFamily="66" charset="0"/>
              </a:rPr>
              <a:t>Read 1 – Decoding and Prosody - </a:t>
            </a:r>
            <a:r>
              <a:rPr lang="en-GB" sz="2000" dirty="0">
                <a:solidFill>
                  <a:prstClr val="white"/>
                </a:solidFill>
                <a:latin typeface="Comic Sans MS" panose="030F0702030302020204" pitchFamily="66" charset="0"/>
              </a:rPr>
              <a:t>Sounding out words if unfamiliar. ‘Echo’ reading. Modelling with expression. </a:t>
            </a:r>
          </a:p>
          <a:p>
            <a:pPr lvl="0"/>
            <a:r>
              <a:rPr lang="en-GB" sz="2000" b="1" dirty="0">
                <a:solidFill>
                  <a:prstClr val="white"/>
                </a:solidFill>
                <a:latin typeface="Comic Sans MS" panose="030F0702030302020204" pitchFamily="66" charset="0"/>
              </a:rPr>
              <a:t>Read 2 – Comprehension </a:t>
            </a:r>
            <a:r>
              <a:rPr lang="en-GB" sz="2000" dirty="0">
                <a:solidFill>
                  <a:prstClr val="white"/>
                </a:solidFill>
                <a:latin typeface="Comic Sans MS" panose="030F0702030302020204" pitchFamily="66" charset="0"/>
              </a:rPr>
              <a:t>– Discussing the book. Retrieval questions. </a:t>
            </a:r>
          </a:p>
          <a:p>
            <a:pPr lvl="0"/>
            <a:r>
              <a:rPr lang="en-GB" sz="2000" b="1" dirty="0">
                <a:solidFill>
                  <a:prstClr val="white"/>
                </a:solidFill>
                <a:latin typeface="Comic Sans MS" panose="030F0702030302020204" pitchFamily="66" charset="0"/>
              </a:rPr>
              <a:t>Read 3 – </a:t>
            </a:r>
            <a:r>
              <a:rPr lang="en-GB" sz="2000" dirty="0">
                <a:solidFill>
                  <a:prstClr val="white"/>
                </a:solidFill>
                <a:latin typeface="Comic Sans MS" panose="030F0702030302020204" pitchFamily="66" charset="0"/>
              </a:rPr>
              <a:t>At home, revisiting fluency and  comprehension.</a:t>
            </a:r>
          </a:p>
          <a:p>
            <a:pPr marL="0" lvl="0" indent="0">
              <a:buNone/>
            </a:pPr>
            <a:r>
              <a:rPr lang="en-US" sz="2000" i="1" dirty="0">
                <a:solidFill>
                  <a:prstClr val="white"/>
                </a:solidFill>
                <a:latin typeface="Comic Sans MS" panose="030F0702030302020204" pitchFamily="66" charset="0"/>
              </a:rPr>
              <a:t>Therefore, your child can re-read their book to develop these important skills. The latter is a healthy reading habit to encourage. We do this as adults, re-read our </a:t>
            </a:r>
            <a:r>
              <a:rPr lang="en-US" sz="2000" i="1" dirty="0" err="1">
                <a:solidFill>
                  <a:prstClr val="white"/>
                </a:solidFill>
                <a:latin typeface="Comic Sans MS" panose="030F0702030302020204" pitchFamily="66" charset="0"/>
              </a:rPr>
              <a:t>favourite</a:t>
            </a:r>
            <a:r>
              <a:rPr lang="en-US" sz="2000" i="1" dirty="0">
                <a:solidFill>
                  <a:prstClr val="white"/>
                </a:solidFill>
                <a:latin typeface="Comic Sans MS" panose="030F0702030302020204" pitchFamily="66" charset="0"/>
              </a:rPr>
              <a:t> books, and each read usually reveals a new layer of understanding and enjoyment!</a:t>
            </a:r>
            <a:endParaRPr lang="en-GB" sz="2000" i="1" dirty="0">
              <a:solidFill>
                <a:prstClr val="white"/>
              </a:solidFill>
              <a:latin typeface="Comic Sans MS" panose="030F0702030302020204" pitchFamily="66" charset="0"/>
            </a:endParaRPr>
          </a:p>
          <a:p>
            <a:pPr lvl="0"/>
            <a:endParaRPr lang="en-GB" dirty="0"/>
          </a:p>
        </p:txBody>
      </p:sp>
      <p:pic>
        <p:nvPicPr>
          <p:cNvPr id="4" name="Picture 2" descr="Image result for reading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8648" y="176638"/>
            <a:ext cx="1368152" cy="159617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ee the source image">
            <a:extLst>
              <a:ext uri="{FF2B5EF4-FFF2-40B4-BE49-F238E27FC236}">
                <a16:creationId xmlns:a16="http://schemas.microsoft.com/office/drawing/2014/main" id="{2B32C1B4-E2F3-4786-98A8-4D7291D3E2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5023" y="287888"/>
            <a:ext cx="1053351" cy="105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1084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Reading</a:t>
            </a:r>
            <a:endParaRPr lang="en-GB" dirty="0"/>
          </a:p>
        </p:txBody>
      </p:sp>
      <p:sp>
        <p:nvSpPr>
          <p:cNvPr id="3" name="Content Placeholder 2"/>
          <p:cNvSpPr>
            <a:spLocks noGrp="1"/>
          </p:cNvSpPr>
          <p:nvPr>
            <p:ph idx="1"/>
          </p:nvPr>
        </p:nvSpPr>
        <p:spPr>
          <a:xfrm>
            <a:off x="539552" y="1556792"/>
            <a:ext cx="8229600" cy="5030019"/>
          </a:xfrm>
        </p:spPr>
        <p:txBody>
          <a:bodyPr/>
          <a:lstStyle/>
          <a:p>
            <a:pPr marL="0" lvl="0" indent="0">
              <a:buNone/>
            </a:pPr>
            <a:r>
              <a:rPr lang="en-US" sz="2500" b="1" dirty="0">
                <a:solidFill>
                  <a:prstClr val="white"/>
                </a:solidFill>
                <a:latin typeface="Comic Sans MS" panose="030F0702030302020204" pitchFamily="66" charset="0"/>
              </a:rPr>
              <a:t>This means that your child should: </a:t>
            </a:r>
          </a:p>
          <a:p>
            <a:pPr lvl="0"/>
            <a:r>
              <a:rPr lang="en-US" sz="2500" dirty="0">
                <a:solidFill>
                  <a:prstClr val="white"/>
                </a:solidFill>
                <a:latin typeface="Comic Sans MS" panose="030F0702030302020204" pitchFamily="66" charset="0"/>
              </a:rPr>
              <a:t>Know all the sounds and tricky words in their phonics book well.</a:t>
            </a:r>
          </a:p>
          <a:p>
            <a:pPr lvl="0"/>
            <a:r>
              <a:rPr lang="en-US" sz="2500" dirty="0">
                <a:solidFill>
                  <a:prstClr val="white"/>
                </a:solidFill>
                <a:latin typeface="Comic Sans MS" panose="030F0702030302020204" pitchFamily="66" charset="0"/>
              </a:rPr>
              <a:t>Read many of the words by silent blending (in their head) – their reading will be automatic.</a:t>
            </a:r>
          </a:p>
          <a:p>
            <a:pPr lvl="0"/>
            <a:r>
              <a:rPr lang="en-US" sz="2500" dirty="0">
                <a:solidFill>
                  <a:prstClr val="white"/>
                </a:solidFill>
                <a:latin typeface="Comic Sans MS" panose="030F0702030302020204" pitchFamily="66" charset="0"/>
              </a:rPr>
              <a:t>Only need to stop and sound out about 5% of the words by the time they bring the book home – but they should be able to do this on their own.</a:t>
            </a:r>
          </a:p>
          <a:p>
            <a:endParaRPr lang="en-GB" dirty="0"/>
          </a:p>
        </p:txBody>
      </p:sp>
      <p:pic>
        <p:nvPicPr>
          <p:cNvPr id="4" name="Picture 2" descr="Image result for reading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53613" y="169240"/>
            <a:ext cx="1368152" cy="159617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ee the source image">
            <a:extLst>
              <a:ext uri="{FF2B5EF4-FFF2-40B4-BE49-F238E27FC236}">
                <a16:creationId xmlns:a16="http://schemas.microsoft.com/office/drawing/2014/main" id="{2B32C1B4-E2F3-4786-98A8-4D7291D3E2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5023" y="287888"/>
            <a:ext cx="1053351" cy="105335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3491880" y="5064637"/>
            <a:ext cx="2448272" cy="1661328"/>
          </a:xfrm>
          <a:prstGeom prst="roundRect">
            <a:avLst>
              <a:gd name="adj" fmla="val 4317"/>
            </a:avLst>
          </a:prstGeom>
        </p:spPr>
      </p:pic>
    </p:spTree>
    <p:extLst>
      <p:ext uri="{BB962C8B-B14F-4D97-AF65-F5344CB8AC3E}">
        <p14:creationId xmlns:p14="http://schemas.microsoft.com/office/powerpoint/2010/main" val="28766102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Reading</a:t>
            </a:r>
            <a:endParaRPr lang="en-GB" dirty="0"/>
          </a:p>
        </p:txBody>
      </p:sp>
      <p:sp>
        <p:nvSpPr>
          <p:cNvPr id="3" name="Content Placeholder 2"/>
          <p:cNvSpPr>
            <a:spLocks noGrp="1"/>
          </p:cNvSpPr>
          <p:nvPr>
            <p:ph idx="1"/>
          </p:nvPr>
        </p:nvSpPr>
        <p:spPr>
          <a:xfrm>
            <a:off x="539552" y="1778668"/>
            <a:ext cx="8229600" cy="4808143"/>
          </a:xfrm>
        </p:spPr>
        <p:txBody>
          <a:bodyPr/>
          <a:lstStyle/>
          <a:p>
            <a:pPr lvl="0"/>
            <a:r>
              <a:rPr lang="en-US" sz="2300" dirty="0">
                <a:solidFill>
                  <a:prstClr val="white"/>
                </a:solidFill>
                <a:latin typeface="Comic Sans MS" panose="030F0702030302020204" pitchFamily="66" charset="0"/>
              </a:rPr>
              <a:t>Although your child will be taught to read at school, you can have a huge impact on their reading journey by continuing their practice at home.  </a:t>
            </a:r>
            <a:endParaRPr lang="en-GB" sz="2300" dirty="0">
              <a:solidFill>
                <a:prstClr val="white"/>
              </a:solidFill>
              <a:latin typeface="Comic Sans MS" panose="030F0702030302020204" pitchFamily="66" charset="0"/>
            </a:endParaRPr>
          </a:p>
          <a:p>
            <a:pPr lvl="0"/>
            <a:r>
              <a:rPr lang="en-US" sz="2300" b="1" dirty="0">
                <a:solidFill>
                  <a:prstClr val="white"/>
                </a:solidFill>
                <a:latin typeface="Comic Sans MS" panose="030F0702030302020204" pitchFamily="66" charset="0"/>
              </a:rPr>
              <a:t>A Fluency Reading Book</a:t>
            </a:r>
            <a:r>
              <a:rPr lang="en-US" sz="2300" dirty="0">
                <a:solidFill>
                  <a:prstClr val="white"/>
                </a:solidFill>
                <a:latin typeface="Comic Sans MS" panose="030F0702030302020204" pitchFamily="66" charset="0"/>
              </a:rPr>
              <a:t>. This will be at the correct phonic stage for your child. They should be able to read this fluently and independently.</a:t>
            </a:r>
            <a:endParaRPr lang="en-GB" sz="2300" dirty="0">
              <a:solidFill>
                <a:prstClr val="white"/>
              </a:solidFill>
              <a:latin typeface="Comic Sans MS" panose="030F0702030302020204" pitchFamily="66" charset="0"/>
            </a:endParaRPr>
          </a:p>
          <a:p>
            <a:pPr lvl="0"/>
            <a:r>
              <a:rPr lang="en-US" sz="2300" b="1" dirty="0">
                <a:solidFill>
                  <a:prstClr val="white"/>
                </a:solidFill>
                <a:latin typeface="Comic Sans MS" panose="030F0702030302020204" pitchFamily="66" charset="0"/>
              </a:rPr>
              <a:t>A sharing book.</a:t>
            </a:r>
            <a:r>
              <a:rPr lang="en-US" sz="2300" dirty="0">
                <a:solidFill>
                  <a:prstClr val="white"/>
                </a:solidFill>
                <a:latin typeface="Comic Sans MS" panose="030F0702030302020204" pitchFamily="66" charset="0"/>
              </a:rPr>
              <a:t> This book is not part Little Wandle.  It is for you both to read, discuss and enjoy together. </a:t>
            </a:r>
          </a:p>
          <a:p>
            <a:pPr lvl="0"/>
            <a:endParaRPr lang="en-GB" sz="2300" dirty="0">
              <a:solidFill>
                <a:prstClr val="white"/>
              </a:solidFill>
              <a:latin typeface="Comic Sans MS" panose="030F0702030302020204" pitchFamily="66" charset="0"/>
            </a:endParaRPr>
          </a:p>
          <a:p>
            <a:endParaRPr lang="en-GB" dirty="0"/>
          </a:p>
        </p:txBody>
      </p:sp>
      <p:pic>
        <p:nvPicPr>
          <p:cNvPr id="4" name="Picture 2" descr="Image result for reading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53613" y="169240"/>
            <a:ext cx="1368152" cy="159617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ee the source image">
            <a:extLst>
              <a:ext uri="{FF2B5EF4-FFF2-40B4-BE49-F238E27FC236}">
                <a16:creationId xmlns:a16="http://schemas.microsoft.com/office/drawing/2014/main" id="{2B32C1B4-E2F3-4786-98A8-4D7291D3E2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5023" y="287888"/>
            <a:ext cx="1053351" cy="105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89809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Reading</a:t>
            </a:r>
            <a:endParaRPr lang="en-GB" dirty="0"/>
          </a:p>
        </p:txBody>
      </p:sp>
      <p:sp>
        <p:nvSpPr>
          <p:cNvPr id="3" name="Content Placeholder 2"/>
          <p:cNvSpPr>
            <a:spLocks noGrp="1"/>
          </p:cNvSpPr>
          <p:nvPr>
            <p:ph idx="1"/>
          </p:nvPr>
        </p:nvSpPr>
        <p:spPr>
          <a:xfrm>
            <a:off x="539552" y="1268760"/>
            <a:ext cx="8229600" cy="5022621"/>
          </a:xfrm>
        </p:spPr>
        <p:txBody>
          <a:bodyPr>
            <a:normAutofit fontScale="92500" lnSpcReduction="10000"/>
          </a:bodyPr>
          <a:lstStyle/>
          <a:p>
            <a:pPr marL="0" indent="0">
              <a:buNone/>
            </a:pPr>
            <a:endParaRPr lang="en-US" sz="3000" dirty="0">
              <a:solidFill>
                <a:schemeClr val="bg1"/>
              </a:solidFill>
              <a:latin typeface="Comic Sans MS" panose="030F0702030302020204" pitchFamily="66" charset="0"/>
            </a:endParaRPr>
          </a:p>
          <a:p>
            <a:pPr marL="0" indent="0">
              <a:buNone/>
            </a:pPr>
            <a:r>
              <a:rPr lang="en-US" sz="3000" dirty="0">
                <a:solidFill>
                  <a:schemeClr val="bg1"/>
                </a:solidFill>
                <a:latin typeface="Comic Sans MS" panose="030F0702030302020204" pitchFamily="66" charset="0"/>
              </a:rPr>
              <a:t>Another reminder:</a:t>
            </a:r>
          </a:p>
          <a:p>
            <a:pPr marL="0" indent="0">
              <a:buNone/>
            </a:pPr>
            <a:r>
              <a:rPr lang="en-US" sz="3000" dirty="0">
                <a:solidFill>
                  <a:schemeClr val="bg1"/>
                </a:solidFill>
                <a:latin typeface="Comic Sans MS" panose="030F0702030302020204" pitchFamily="66" charset="0"/>
              </a:rPr>
              <a:t>On Wednesdays, assuming their Fluency Reading Book has been read at home at least once, and the Reading Record has been signed by an adult, the children will be reminded to hand both of these books in to the class teacher for changing. </a:t>
            </a:r>
          </a:p>
          <a:p>
            <a:pPr marL="0" indent="0">
              <a:buNone/>
            </a:pPr>
            <a:r>
              <a:rPr lang="en-US" sz="3000" b="1" i="1" dirty="0">
                <a:solidFill>
                  <a:schemeClr val="bg1"/>
                </a:solidFill>
                <a:latin typeface="Comic Sans MS" panose="030F0702030302020204" pitchFamily="66" charset="0"/>
              </a:rPr>
              <a:t>Please ensure your child’s Reading Record and reading book are put back into their book bag each morning.</a:t>
            </a:r>
          </a:p>
          <a:p>
            <a:pPr marL="0" indent="0">
              <a:buNone/>
            </a:pPr>
            <a:endParaRPr lang="en-US" sz="3000" dirty="0">
              <a:solidFill>
                <a:schemeClr val="bg1"/>
              </a:solidFill>
              <a:latin typeface="Comic Sans MS" panose="030F0702030302020204" pitchFamily="66" charset="0"/>
            </a:endParaRPr>
          </a:p>
          <a:p>
            <a:pPr marL="0" indent="0">
              <a:buNone/>
            </a:pPr>
            <a:endParaRPr lang="en-GB" dirty="0"/>
          </a:p>
        </p:txBody>
      </p:sp>
      <p:pic>
        <p:nvPicPr>
          <p:cNvPr id="4" name="Picture 2" descr="Image result for reading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53613" y="169240"/>
            <a:ext cx="1368152" cy="159617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ee the source image">
            <a:extLst>
              <a:ext uri="{FF2B5EF4-FFF2-40B4-BE49-F238E27FC236}">
                <a16:creationId xmlns:a16="http://schemas.microsoft.com/office/drawing/2014/main" id="{2B32C1B4-E2F3-4786-98A8-4D7291D3E2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469685"/>
            <a:ext cx="1053351" cy="105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086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Reading</a:t>
            </a:r>
            <a:endParaRPr lang="en-GB" dirty="0"/>
          </a:p>
        </p:txBody>
      </p:sp>
      <p:sp>
        <p:nvSpPr>
          <p:cNvPr id="3" name="Content Placeholder 2"/>
          <p:cNvSpPr>
            <a:spLocks noGrp="1"/>
          </p:cNvSpPr>
          <p:nvPr>
            <p:ph idx="1"/>
          </p:nvPr>
        </p:nvSpPr>
        <p:spPr>
          <a:xfrm>
            <a:off x="539552" y="1700808"/>
            <a:ext cx="8229600" cy="4590573"/>
          </a:xfrm>
        </p:spPr>
        <p:txBody>
          <a:bodyPr>
            <a:normAutofit/>
          </a:bodyPr>
          <a:lstStyle/>
          <a:p>
            <a:pPr marL="0" indent="0">
              <a:buNone/>
            </a:pPr>
            <a:endParaRPr lang="en-US" sz="3000" dirty="0">
              <a:solidFill>
                <a:schemeClr val="bg1"/>
              </a:solidFill>
              <a:latin typeface="Comic Sans MS" panose="030F0702030302020204" pitchFamily="66" charset="0"/>
            </a:endParaRPr>
          </a:p>
          <a:p>
            <a:pPr marL="0" indent="0">
              <a:buNone/>
            </a:pPr>
            <a:r>
              <a:rPr lang="en-US" sz="3000" dirty="0">
                <a:solidFill>
                  <a:schemeClr val="bg1"/>
                </a:solidFill>
                <a:latin typeface="Comic Sans MS" panose="030F0702030302020204" pitchFamily="66" charset="0"/>
              </a:rPr>
              <a:t>Please read with and to your child each day. Adult story time is an integral part of our day in Year 1 and a time that all of the children look forward to and enjoy. They learn much from being read to: expression, use of punctuation, dialogue, new vocabulary … and a love of reading!</a:t>
            </a:r>
          </a:p>
          <a:p>
            <a:pPr marL="0" indent="0">
              <a:buNone/>
            </a:pPr>
            <a:endParaRPr lang="en-US" sz="3000" dirty="0">
              <a:solidFill>
                <a:schemeClr val="bg1"/>
              </a:solidFill>
              <a:latin typeface="Comic Sans MS" panose="030F0702030302020204" pitchFamily="66" charset="0"/>
            </a:endParaRPr>
          </a:p>
          <a:p>
            <a:pPr marL="0" indent="0">
              <a:buNone/>
            </a:pPr>
            <a:endParaRPr lang="en-GB" dirty="0"/>
          </a:p>
        </p:txBody>
      </p:sp>
      <p:pic>
        <p:nvPicPr>
          <p:cNvPr id="5" name="Picture 4"/>
          <p:cNvPicPr>
            <a:picLocks noChangeAspect="1"/>
          </p:cNvPicPr>
          <p:nvPr/>
        </p:nvPicPr>
        <p:blipFill>
          <a:blip r:embed="rId2"/>
          <a:stretch>
            <a:fillRect/>
          </a:stretch>
        </p:blipFill>
        <p:spPr>
          <a:xfrm>
            <a:off x="7183189" y="274638"/>
            <a:ext cx="1503611" cy="1503611"/>
          </a:xfrm>
          <a:prstGeom prst="rect">
            <a:avLst/>
          </a:prstGeom>
        </p:spPr>
      </p:pic>
      <p:pic>
        <p:nvPicPr>
          <p:cNvPr id="6" name="Picture 5" descr="See the source image">
            <a:extLst>
              <a:ext uri="{FF2B5EF4-FFF2-40B4-BE49-F238E27FC236}">
                <a16:creationId xmlns:a16="http://schemas.microsoft.com/office/drawing/2014/main" id="{2B32C1B4-E2F3-4786-98A8-4D7291D3E2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499767"/>
            <a:ext cx="1053351" cy="105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6473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608" y="269776"/>
            <a:ext cx="8229600" cy="1143000"/>
          </a:xfrm>
        </p:spPr>
        <p:txBody>
          <a:bodyPr/>
          <a:lstStyle/>
          <a:p>
            <a:r>
              <a:rPr lang="en-GB" dirty="0">
                <a:solidFill>
                  <a:schemeClr val="bg1"/>
                </a:solidFill>
                <a:latin typeface="Comic Sans MS" panose="030F0702030302020204" pitchFamily="66" charset="0"/>
              </a:rPr>
              <a:t>             </a:t>
            </a:r>
            <a:r>
              <a:rPr lang="en-GB" u="sng" dirty="0">
                <a:solidFill>
                  <a:schemeClr val="bg1"/>
                </a:solidFill>
                <a:latin typeface="Comic Sans MS" panose="030F0702030302020204" pitchFamily="66" charset="0"/>
              </a:rPr>
              <a:t>Maths</a:t>
            </a:r>
          </a:p>
        </p:txBody>
      </p:sp>
      <p:sp>
        <p:nvSpPr>
          <p:cNvPr id="3" name="Content Placeholder 2"/>
          <p:cNvSpPr>
            <a:spLocks noGrp="1"/>
          </p:cNvSpPr>
          <p:nvPr>
            <p:ph idx="1"/>
          </p:nvPr>
        </p:nvSpPr>
        <p:spPr/>
        <p:txBody>
          <a:bodyPr>
            <a:normAutofit fontScale="25000" lnSpcReduction="20000"/>
          </a:bodyPr>
          <a:lstStyle/>
          <a:p>
            <a:pPr marL="0" indent="0">
              <a:buNone/>
            </a:pPr>
            <a:r>
              <a:rPr lang="en-GB" sz="8000" dirty="0">
                <a:solidFill>
                  <a:schemeClr val="bg1"/>
                </a:solidFill>
                <a:latin typeface="Comic Sans MS" panose="030F0702030302020204" pitchFamily="66" charset="0"/>
              </a:rPr>
              <a:t> </a:t>
            </a:r>
          </a:p>
          <a:p>
            <a:pPr marL="0" indent="0">
              <a:buNone/>
            </a:pPr>
            <a:r>
              <a:rPr lang="en-GB" sz="9600" dirty="0">
                <a:solidFill>
                  <a:schemeClr val="bg1"/>
                </a:solidFill>
                <a:latin typeface="Comic Sans MS" panose="030F0702030302020204" pitchFamily="66" charset="0"/>
              </a:rPr>
              <a:t>How to help your child in Maths …</a:t>
            </a:r>
          </a:p>
          <a:p>
            <a:pPr marL="0" indent="0">
              <a:buNone/>
            </a:pPr>
            <a:endParaRPr lang="en-GB" sz="9600" dirty="0">
              <a:solidFill>
                <a:schemeClr val="bg1"/>
              </a:solidFill>
              <a:latin typeface="Comic Sans MS" panose="030F0702030302020204" pitchFamily="66" charset="0"/>
            </a:endParaRPr>
          </a:p>
          <a:p>
            <a:r>
              <a:rPr lang="en-GB" sz="9600" dirty="0">
                <a:solidFill>
                  <a:schemeClr val="bg1"/>
                </a:solidFill>
                <a:latin typeface="Comic Sans MS" panose="030F0702030302020204" pitchFamily="66" charset="0"/>
              </a:rPr>
              <a:t>Support your child with their homework.</a:t>
            </a:r>
          </a:p>
          <a:p>
            <a:r>
              <a:rPr lang="en-GB" sz="9600" dirty="0">
                <a:solidFill>
                  <a:schemeClr val="bg1"/>
                </a:solidFill>
                <a:latin typeface="Comic Sans MS" panose="030F0702030302020204" pitchFamily="66" charset="0"/>
              </a:rPr>
              <a:t>Support your child’s learning in Maths in a fun and practical way. For instance, for the Number Bonds to 10 topic, you can use dried pasta to create a bond (6+4=10). </a:t>
            </a:r>
          </a:p>
          <a:p>
            <a:r>
              <a:rPr lang="en-GB" sz="9600" dirty="0">
                <a:solidFill>
                  <a:schemeClr val="bg1"/>
                </a:solidFill>
                <a:latin typeface="Comic Sans MS" panose="030F0702030302020204" pitchFamily="66" charset="0"/>
              </a:rPr>
              <a:t>Encourage your child to continue to work on their number formation. </a:t>
            </a:r>
          </a:p>
          <a:p>
            <a:r>
              <a:rPr lang="en-GB" sz="9600" dirty="0">
                <a:solidFill>
                  <a:schemeClr val="bg1"/>
                </a:solidFill>
                <a:latin typeface="Comic Sans MS" panose="030F0702030302020204" pitchFamily="66" charset="0"/>
              </a:rPr>
              <a:t>Practise simple addition and subtraction number sentences, both practically and in a written format. </a:t>
            </a:r>
          </a:p>
          <a:p>
            <a:pPr marL="0" indent="0">
              <a:buNone/>
            </a:pPr>
            <a:endParaRPr lang="en-GB" dirty="0">
              <a:solidFill>
                <a:schemeClr val="bg1"/>
              </a:solidFill>
            </a:endParaRPr>
          </a:p>
          <a:p>
            <a:pPr marL="0" indent="0">
              <a:buNone/>
            </a:pPr>
            <a:r>
              <a:rPr lang="en-GB" dirty="0">
                <a:solidFill>
                  <a:schemeClr val="bg1"/>
                </a:solidFill>
              </a:rPr>
              <a:t>  </a:t>
            </a:r>
          </a:p>
        </p:txBody>
      </p:sp>
      <p:sp>
        <p:nvSpPr>
          <p:cNvPr id="4" name="Footer Placeholder 3"/>
          <p:cNvSpPr>
            <a:spLocks noGrp="1"/>
          </p:cNvSpPr>
          <p:nvPr>
            <p:ph type="ftr" sz="quarter" idx="11"/>
          </p:nvPr>
        </p:nvSpPr>
        <p:spPr/>
        <p:txBody>
          <a:bodyPr/>
          <a:lstStyle/>
          <a:p>
            <a:r>
              <a:rPr lang="en-GB"/>
              <a:t>Live, love and learn in a caring Christian community. </a:t>
            </a:r>
          </a:p>
        </p:txBody>
      </p:sp>
      <p:pic>
        <p:nvPicPr>
          <p:cNvPr id="5"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8206" y="332656"/>
            <a:ext cx="1606202" cy="1152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162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English</a:t>
            </a:r>
          </a:p>
        </p:txBody>
      </p:sp>
      <p:sp>
        <p:nvSpPr>
          <p:cNvPr id="3" name="Content Placeholder 2"/>
          <p:cNvSpPr>
            <a:spLocks noGrp="1"/>
          </p:cNvSpPr>
          <p:nvPr>
            <p:ph idx="1"/>
          </p:nvPr>
        </p:nvSpPr>
        <p:spPr/>
        <p:txBody>
          <a:bodyPr>
            <a:normAutofit fontScale="85000" lnSpcReduction="10000"/>
          </a:bodyPr>
          <a:lstStyle/>
          <a:p>
            <a:pPr marL="0" indent="0">
              <a:buNone/>
            </a:pPr>
            <a:r>
              <a:rPr lang="en-GB" sz="2400" dirty="0">
                <a:solidFill>
                  <a:schemeClr val="bg1"/>
                </a:solidFill>
                <a:latin typeface="Comic Sans MS" panose="030F0702030302020204" pitchFamily="66" charset="0"/>
              </a:rPr>
              <a:t>How to help your child in English …</a:t>
            </a:r>
          </a:p>
          <a:p>
            <a:pPr marL="0" indent="0">
              <a:buNone/>
            </a:pPr>
            <a:endParaRPr lang="en-GB" sz="2400" dirty="0">
              <a:solidFill>
                <a:schemeClr val="bg1"/>
              </a:solidFill>
              <a:latin typeface="Comic Sans MS" panose="030F0702030302020204" pitchFamily="66" charset="0"/>
            </a:endParaRPr>
          </a:p>
          <a:p>
            <a:r>
              <a:rPr lang="en-GB" sz="2400" dirty="0">
                <a:solidFill>
                  <a:schemeClr val="bg1"/>
                </a:solidFill>
                <a:latin typeface="Comic Sans MS" panose="030F0702030302020204" pitchFamily="66" charset="0"/>
              </a:rPr>
              <a:t>Support your child with their homework.</a:t>
            </a:r>
          </a:p>
          <a:p>
            <a:r>
              <a:rPr lang="en-GB" sz="2400" dirty="0">
                <a:solidFill>
                  <a:schemeClr val="bg1"/>
                </a:solidFill>
                <a:latin typeface="Comic Sans MS" panose="030F0702030302020204" pitchFamily="66" charset="0"/>
              </a:rPr>
              <a:t>Help your child to form the basic letters accurately and neatly, ensuring that they are the correct size in relation to each other.  In Year One, we learn to form the letters in a cursive style.  We say, “start on the line”. Please take a paper copy with you.</a:t>
            </a:r>
          </a:p>
          <a:p>
            <a:r>
              <a:rPr lang="en-GB" sz="2400" dirty="0">
                <a:solidFill>
                  <a:schemeClr val="bg1"/>
                </a:solidFill>
                <a:latin typeface="Comic Sans MS" panose="030F0702030302020204" pitchFamily="66" charset="0"/>
              </a:rPr>
              <a:t>Help your child to hold their pencil correctly.</a:t>
            </a:r>
          </a:p>
          <a:p>
            <a:r>
              <a:rPr lang="en-GB" sz="2400" dirty="0">
                <a:solidFill>
                  <a:schemeClr val="bg1"/>
                </a:solidFill>
                <a:latin typeface="Comic Sans MS" panose="030F0702030302020204" pitchFamily="66" charset="0"/>
              </a:rPr>
              <a:t>Encourage your child to develop the basic sentence structure of: capital letters, finger spaces, full stops.</a:t>
            </a:r>
          </a:p>
          <a:p>
            <a:r>
              <a:rPr lang="en-GB" sz="2400" dirty="0">
                <a:solidFill>
                  <a:schemeClr val="bg1"/>
                </a:solidFill>
                <a:latin typeface="Comic Sans MS" panose="030F0702030302020204" pitchFamily="66" charset="0"/>
              </a:rPr>
              <a:t>Encourage your child to use their phonics when writing words, instead of spelling out for them.</a:t>
            </a:r>
          </a:p>
          <a:p>
            <a:r>
              <a:rPr lang="en-GB" sz="2400" dirty="0">
                <a:solidFill>
                  <a:schemeClr val="bg1"/>
                </a:solidFill>
                <a:latin typeface="Comic Sans MS" panose="030F0702030302020204" pitchFamily="66" charset="0"/>
              </a:rPr>
              <a:t>Remember to use the letter sounds and not the letter names.  </a:t>
            </a:r>
          </a:p>
        </p:txBody>
      </p:sp>
      <p:sp>
        <p:nvSpPr>
          <p:cNvPr id="4" name="Footer Placeholder 3"/>
          <p:cNvSpPr>
            <a:spLocks noGrp="1"/>
          </p:cNvSpPr>
          <p:nvPr>
            <p:ph type="ftr" sz="quarter" idx="11"/>
          </p:nvPr>
        </p:nvSpPr>
        <p:spPr/>
        <p:txBody>
          <a:bodyPr/>
          <a:lstStyle/>
          <a:p>
            <a:r>
              <a:rPr lang="en-GB"/>
              <a:t>Live, love and learn in a caring Christian community. </a:t>
            </a:r>
          </a:p>
        </p:txBody>
      </p:sp>
      <p:pic>
        <p:nvPicPr>
          <p:cNvPr id="5" name="Picture 4"/>
          <p:cNvPicPr>
            <a:picLocks noChangeAspect="1"/>
          </p:cNvPicPr>
          <p:nvPr/>
        </p:nvPicPr>
        <p:blipFill>
          <a:blip r:embed="rId2"/>
          <a:stretch>
            <a:fillRect/>
          </a:stretch>
        </p:blipFill>
        <p:spPr>
          <a:xfrm>
            <a:off x="6948264" y="332656"/>
            <a:ext cx="1599431" cy="1522936"/>
          </a:xfrm>
          <a:prstGeom prst="rect">
            <a:avLst/>
          </a:prstGeom>
        </p:spPr>
      </p:pic>
    </p:spTree>
    <p:extLst>
      <p:ext uri="{BB962C8B-B14F-4D97-AF65-F5344CB8AC3E}">
        <p14:creationId xmlns:p14="http://schemas.microsoft.com/office/powerpoint/2010/main" val="31744727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Homework</a:t>
            </a:r>
          </a:p>
        </p:txBody>
      </p:sp>
      <p:sp>
        <p:nvSpPr>
          <p:cNvPr id="3" name="Content Placeholder 2"/>
          <p:cNvSpPr>
            <a:spLocks noGrp="1"/>
          </p:cNvSpPr>
          <p:nvPr>
            <p:ph idx="1"/>
          </p:nvPr>
        </p:nvSpPr>
        <p:spPr>
          <a:xfrm>
            <a:off x="532305" y="1628800"/>
            <a:ext cx="8229600" cy="4309939"/>
          </a:xfrm>
        </p:spPr>
        <p:txBody>
          <a:bodyPr>
            <a:noAutofit/>
          </a:bodyPr>
          <a:lstStyle/>
          <a:p>
            <a:r>
              <a:rPr lang="en-US" sz="2400" dirty="0">
                <a:solidFill>
                  <a:schemeClr val="bg1"/>
                </a:solidFill>
                <a:latin typeface="Comic Sans MS" panose="030F0702030302020204" pitchFamily="66" charset="0"/>
              </a:rPr>
              <a:t>Homework will be uploaded on Seesaw every Friday by the teacher. Parents need to upload a photo/copy of your child’s work by the following Thursday via your child’s Seesaw profile. </a:t>
            </a:r>
          </a:p>
          <a:p>
            <a:r>
              <a:rPr lang="en-US" sz="2400" dirty="0">
                <a:solidFill>
                  <a:schemeClr val="bg1"/>
                </a:solidFill>
                <a:latin typeface="Comic Sans MS" panose="030F0702030302020204" pitchFamily="66" charset="0"/>
              </a:rPr>
              <a:t>Each week the homework will be read and acknowledged with a ‘like’ and, sometimes, a feedback comment given. </a:t>
            </a:r>
          </a:p>
          <a:p>
            <a:r>
              <a:rPr lang="en-US" sz="2400" dirty="0">
                <a:solidFill>
                  <a:schemeClr val="bg1"/>
                </a:solidFill>
                <a:latin typeface="Comic Sans MS" panose="030F0702030302020204" pitchFamily="66" charset="0"/>
              </a:rPr>
              <a:t>The children’s homework will include a weekly phonics and then alternate between </a:t>
            </a:r>
            <a:r>
              <a:rPr lang="en-US" sz="2400" dirty="0" err="1">
                <a:solidFill>
                  <a:schemeClr val="bg1"/>
                </a:solidFill>
                <a:latin typeface="Comic Sans MS" panose="030F0702030302020204" pitchFamily="66" charset="0"/>
              </a:rPr>
              <a:t>Maths</a:t>
            </a:r>
            <a:r>
              <a:rPr lang="en-US" sz="2400" dirty="0">
                <a:solidFill>
                  <a:schemeClr val="bg1"/>
                </a:solidFill>
                <a:latin typeface="Comic Sans MS" panose="030F0702030302020204" pitchFamily="66" charset="0"/>
              </a:rPr>
              <a:t>, English and a Foundation Subject. </a:t>
            </a:r>
          </a:p>
          <a:p>
            <a:r>
              <a:rPr lang="en-US" sz="2400" dirty="0">
                <a:solidFill>
                  <a:schemeClr val="bg1"/>
                </a:solidFill>
                <a:latin typeface="Comic Sans MS" panose="030F0702030302020204" pitchFamily="66" charset="0"/>
              </a:rPr>
              <a:t>You will receive a copy of your child’s Seesaw login codes. If you have any questions, please ask. </a:t>
            </a:r>
          </a:p>
        </p:txBody>
      </p:sp>
      <p:sp>
        <p:nvSpPr>
          <p:cNvPr id="4" name="Footer Placeholder 3"/>
          <p:cNvSpPr>
            <a:spLocks noGrp="1"/>
          </p:cNvSpPr>
          <p:nvPr>
            <p:ph type="ftr" sz="quarter" idx="11"/>
          </p:nvPr>
        </p:nvSpPr>
        <p:spPr>
          <a:xfrm>
            <a:off x="5844521" y="6381328"/>
            <a:ext cx="2895600" cy="365125"/>
          </a:xfrm>
        </p:spPr>
        <p:txBody>
          <a:bodyPr/>
          <a:lstStyle/>
          <a:p>
            <a:r>
              <a:rPr lang="en-GB" dirty="0"/>
              <a:t>Live, love and learn in a caring Christian community. </a:t>
            </a:r>
          </a:p>
        </p:txBody>
      </p:sp>
      <p:pic>
        <p:nvPicPr>
          <p:cNvPr id="5" name="Picture 4"/>
          <p:cNvPicPr>
            <a:picLocks noChangeAspect="1"/>
          </p:cNvPicPr>
          <p:nvPr/>
        </p:nvPicPr>
        <p:blipFill>
          <a:blip r:embed="rId2"/>
          <a:stretch>
            <a:fillRect/>
          </a:stretch>
        </p:blipFill>
        <p:spPr>
          <a:xfrm>
            <a:off x="7236296" y="274638"/>
            <a:ext cx="1224136" cy="1215393"/>
          </a:xfrm>
          <a:prstGeom prst="rect">
            <a:avLst/>
          </a:prstGeom>
        </p:spPr>
      </p:pic>
    </p:spTree>
    <p:extLst>
      <p:ext uri="{BB962C8B-B14F-4D97-AF65-F5344CB8AC3E}">
        <p14:creationId xmlns:p14="http://schemas.microsoft.com/office/powerpoint/2010/main" val="40814516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solidFill>
                  <a:schemeClr val="bg1"/>
                </a:solidFill>
                <a:latin typeface="Comic Sans MS" panose="030F0702030302020204" pitchFamily="66" charset="0"/>
              </a:rPr>
              <a:t>Assessments</a:t>
            </a:r>
          </a:p>
        </p:txBody>
      </p:sp>
      <p:sp>
        <p:nvSpPr>
          <p:cNvPr id="3" name="Content Placeholder 2"/>
          <p:cNvSpPr>
            <a:spLocks noGrp="1"/>
          </p:cNvSpPr>
          <p:nvPr>
            <p:ph idx="1"/>
          </p:nvPr>
        </p:nvSpPr>
        <p:spPr/>
        <p:txBody>
          <a:bodyPr>
            <a:normAutofit lnSpcReduction="10000"/>
          </a:bodyPr>
          <a:lstStyle/>
          <a:p>
            <a:r>
              <a:rPr lang="en-GB" sz="2800" dirty="0">
                <a:solidFill>
                  <a:schemeClr val="bg1"/>
                </a:solidFill>
                <a:latin typeface="Comic Sans MS" panose="030F0702030302020204" pitchFamily="66" charset="0"/>
              </a:rPr>
              <a:t>Assessments, or rather a celebration of your child’s learning, are carried out in all areas of the curriculum each half term or at the end of a particular topic.</a:t>
            </a:r>
          </a:p>
          <a:p>
            <a:r>
              <a:rPr lang="en-GB" sz="2800" dirty="0">
                <a:solidFill>
                  <a:schemeClr val="bg1"/>
                </a:solidFill>
                <a:latin typeface="Comic Sans MS" panose="030F0702030302020204" pitchFamily="66" charset="0"/>
              </a:rPr>
              <a:t>As previously mentioned, reading assessments are ongoing throughout the year.</a:t>
            </a:r>
          </a:p>
          <a:p>
            <a:r>
              <a:rPr lang="en-GB" sz="2800" dirty="0">
                <a:solidFill>
                  <a:schemeClr val="bg1"/>
                </a:solidFill>
                <a:latin typeface="Comic Sans MS" panose="030F0702030302020204" pitchFamily="66" charset="0"/>
              </a:rPr>
              <a:t>Further information regarding the national Year 1 Phonics Screening Check, which usually takes place in June, will be available later in the school year.  </a:t>
            </a:r>
          </a:p>
        </p:txBody>
      </p:sp>
      <p:pic>
        <p:nvPicPr>
          <p:cNvPr id="4" name="Picture 3"/>
          <p:cNvPicPr>
            <a:picLocks noChangeAspect="1"/>
          </p:cNvPicPr>
          <p:nvPr/>
        </p:nvPicPr>
        <p:blipFill>
          <a:blip r:embed="rId2"/>
          <a:stretch>
            <a:fillRect/>
          </a:stretch>
        </p:blipFill>
        <p:spPr>
          <a:xfrm>
            <a:off x="6876256" y="297303"/>
            <a:ext cx="1626865" cy="1162046"/>
          </a:xfrm>
          <a:prstGeom prst="rect">
            <a:avLst/>
          </a:prstGeom>
        </p:spPr>
      </p:pic>
    </p:spTree>
    <p:extLst>
      <p:ext uri="{BB962C8B-B14F-4D97-AF65-F5344CB8AC3E}">
        <p14:creationId xmlns:p14="http://schemas.microsoft.com/office/powerpoint/2010/main" val="2998727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539552" y="1628800"/>
            <a:ext cx="8229600" cy="5030019"/>
          </a:xfrm>
        </p:spPr>
        <p:txBody>
          <a:bodyPr>
            <a:normAutofit/>
          </a:bodyPr>
          <a:lstStyle/>
          <a:p>
            <a:pPr lvl="0"/>
            <a:r>
              <a:rPr lang="en-US" sz="2700" dirty="0">
                <a:solidFill>
                  <a:prstClr val="white"/>
                </a:solidFill>
                <a:latin typeface="Comic Sans MS" panose="030F0702030302020204" pitchFamily="66" charset="0"/>
              </a:rPr>
              <a:t>Please send only water in a </a:t>
            </a:r>
            <a:r>
              <a:rPr lang="en-US" sz="2700" b="1" i="1" dirty="0">
                <a:solidFill>
                  <a:prstClr val="white"/>
                </a:solidFill>
                <a:latin typeface="Comic Sans MS" panose="030F0702030302020204" pitchFamily="66" charset="0"/>
              </a:rPr>
              <a:t>small</a:t>
            </a:r>
            <a:r>
              <a:rPr lang="en-US" sz="2700" dirty="0">
                <a:solidFill>
                  <a:prstClr val="white"/>
                </a:solidFill>
                <a:latin typeface="Comic Sans MS" panose="030F0702030302020204" pitchFamily="66" charset="0"/>
              </a:rPr>
              <a:t>, </a:t>
            </a:r>
            <a:r>
              <a:rPr lang="en-US" sz="2700" b="1" i="1" dirty="0">
                <a:solidFill>
                  <a:prstClr val="white"/>
                </a:solidFill>
                <a:latin typeface="Comic Sans MS" panose="030F0702030302020204" pitchFamily="66" charset="0"/>
              </a:rPr>
              <a:t>named</a:t>
            </a:r>
            <a:r>
              <a:rPr lang="en-US" sz="2700" dirty="0">
                <a:solidFill>
                  <a:prstClr val="white"/>
                </a:solidFill>
                <a:latin typeface="Comic Sans MS" panose="030F0702030302020204" pitchFamily="66" charset="0"/>
              </a:rPr>
              <a:t> </a:t>
            </a:r>
            <a:r>
              <a:rPr lang="en-US" sz="2700" b="1" i="1" dirty="0">
                <a:solidFill>
                  <a:prstClr val="white"/>
                </a:solidFill>
                <a:latin typeface="Comic Sans MS" panose="030F0702030302020204" pitchFamily="66" charset="0"/>
              </a:rPr>
              <a:t>plastic</a:t>
            </a:r>
            <a:r>
              <a:rPr lang="en-US" sz="2700" dirty="0">
                <a:solidFill>
                  <a:prstClr val="white"/>
                </a:solidFill>
                <a:latin typeface="Comic Sans MS" panose="030F0702030302020204" pitchFamily="66" charset="0"/>
              </a:rPr>
              <a:t> bottle with a sport spout. Not metal bottles, thank you!</a:t>
            </a:r>
            <a:endParaRPr lang="en-GB" sz="2700" dirty="0">
              <a:solidFill>
                <a:prstClr val="white"/>
              </a:solidFill>
              <a:latin typeface="Comic Sans MS" panose="030F0702030302020204" pitchFamily="66" charset="0"/>
            </a:endParaRPr>
          </a:p>
          <a:p>
            <a:pPr lvl="0"/>
            <a:r>
              <a:rPr lang="en-US" sz="2700" dirty="0">
                <a:solidFill>
                  <a:prstClr val="white"/>
                </a:solidFill>
                <a:latin typeface="Comic Sans MS" panose="030F0702030302020204" pitchFamily="66" charset="0"/>
              </a:rPr>
              <a:t>All children must have a pair of soft </a:t>
            </a:r>
            <a:r>
              <a:rPr lang="en-US" sz="2700" b="1" i="1" dirty="0">
                <a:solidFill>
                  <a:prstClr val="white"/>
                </a:solidFill>
                <a:latin typeface="Comic Sans MS" panose="030F0702030302020204" pitchFamily="66" charset="0"/>
              </a:rPr>
              <a:t>named</a:t>
            </a:r>
            <a:r>
              <a:rPr lang="en-US" sz="2700" dirty="0">
                <a:solidFill>
                  <a:prstClr val="white"/>
                </a:solidFill>
                <a:latin typeface="Comic Sans MS" panose="030F0702030302020204" pitchFamily="66" charset="0"/>
              </a:rPr>
              <a:t> indoor shoes which remain in school, as well as outdoor shoes and trainers for outside PE.</a:t>
            </a:r>
            <a:endParaRPr lang="en-GB" sz="2700" dirty="0">
              <a:solidFill>
                <a:prstClr val="white"/>
              </a:solidFill>
              <a:latin typeface="Comic Sans MS" panose="030F0702030302020204" pitchFamily="66" charset="0"/>
            </a:endParaRPr>
          </a:p>
          <a:p>
            <a:pPr lvl="0"/>
            <a:r>
              <a:rPr lang="en-US" sz="2700" dirty="0">
                <a:solidFill>
                  <a:prstClr val="white"/>
                </a:solidFill>
                <a:latin typeface="Comic Sans MS" panose="030F0702030302020204" pitchFamily="66" charset="0"/>
              </a:rPr>
              <a:t>The children will be provided with fruit/ vegetables each day therefore they do not need to bring in anything from home for snack. </a:t>
            </a:r>
            <a:endParaRPr lang="en-GB" sz="2700" dirty="0">
              <a:solidFill>
                <a:prstClr val="white"/>
              </a:solidFill>
              <a:latin typeface="Comic Sans MS" panose="030F0702030302020204" pitchFamily="66" charset="0"/>
            </a:endParaRPr>
          </a:p>
          <a:p>
            <a:pPr lvl="0"/>
            <a:r>
              <a:rPr lang="en-US" sz="2700" dirty="0">
                <a:solidFill>
                  <a:prstClr val="white"/>
                </a:solidFill>
                <a:latin typeface="Comic Sans MS" panose="030F0702030302020204" pitchFamily="66" charset="0"/>
              </a:rPr>
              <a:t>Please label </a:t>
            </a:r>
            <a:r>
              <a:rPr lang="en-US" sz="2700" b="1" i="1" dirty="0">
                <a:solidFill>
                  <a:prstClr val="white"/>
                </a:solidFill>
                <a:latin typeface="Comic Sans MS" panose="030F0702030302020204" pitchFamily="66" charset="0"/>
              </a:rPr>
              <a:t>all</a:t>
            </a:r>
            <a:r>
              <a:rPr lang="en-US" sz="2700" dirty="0">
                <a:solidFill>
                  <a:prstClr val="white"/>
                </a:solidFill>
                <a:latin typeface="Comic Sans MS" panose="030F0702030302020204" pitchFamily="66" charset="0"/>
              </a:rPr>
              <a:t> of your child’s school uniform, including their outer wear, to avoid confusion. </a:t>
            </a:r>
            <a:endParaRPr lang="en-GB" sz="2700" dirty="0">
              <a:solidFill>
                <a:prstClr val="white"/>
              </a:solidFill>
              <a:latin typeface="Comic Sans MS" panose="030F0702030302020204" pitchFamily="66" charset="0"/>
            </a:endParaRPr>
          </a:p>
          <a:p>
            <a:endParaRPr lang="en-GB" dirty="0"/>
          </a:p>
        </p:txBody>
      </p:sp>
      <p:pic>
        <p:nvPicPr>
          <p:cNvPr id="5" name="Picture 4"/>
          <p:cNvPicPr>
            <a:picLocks noChangeAspect="1"/>
          </p:cNvPicPr>
          <p:nvPr/>
        </p:nvPicPr>
        <p:blipFill>
          <a:blip r:embed="rId2"/>
          <a:stretch>
            <a:fillRect/>
          </a:stretch>
        </p:blipFill>
        <p:spPr>
          <a:xfrm>
            <a:off x="2773164" y="274638"/>
            <a:ext cx="3762375" cy="1209675"/>
          </a:xfrm>
          <a:prstGeom prst="rect">
            <a:avLst/>
          </a:prstGeom>
        </p:spPr>
      </p:pic>
    </p:spTree>
    <p:extLst>
      <p:ext uri="{BB962C8B-B14F-4D97-AF65-F5344CB8AC3E}">
        <p14:creationId xmlns:p14="http://schemas.microsoft.com/office/powerpoint/2010/main" val="26322763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539552" y="1628800"/>
            <a:ext cx="8229600" cy="5030019"/>
          </a:xfrm>
        </p:spPr>
        <p:txBody>
          <a:bodyPr>
            <a:normAutofit fontScale="85000" lnSpcReduction="20000"/>
          </a:bodyPr>
          <a:lstStyle/>
          <a:p>
            <a:pPr lvl="0"/>
            <a:r>
              <a:rPr lang="en-US" dirty="0">
                <a:solidFill>
                  <a:schemeClr val="bg1"/>
                </a:solidFill>
                <a:latin typeface="Comic Sans MS" panose="030F0702030302020204" pitchFamily="66" charset="0"/>
              </a:rPr>
              <a:t>We do not permit toys from home in school. </a:t>
            </a:r>
            <a:endParaRPr lang="en-GB" dirty="0">
              <a:solidFill>
                <a:schemeClr val="bg1"/>
              </a:solidFill>
              <a:latin typeface="Comic Sans MS" panose="030F0702030302020204" pitchFamily="66" charset="0"/>
            </a:endParaRPr>
          </a:p>
          <a:p>
            <a:pPr lvl="0"/>
            <a:r>
              <a:rPr lang="en-US" dirty="0">
                <a:solidFill>
                  <a:schemeClr val="bg1"/>
                </a:solidFill>
                <a:latin typeface="Comic Sans MS" panose="030F0702030302020204" pitchFamily="66" charset="0"/>
              </a:rPr>
              <a:t>Please ensure your child has a named school approved PE kit in order to participate fully in the lessons. This will be sent home each half term for washing. Full details of our school PE kit is available on the school website. </a:t>
            </a:r>
          </a:p>
          <a:p>
            <a:pPr lvl="0"/>
            <a:r>
              <a:rPr lang="en-US" dirty="0">
                <a:solidFill>
                  <a:schemeClr val="bg1"/>
                </a:solidFill>
                <a:latin typeface="Comic Sans MS" panose="030F0702030302020204" pitchFamily="66" charset="0"/>
              </a:rPr>
              <a:t>If your child wishes to have a keyring on their book bag, please limit this to </a:t>
            </a:r>
            <a:r>
              <a:rPr lang="en-US" b="1" i="1" dirty="0">
                <a:solidFill>
                  <a:schemeClr val="bg1"/>
                </a:solidFill>
                <a:latin typeface="Comic Sans MS" panose="030F0702030302020204" pitchFamily="66" charset="0"/>
              </a:rPr>
              <a:t>one small </a:t>
            </a:r>
            <a:r>
              <a:rPr lang="en-US" dirty="0">
                <a:solidFill>
                  <a:schemeClr val="bg1"/>
                </a:solidFill>
                <a:latin typeface="Comic Sans MS" panose="030F0702030302020204" pitchFamily="66" charset="0"/>
              </a:rPr>
              <a:t>keyring only.</a:t>
            </a:r>
          </a:p>
          <a:p>
            <a:pPr lvl="0"/>
            <a:r>
              <a:rPr lang="en-US" dirty="0">
                <a:solidFill>
                  <a:schemeClr val="bg1"/>
                </a:solidFill>
                <a:latin typeface="Comic Sans MS" panose="030F0702030302020204" pitchFamily="66" charset="0"/>
              </a:rPr>
              <a:t>If your child wears wellies to school on a rainy day, they must have their outdoor shoes to change into on arrival so that the wellies can be taken home.  No umbrellas to be left, thank you!</a:t>
            </a:r>
          </a:p>
          <a:p>
            <a:endParaRPr lang="en-GB" dirty="0"/>
          </a:p>
        </p:txBody>
      </p:sp>
      <p:pic>
        <p:nvPicPr>
          <p:cNvPr id="6" name="Picture 5"/>
          <p:cNvPicPr>
            <a:picLocks noChangeAspect="1"/>
          </p:cNvPicPr>
          <p:nvPr/>
        </p:nvPicPr>
        <p:blipFill>
          <a:blip r:embed="rId2"/>
          <a:stretch>
            <a:fillRect/>
          </a:stretch>
        </p:blipFill>
        <p:spPr>
          <a:xfrm>
            <a:off x="2773164" y="274638"/>
            <a:ext cx="3762375" cy="1209675"/>
          </a:xfrm>
          <a:prstGeom prst="rect">
            <a:avLst/>
          </a:prstGeom>
        </p:spPr>
      </p:pic>
    </p:spTree>
    <p:extLst>
      <p:ext uri="{BB962C8B-B14F-4D97-AF65-F5344CB8AC3E}">
        <p14:creationId xmlns:p14="http://schemas.microsoft.com/office/powerpoint/2010/main" val="3925332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539552" y="1628800"/>
            <a:ext cx="8229600" cy="5030019"/>
          </a:xfrm>
        </p:spPr>
        <p:txBody>
          <a:bodyPr>
            <a:normAutofit/>
          </a:bodyPr>
          <a:lstStyle/>
          <a:p>
            <a:pPr lvl="0"/>
            <a:r>
              <a:rPr lang="en-GB" sz="2400" dirty="0">
                <a:solidFill>
                  <a:prstClr val="white"/>
                </a:solidFill>
                <a:latin typeface="Comic Sans MS" panose="030F0702030302020204" pitchFamily="66" charset="0"/>
              </a:rPr>
              <a:t>Headbands, clips and hairbands must be small and in line with our school colour.</a:t>
            </a:r>
          </a:p>
          <a:p>
            <a:pPr lvl="0"/>
            <a:r>
              <a:rPr lang="en-GB" sz="2400" dirty="0">
                <a:solidFill>
                  <a:prstClr val="white"/>
                </a:solidFill>
                <a:latin typeface="Comic Sans MS" panose="030F0702030302020204" pitchFamily="66" charset="0"/>
              </a:rPr>
              <a:t>Children are not permitted to wear electronic devices.</a:t>
            </a:r>
          </a:p>
          <a:p>
            <a:pPr lvl="0"/>
            <a:r>
              <a:rPr lang="en-GB" sz="2400" dirty="0">
                <a:solidFill>
                  <a:prstClr val="white"/>
                </a:solidFill>
                <a:latin typeface="Comic Sans MS" panose="030F0702030302020204" pitchFamily="66" charset="0"/>
              </a:rPr>
              <a:t> </a:t>
            </a:r>
            <a:r>
              <a:rPr lang="en-US" sz="2400" dirty="0">
                <a:solidFill>
                  <a:prstClr val="white"/>
                </a:solidFill>
                <a:latin typeface="Comic Sans MS" panose="030F0702030302020204" pitchFamily="66" charset="0"/>
              </a:rPr>
              <a:t>In Year 1, we encourage the children to be as independent as possible and would appreciate your support in teaching your child to dress/undress for PE independently.</a:t>
            </a:r>
          </a:p>
          <a:p>
            <a:pPr lvl="0"/>
            <a:r>
              <a:rPr lang="en-US" sz="2400" dirty="0">
                <a:solidFill>
                  <a:prstClr val="white"/>
                </a:solidFill>
                <a:latin typeface="Comic Sans MS" panose="030F0702030302020204" pitchFamily="66" charset="0"/>
              </a:rPr>
              <a:t>Lunches – Please try to include your child in the lunch ordering process. It helps them to feel a sense of responsibility and eliminates upsets when they are not happy with what has been chosen for them.</a:t>
            </a:r>
          </a:p>
          <a:p>
            <a:pPr lvl="0"/>
            <a:endParaRPr lang="en-GB" sz="2700" dirty="0">
              <a:solidFill>
                <a:prstClr val="white"/>
              </a:solidFill>
              <a:latin typeface="Comic Sans MS" panose="030F0702030302020204" pitchFamily="66" charset="0"/>
            </a:endParaRPr>
          </a:p>
          <a:p>
            <a:endParaRPr lang="en-GB" dirty="0"/>
          </a:p>
        </p:txBody>
      </p:sp>
      <p:pic>
        <p:nvPicPr>
          <p:cNvPr id="6" name="Picture 5"/>
          <p:cNvPicPr>
            <a:picLocks noChangeAspect="1"/>
          </p:cNvPicPr>
          <p:nvPr/>
        </p:nvPicPr>
        <p:blipFill>
          <a:blip r:embed="rId2"/>
          <a:stretch>
            <a:fillRect/>
          </a:stretch>
        </p:blipFill>
        <p:spPr>
          <a:xfrm>
            <a:off x="2773164" y="274638"/>
            <a:ext cx="3762375" cy="1209675"/>
          </a:xfrm>
          <a:prstGeom prst="rect">
            <a:avLst/>
          </a:prstGeom>
        </p:spPr>
      </p:pic>
    </p:spTree>
    <p:extLst>
      <p:ext uri="{BB962C8B-B14F-4D97-AF65-F5344CB8AC3E}">
        <p14:creationId xmlns:p14="http://schemas.microsoft.com/office/powerpoint/2010/main" val="17165030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Opening Celebration Stars PNG, Clipart, Celebration Clipart, Celebration  Clipart, Festive, Festive Stars, Opened Free PNG Downlo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332656"/>
            <a:ext cx="3495675" cy="130492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27584" y="1859340"/>
            <a:ext cx="7632848" cy="2862322"/>
          </a:xfrm>
          <a:prstGeom prst="rect">
            <a:avLst/>
          </a:prstGeom>
        </p:spPr>
        <p:txBody>
          <a:bodyPr wrap="square">
            <a:spAutoFit/>
          </a:bodyPr>
          <a:lstStyle/>
          <a:p>
            <a:pPr lvl="0" algn="ctr"/>
            <a:r>
              <a:rPr lang="en-GB" sz="2000" dirty="0">
                <a:solidFill>
                  <a:prstClr val="white"/>
                </a:solidFill>
                <a:latin typeface="Comic Sans MS" panose="030F0702030302020204" pitchFamily="66" charset="0"/>
              </a:rPr>
              <a:t>We are working very hard to ensure your children are happy and settled in school. </a:t>
            </a:r>
          </a:p>
          <a:p>
            <a:pPr lvl="0" algn="ctr"/>
            <a:r>
              <a:rPr lang="en-GB" sz="2000" dirty="0">
                <a:solidFill>
                  <a:prstClr val="white"/>
                </a:solidFill>
                <a:latin typeface="Comic Sans MS" panose="030F0702030302020204" pitchFamily="66" charset="0"/>
              </a:rPr>
              <a:t>We are very proud of how well the children have adapted to the new routines of being in Year 1 ~ they are making super progress in showing us all just how independent and responsible for themselves they are learning to be.</a:t>
            </a:r>
          </a:p>
          <a:p>
            <a:pPr lvl="0" algn="ctr"/>
            <a:r>
              <a:rPr lang="en-GB" sz="2000" dirty="0">
                <a:solidFill>
                  <a:prstClr val="white"/>
                </a:solidFill>
                <a:latin typeface="Comic Sans MS" panose="030F0702030302020204" pitchFamily="66" charset="0"/>
              </a:rPr>
              <a:t>Thank you!</a:t>
            </a:r>
          </a:p>
          <a:p>
            <a:pPr lvl="0" algn="ctr"/>
            <a:endParaRPr lang="en-GB" sz="2000" dirty="0">
              <a:solidFill>
                <a:prstClr val="white"/>
              </a:solidFill>
              <a:latin typeface="Comic Sans MS" panose="030F0702030302020204" pitchFamily="66" charset="0"/>
            </a:endParaRPr>
          </a:p>
          <a:p>
            <a:pPr lvl="0" algn="ctr"/>
            <a:r>
              <a:rPr lang="en-GB" sz="2000" dirty="0">
                <a:solidFill>
                  <a:prstClr val="white"/>
                </a:solidFill>
                <a:latin typeface="Comic Sans MS" panose="030F0702030302020204" pitchFamily="66" charset="0"/>
              </a:rPr>
              <a:t>Mrs </a:t>
            </a:r>
            <a:r>
              <a:rPr lang="en-GB" sz="2000" dirty="0" err="1">
                <a:solidFill>
                  <a:prstClr val="white"/>
                </a:solidFill>
                <a:latin typeface="Comic Sans MS" panose="030F0702030302020204" pitchFamily="66" charset="0"/>
              </a:rPr>
              <a:t>Briden</a:t>
            </a:r>
            <a:r>
              <a:rPr lang="en-GB" sz="2000" dirty="0">
                <a:solidFill>
                  <a:prstClr val="white"/>
                </a:solidFill>
                <a:latin typeface="Comic Sans MS" panose="030F0702030302020204" pitchFamily="66" charset="0"/>
              </a:rPr>
              <a:t> &amp; Mrs Elliott</a:t>
            </a:r>
          </a:p>
        </p:txBody>
      </p:sp>
    </p:spTree>
    <p:extLst>
      <p:ext uri="{BB962C8B-B14F-4D97-AF65-F5344CB8AC3E}">
        <p14:creationId xmlns:p14="http://schemas.microsoft.com/office/powerpoint/2010/main" val="21421537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1259</TotalTime>
  <Words>1578</Words>
  <Application>Microsoft Office PowerPoint</Application>
  <PresentationFormat>On-screen Show (4:3)</PresentationFormat>
  <Paragraphs>94</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Comic Sans MS</vt:lpstr>
      <vt:lpstr>Office Theme</vt:lpstr>
      <vt:lpstr>    “The mission of schools is to develop a sense of truth, of what is good and beautiful.  This occurs through a rich path made up of many ingredients.  True education enables us to love life and opens us to the fullness of life.”   Pope Francis Welcome to Year 1 Key Stage 1   </vt:lpstr>
      <vt:lpstr>In Year 1 (KS1)</vt:lpstr>
      <vt:lpstr>Daily routine in Year 1</vt:lpstr>
      <vt:lpstr>Reading</vt:lpstr>
      <vt:lpstr>Reading</vt:lpstr>
      <vt:lpstr>Reading</vt:lpstr>
      <vt:lpstr>Reading</vt:lpstr>
      <vt:lpstr>Reading</vt:lpstr>
      <vt:lpstr>Reading</vt:lpstr>
      <vt:lpstr>             Maths</vt:lpstr>
      <vt:lpstr>English</vt:lpstr>
      <vt:lpstr>Homework</vt:lpstr>
      <vt:lpstr>Assessments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mission of schools is to develop a sense of truth, of what is good and beautiful.  And this occurs through a rich path made up  of many ingredients.  True education enables us to love life and opens us to the fullness of life.”   Pope Francis  Welcome to Year Hazel Class</dc:title>
  <dc:creator>Joseph Dove</dc:creator>
  <cp:lastModifiedBy>Jackie Devlin</cp:lastModifiedBy>
  <cp:revision>112</cp:revision>
  <cp:lastPrinted>2018-09-17T08:33:41Z</cp:lastPrinted>
  <dcterms:created xsi:type="dcterms:W3CDTF">2017-09-11T16:09:07Z</dcterms:created>
  <dcterms:modified xsi:type="dcterms:W3CDTF">2023-09-26T08:07:24Z</dcterms:modified>
</cp:coreProperties>
</file>