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73" r:id="rId4"/>
    <p:sldId id="259" r:id="rId5"/>
    <p:sldId id="278" r:id="rId6"/>
    <p:sldId id="275" r:id="rId7"/>
    <p:sldId id="269" r:id="rId8"/>
    <p:sldId id="260" r:id="rId9"/>
    <p:sldId id="276" r:id="rId10"/>
    <p:sldId id="267" r:id="rId11"/>
    <p:sldId id="270" r:id="rId12"/>
    <p:sldId id="271" r:id="rId13"/>
    <p:sldId id="277" r:id="rId14"/>
    <p:sldId id="265" r:id="rId15"/>
    <p:sldId id="268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0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3407" autoAdjust="0"/>
  </p:normalViewPr>
  <p:slideViewPr>
    <p:cSldViewPr>
      <p:cViewPr varScale="1">
        <p:scale>
          <a:sx n="106" d="100"/>
          <a:sy n="106" d="100"/>
        </p:scale>
        <p:origin x="1782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4BA307-9A24-4EC0-8A30-54A36AFD944E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A5A24-CA36-4520-A4D4-09C32168DA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340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E70E0A-48EC-4C9A-B265-7ADD9F58688C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BD8BFD-8DF2-4399-AE6D-747952748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77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BD8BFD-8DF2-4399-AE6D-7479527485A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416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BD8BFD-8DF2-4399-AE6D-7479527485A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680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BD8BFD-8DF2-4399-AE6D-7479527485A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680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AD853-54C4-46B2-9A60-027723320657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185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3DFB2-62BE-4F70-B935-C63D66614E5C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634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F7F5D-0945-424A-B992-721EDCB2AB51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305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EA824-C4F4-4074-8D99-E5F7EB42E5B3}" type="datetime1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802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48741-C76C-41F6-B257-708DBD54B6D8}" type="datetime1">
              <a:rPr lang="en-GB" smtClean="0"/>
              <a:t>22/09/2023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080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50-CDB6-4BEB-A758-08867F8C8ACD}" type="datetime1">
              <a:rPr lang="en-GB" smtClean="0"/>
              <a:t>22/09/2023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991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EEE5-20B7-43C0-823B-64A97D85EACD}" type="datetime1">
              <a:rPr lang="en-GB" smtClean="0"/>
              <a:t>22/09/2023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877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896AA-6A91-4CDA-AE11-E42A5E2A3795}" type="datetime1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945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79005-9F23-412D-AE9C-A8B92C7264EF}" type="datetime1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850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22CE6-06C3-4D7F-996E-D51D9DC67690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158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BEB9-E265-4810-BFE3-854BADC0204A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149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DAB80-33B4-43DB-AB4D-09DE29FE042A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033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google.co.uk/url?sa=i&amp;rct=j&amp;q=&amp;esrc=s&amp;frm=1&amp;source=images&amp;cd=&amp;cad=rja&amp;uact=8&amp;ved=0ahUKEwj4m4_euaTWAhVB2hQKHbwIA_MQjRwIBw&amp;url=https://www.buzzfeed.com/katangus/maple-leaf-or-pot-leaf&amp;psig=AFQjCNFa6Z4t2vHS8HxjW_Yd2nnUjFdaTA&amp;ust=1505470748985341" TargetMode="Externa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google.co.uk/url?sa=i&amp;rct=j&amp;q=&amp;esrc=s&amp;frm=1&amp;source=images&amp;cd=&amp;cad=rja&amp;uact=8&amp;ved=0ahUKEwiq8OiUvKTWAhXDwBQKHV-WDfwQjRwIBw&amp;url=https://politicalarithmetick.com/2017/01/24/why-im-concerned-about-the-independence-of-u-s-statistical-agencies/&amp;psig=AFQjCNG4S9beHKam--DwHFZSWiTPwde7ow&amp;ust=1505471400830695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uact=8&amp;ved=0ahUKEwj-lO2XwaTWAhUFLMAKHTi2CI8QjRwIBw&amp;url=http://www.calverleyparkside.leeds.sch.uk/page.php?id%3D4964&amp;psig=AFQjCNEGttE6bv7umfdntabq3O65Hd1mNw&amp;ust=1505472712451893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uact=8&amp;ved=0ahUKEwj-lO2XwaTWAhUFLMAKHTi2CI8QjRwIBw&amp;url=http://www.calverleyparkside.leeds.sch.uk/page.php?id%3D4964&amp;psig=AFQjCNEGttE6bv7umfdntabq3O65Hd1mNw&amp;ust=1505472712451893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google.co.uk/url?sa=i&amp;rct=j&amp;q=&amp;esrc=s&amp;frm=1&amp;source=images&amp;cd=&amp;cad=rja&amp;uact=8&amp;ved=0ahUKEwic49a3wqTWAhXkLsAKHZ5VA6EQjRwIBw&amp;url=https://www.illumine.co.uk/2016/04/5-essentials-problem-solving-work/&amp;psig=AFQjCNGF2mjFGEkmabGJi-2UuJx9d4rvQQ&amp;ust=1505473086816660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google.co.uk/url?sa=i&amp;rct=j&amp;q=&amp;esrc=s&amp;frm=1&amp;source=images&amp;cd=&amp;cad=rja&amp;uact=8&amp;ved=0ahUKEwiy8c7fxaTWAhWkLcAKHXA7B84QjRwIBw&amp;url=https://www.denverlibrary.org/content/kids-teens-vote-your-favorite-books&amp;psig=AFQjCNFG6kC2gAGPPzsxhK9nbe9p_l_Png&amp;ust=150547388487159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hyperlink" Target="https://www.google.co.uk/url?sa=i&amp;rct=j&amp;q=&amp;esrc=s&amp;frm=1&amp;source=images&amp;cd=&amp;cad=rja&amp;uact=8&amp;ved=0ahUKEwiy8c7fxaTWAhWkLcAKHXA7B84QjRwIBw&amp;url=https://www.123rf.com/photo_15489751_kids-reading-book-in-a-school-library.html&amp;psig=AFQjCNFG6kC2gAGPPzsxhK9nbe9p_l_Png&amp;ust=150547388487159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frm=1&amp;source=images&amp;cd=&amp;cad=rja&amp;uact=8&amp;ved=0ahUKEwju_5bMxqTWAhWFaRQKHWe0Ab8QjRwIBw&amp;url=https://www.fastweb.com/college-search/articles/college-choice-questions&amp;psig=AFQjCNFkv2TPYGjsgZk-v5PLmNJahW6KQw&amp;ust=1505474199420697" TargetMode="External"/><Relationship Id="rId2" Type="http://schemas.openxmlformats.org/officeDocument/2006/relationships/hyperlink" Target="mailto:admin@stjosephs207.herts.sch.uk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www.google.co.uk/url?sa=i&amp;rct=j&amp;q=&amp;esrc=s&amp;frm=1&amp;source=images&amp;cd=&amp;cad=rja&amp;uact=8&amp;ved=0ahUKEwi_57D8xqTWAhXBRhQKHXAoDPgQjRwIBw&amp;url=http://plotandscatter.com/services/data-question.html&amp;psig=AFQjCNFkv2TPYGjsgZk-v5PLmNJahW6KQw&amp;ust=150547419942069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6041" y="3362682"/>
            <a:ext cx="7696944" cy="1752600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Teachers: </a:t>
            </a:r>
            <a:r>
              <a:rPr lang="en-GB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Mr Carrington and Miss Curran</a:t>
            </a:r>
          </a:p>
          <a:p>
            <a:r>
              <a:rPr lang="en-GB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Teaching Assistants: </a:t>
            </a:r>
            <a:r>
              <a:rPr lang="en-GB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Mrs Strachan and Mrs Tracy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18985" y="5691579"/>
            <a:ext cx="2895600" cy="365125"/>
          </a:xfrm>
        </p:spPr>
        <p:txBody>
          <a:bodyPr/>
          <a:lstStyle/>
          <a:p>
            <a:r>
              <a:rPr lang="en-GB" sz="18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80585" y="1316360"/>
            <a:ext cx="7772400" cy="1470025"/>
          </a:xfrm>
        </p:spPr>
        <p:txBody>
          <a:bodyPr>
            <a:noAutofit/>
          </a:bodyPr>
          <a:lstStyle/>
          <a:p>
            <a:r>
              <a:rPr lang="en-GB" sz="6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Welcome to</a:t>
            </a:r>
            <a:br>
              <a:rPr lang="en-GB" sz="6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6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Year Six</a:t>
            </a:r>
          </a:p>
        </p:txBody>
      </p:sp>
      <p:sp>
        <p:nvSpPr>
          <p:cNvPr id="6" name="AutoShape 2" descr="Image result for mapl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5575" y="-17907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7000" y1="13000" x2="45000" y2="66000"/>
                        <a14:foregroundMark x1="45000" y1="66000" x2="48000" y2="84000"/>
                        <a14:foregroundMark x1="21000" y1="19000" x2="64000" y2="64000"/>
                        <a14:foregroundMark x1="40000" y1="29000" x2="41000" y2="78000"/>
                        <a14:foregroundMark x1="41000" y1="78000" x2="75000" y2="53000"/>
                        <a14:foregroundMark x1="75000" y1="53000" x2="24000" y2="17000"/>
                        <a14:foregroundMark x1="24000" y1="17000" x2="39000" y2="69000"/>
                        <a14:foregroundMark x1="39000" y1="69000" x2="55000" y2="84000"/>
                        <a14:foregroundMark x1="37000" y1="24000" x2="72000" y2="49000"/>
                        <a14:foregroundMark x1="72000" y1="49000" x2="72000" y2="49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233362"/>
            <a:ext cx="1248073" cy="12480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15686" y1="13659" x2="47059" y2="73171"/>
                        <a14:foregroundMark x1="47059" y1="73171" x2="75000" y2="25366"/>
                        <a14:foregroundMark x1="75000" y1="25366" x2="74510" y2="13659"/>
                        <a14:foregroundMark x1="17647" y1="28293" x2="55392" y2="47805"/>
                        <a14:foregroundMark x1="55392" y1="47805" x2="19118" y2="32683"/>
                        <a14:foregroundMark x1="19118" y1="32683" x2="60294" y2="20976"/>
                        <a14:foregroundMark x1="60294" y1="20976" x2="66667" y2="62927"/>
                        <a14:foregroundMark x1="66667" y1="62927" x2="25000" y2="71220"/>
                        <a14:foregroundMark x1="25000" y1="71220" x2="31373" y2="29268"/>
                        <a14:foregroundMark x1="31373" y1="29268" x2="61765" y2="30732"/>
                        <a14:foregroundMark x1="35784" y1="24390" x2="56373" y2="69268"/>
                        <a14:foregroundMark x1="56373" y1="69268" x2="20098" y2="39024"/>
                        <a14:foregroundMark x1="20098" y1="39024" x2="20098" y2="26341"/>
                        <a14:foregroundMark x1="74510" y1="39024" x2="47549" y2="77073"/>
                        <a14:foregroundMark x1="47549" y1="77073" x2="46078" y2="80488"/>
                        <a14:foregroundMark x1="72549" y1="61951" x2="72549" y2="61951"/>
                        <a14:foregroundMark x1="70588" y1="54634" x2="70588" y2="54634"/>
                        <a14:foregroundMark x1="70588" y1="54634" x2="70588" y2="54634"/>
                        <a14:foregroundMark x1="72549" y1="51220" x2="72549" y2="51220"/>
                        <a14:foregroundMark x1="72549" y1="51220" x2="72549" y2="51220"/>
                        <a14:foregroundMark x1="75490" y1="42927" x2="75490" y2="42927"/>
                        <a14:foregroundMark x1="75490" y1="42927" x2="75490" y2="42927"/>
                        <a14:foregroundMark x1="59804" y1="68293" x2="59804" y2="68293"/>
                        <a14:foregroundMark x1="59804" y1="68293" x2="59804" y2="68293"/>
                        <a14:foregroundMark x1="59804" y1="69268" x2="59804" y2="69268"/>
                        <a14:foregroundMark x1="59804" y1="69268" x2="59804" y2="69268"/>
                        <a14:foregroundMark x1="60784" y1="71220" x2="60784" y2="71220"/>
                        <a14:foregroundMark x1="60784" y1="71220" x2="60784" y2="71220"/>
                        <a14:foregroundMark x1="36765" y1="21951" x2="36765" y2="21951"/>
                        <a14:foregroundMark x1="36765" y1="21951" x2="36765" y2="21951"/>
                        <a14:foregroundMark x1="49510" y1="18049" x2="49510" y2="18049"/>
                        <a14:foregroundMark x1="49510" y1="18049" x2="49510" y2="180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412" y="232072"/>
            <a:ext cx="1243013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2663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378" y="-23131"/>
            <a:ext cx="8229600" cy="1143000"/>
          </a:xfrm>
        </p:spPr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Time to reflect…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40" y="922040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GB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Let's take a moment to reflect on the unique qualities of your child and our pupils.</a:t>
            </a:r>
          </a:p>
          <a:p>
            <a:pPr marL="0" indent="0" algn="ctr">
              <a:buNone/>
            </a:pPr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en-GB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Dear God,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Please take our children into your arms as they face the new school year.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Help them to live, love and learn in a caring Christian community.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Teach them the ability to grow and follow your path.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Provide them with the resilience needed to tackle the challenges they may face.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Support them as they learn a range of new skills and let us appreciate their individual talents and successes.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Give us the patience we need to support and love our children.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Above all, thank you for the joy they bring to our daily lives. 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Amen. </a:t>
            </a:r>
          </a:p>
          <a:p>
            <a:pPr marL="0" indent="0" algn="ctr">
              <a:buNone/>
            </a:pPr>
            <a:endParaRPr lang="en-GB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1840" y="6093296"/>
            <a:ext cx="2895600" cy="365125"/>
          </a:xfrm>
        </p:spPr>
        <p:txBody>
          <a:bodyPr/>
          <a:lstStyle/>
          <a:p>
            <a:pPr lvl="0"/>
            <a:r>
              <a:rPr lang="en-GB" sz="1800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  <a:p>
            <a:endParaRPr lang="en-GB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635851"/>
            <a:ext cx="1296144" cy="11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635851"/>
            <a:ext cx="1298575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1224136" cy="730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5661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378" y="-23131"/>
            <a:ext cx="8229600" cy="1143000"/>
          </a:xfrm>
        </p:spPr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Year Six 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Our mission statement is at the heart of all we do.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Pupils develop spiritually, emotionally, socially and morally.  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Children are encouraged to become more independent and develop resilience.  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Individuals are encouraged to take on roles and responsibilities (Chaplaincy Team, House Captains, Sports Captains)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4544" y="6165304"/>
            <a:ext cx="2895600" cy="365125"/>
          </a:xfrm>
        </p:spPr>
        <p:txBody>
          <a:bodyPr/>
          <a:lstStyle/>
          <a:p>
            <a:pPr lvl="0"/>
            <a:r>
              <a:rPr lang="en-GB" sz="1800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  <a:p>
            <a:endParaRPr lang="en-GB" dirty="0"/>
          </a:p>
        </p:txBody>
      </p:sp>
      <p:pic>
        <p:nvPicPr>
          <p:cNvPr id="2050" name="Picture 2" descr="Image result for independenc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254" y="5479120"/>
            <a:ext cx="2088232" cy="137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133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can you help your child?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059" y="1492485"/>
            <a:ext cx="5482952" cy="4525963"/>
          </a:xfrm>
        </p:spPr>
        <p:txBody>
          <a:bodyPr>
            <a:normAutofit fontScale="92500"/>
          </a:bodyPr>
          <a:lstStyle/>
          <a:p>
            <a:r>
              <a:rPr lang="en-GB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Hearing and supporting them as they read challenging books.</a:t>
            </a:r>
          </a:p>
          <a:p>
            <a:pPr marL="0" indent="0">
              <a:buNone/>
            </a:pPr>
            <a:endParaRPr lang="en-GB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Asking questions when your child is reading to develop their VIPERS (Vocabulary, Inference, Predicting, Explaining, Retrieving and Summarising skills). </a:t>
            </a:r>
          </a:p>
          <a:p>
            <a:pPr marL="0" indent="0" algn="just">
              <a:buNone/>
            </a:pPr>
            <a:endParaRPr lang="en-GB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Telling the time on an analogue and digital clock.</a:t>
            </a:r>
          </a:p>
          <a:p>
            <a:pPr algn="just"/>
            <a:endParaRPr lang="en-GB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79712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683BDC7-A9CB-5EAF-AADD-86D0415EF6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19" t="4666" r="7533" b="4648"/>
          <a:stretch/>
        </p:blipFill>
        <p:spPr>
          <a:xfrm>
            <a:off x="5849483" y="1317524"/>
            <a:ext cx="3145797" cy="4700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924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hart with text and images&#10;&#10;Description automatically generated">
            <a:extLst>
              <a:ext uri="{FF2B5EF4-FFF2-40B4-BE49-F238E27FC236}">
                <a16:creationId xmlns:a16="http://schemas.microsoft.com/office/drawing/2014/main" id="{2CCCE6A4-2C90-8DE4-8985-61B3B3D0C5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20"/>
            <a:ext cx="9227141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061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can you help your child?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Supporting their instant recall of times tables and corresponding division facts.</a:t>
            </a:r>
          </a:p>
          <a:p>
            <a:pPr marL="0" indent="0" algn="just">
              <a:buNone/>
            </a:pPr>
            <a:endParaRPr lang="en-GB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Encouraging children with their organisational skills (homework, </a:t>
            </a:r>
            <a:r>
              <a:rPr lang="en-GB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named P.E. kit and uniform</a:t>
            </a:r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).</a:t>
            </a:r>
          </a:p>
          <a:p>
            <a:pPr marL="0" indent="0" algn="just">
              <a:buNone/>
            </a:pPr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Discussing the school day to find out what your child learnt.</a:t>
            </a:r>
          </a:p>
          <a:p>
            <a:pPr algn="just"/>
            <a:endParaRPr lang="en-GB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23728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</p:spTree>
    <p:extLst>
      <p:ext uri="{BB962C8B-B14F-4D97-AF65-F5344CB8AC3E}">
        <p14:creationId xmlns:p14="http://schemas.microsoft.com/office/powerpoint/2010/main" val="1415989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Key dates for the term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250" y="1268760"/>
            <a:ext cx="8647500" cy="5163197"/>
          </a:xfrm>
        </p:spPr>
        <p:txBody>
          <a:bodyPr>
            <a:normAutofit fontScale="92500"/>
          </a:bodyPr>
          <a:lstStyle/>
          <a:p>
            <a:r>
              <a:rPr lang="en-GB" dirty="0"/>
              <a:t>Parents consultations – provisional dates of Tuesday 21</a:t>
            </a:r>
            <a:r>
              <a:rPr lang="en-GB" baseline="30000" dirty="0"/>
              <a:t>st</a:t>
            </a:r>
            <a:r>
              <a:rPr lang="en-GB" dirty="0"/>
              <a:t> November and Thursday 23</a:t>
            </a:r>
            <a:r>
              <a:rPr lang="en-GB" baseline="30000" dirty="0"/>
              <a:t>rd</a:t>
            </a:r>
            <a:r>
              <a:rPr lang="en-GB" dirty="0"/>
              <a:t> November.</a:t>
            </a:r>
          </a:p>
          <a:p>
            <a:r>
              <a:rPr lang="en-GB" dirty="0"/>
              <a:t>Assessment weeks (TBC)</a:t>
            </a:r>
          </a:p>
          <a:p>
            <a:r>
              <a:rPr lang="en-GB" dirty="0"/>
              <a:t>Half term break (Pupils finish school on Friday 20</a:t>
            </a:r>
            <a:r>
              <a:rPr lang="en-GB" baseline="30000" dirty="0"/>
              <a:t>th</a:t>
            </a:r>
            <a:r>
              <a:rPr lang="en-GB" dirty="0"/>
              <a:t>  October and return on Monday 30</a:t>
            </a:r>
            <a:r>
              <a:rPr lang="en-GB" baseline="30000" dirty="0"/>
              <a:t>th</a:t>
            </a:r>
            <a:r>
              <a:rPr lang="en-GB" dirty="0"/>
              <a:t> October.</a:t>
            </a:r>
          </a:p>
          <a:p>
            <a:r>
              <a:rPr lang="en-GB" dirty="0"/>
              <a:t>End of term (Pupils finish school on Wednesday 20</a:t>
            </a:r>
            <a:r>
              <a:rPr lang="en-GB" baseline="30000" dirty="0"/>
              <a:t>th</a:t>
            </a:r>
            <a:r>
              <a:rPr lang="en-GB" dirty="0"/>
              <a:t> December and return on Thursday 4</a:t>
            </a:r>
            <a:r>
              <a:rPr lang="en-GB" baseline="30000" dirty="0"/>
              <a:t>th</a:t>
            </a:r>
            <a:r>
              <a:rPr lang="en-GB" dirty="0"/>
              <a:t> January) </a:t>
            </a:r>
          </a:p>
          <a:p>
            <a:r>
              <a:rPr lang="en-GB" dirty="0"/>
              <a:t>Key dates can all be found on our school website. These are updated regularly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srgbClr val="DD4B39"/>
              </a:solidFill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srgbClr val="DD4B39"/>
              </a:solidFill>
            </a:endParaRPr>
          </a:p>
          <a:p>
            <a:pPr marL="0">
              <a:spcBef>
                <a:spcPts val="0"/>
              </a:spcBef>
            </a:pPr>
            <a:endParaRPr lang="en-GB" dirty="0"/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srgbClr val="DD4B39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321696"/>
            <a:ext cx="1892896" cy="14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92811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Home learning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English and maths activities are set online on a </a:t>
            </a:r>
            <a:r>
              <a:rPr lang="en-GB" sz="27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Friday</a:t>
            </a:r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be submitted by the following </a:t>
            </a:r>
            <a:r>
              <a:rPr lang="en-GB" sz="27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Friday</a:t>
            </a:r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</a:p>
          <a:p>
            <a:pPr marL="0" indent="0">
              <a:buNone/>
            </a:pPr>
            <a:endParaRPr lang="en-GB" sz="27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Weekly Spelling lists on Spelling Shed. These will be a combination of key subject vocabulary and spelling patterns linked to the curriculum expectations. </a:t>
            </a:r>
          </a:p>
          <a:p>
            <a:pPr marL="0" indent="0">
              <a:buNone/>
            </a:pPr>
            <a:endParaRPr lang="en-GB" sz="27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Occasional research tasks related to topics.</a:t>
            </a:r>
          </a:p>
          <a:p>
            <a:pPr marL="0" indent="0">
              <a:buNone/>
            </a:pPr>
            <a:endParaRPr lang="en-GB" sz="27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AutoShape 4" descr="Image result for home learning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17475" y="-1524000"/>
            <a:ext cx="6448425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195736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</p:spTree>
    <p:extLst>
      <p:ext uri="{BB962C8B-B14F-4D97-AF65-F5344CB8AC3E}">
        <p14:creationId xmlns:p14="http://schemas.microsoft.com/office/powerpoint/2010/main" val="553609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Home learning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5974" y="1508596"/>
            <a:ext cx="8229600" cy="4525963"/>
          </a:xfrm>
        </p:spPr>
        <p:txBody>
          <a:bodyPr>
            <a:normAutofit/>
          </a:bodyPr>
          <a:lstStyle/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Pupils are expected to read </a:t>
            </a:r>
            <a:r>
              <a:rPr lang="en-GB" sz="27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every night</a:t>
            </a:r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</a:p>
          <a:p>
            <a:pPr marL="0" indent="0">
              <a:buNone/>
            </a:pPr>
            <a:endParaRPr lang="en-GB" sz="27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One piece of R.E. homework per term.</a:t>
            </a:r>
          </a:p>
          <a:p>
            <a:pPr marL="0" indent="0">
              <a:buNone/>
            </a:pPr>
            <a:endParaRPr lang="en-GB" sz="27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 may ask for some pieces of homework to be submitted on Seesaw.</a:t>
            </a:r>
          </a:p>
          <a:p>
            <a:pPr marL="0" indent="0">
              <a:buNone/>
            </a:pPr>
            <a:endParaRPr lang="en-GB" sz="27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AutoShape 4" descr="Image result for home learning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98426" y="-963488"/>
            <a:ext cx="6448425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286000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53947D-E565-3FAC-9D33-E112BE1AE0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2395" r="99601">
                        <a14:foregroundMark x1="2794" y1="34000" x2="2794" y2="34000"/>
                        <a14:foregroundMark x1="2794" y1="34000" x2="2794" y2="34000"/>
                        <a14:foregroundMark x1="87824" y1="54000" x2="99202" y2="49000"/>
                        <a14:foregroundMark x1="99202" y1="49000" x2="99601" y2="49000"/>
                        <a14:foregroundMark x1="3194" y1="33000" x2="3194" y2="33000"/>
                        <a14:foregroundMark x1="3194" y1="33000" x2="3194" y2="33000"/>
                        <a14:foregroundMark x1="2395" y1="13000" x2="6786" y2="80000"/>
                        <a14:foregroundMark x1="40519" y1="90000" x2="50499" y2="86000"/>
                        <a14:foregroundMark x1="50499" y1="86000" x2="64271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08787" y="4917053"/>
            <a:ext cx="5726425" cy="1142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6671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4165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Mathematics in Year Six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75340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Maths is taught in class. 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National curriculum objectives are set out in the curriculum letter you have received. 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Fluency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Maths mastery. 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Problem solving.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Arithmetic. 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Reasoning.</a:t>
            </a:r>
          </a:p>
          <a:p>
            <a:pPr marL="0" indent="0">
              <a:buNone/>
            </a:pPr>
            <a:endParaRPr lang="en-GB" sz="43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148" name="Picture 4" descr="Image result for problem solv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389538"/>
            <a:ext cx="1584176" cy="135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275292" y="596459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</p:spTree>
    <p:extLst>
      <p:ext uri="{BB962C8B-B14F-4D97-AF65-F5344CB8AC3E}">
        <p14:creationId xmlns:p14="http://schemas.microsoft.com/office/powerpoint/2010/main" val="1045233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English in Year Six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English is taught in class.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Grammar and spelling are covered throughout these lessons. 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Weekly guided reading lessons in class. 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Pupils will focus on a range of fiction and non-fiction genres throughout their English topics (see curriculum letter).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Pupils are expected to write using cursive script. Cursive handwriting is expected across the curriculum in all lessons.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Emphasis is put on self-editing work. 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624" y="5477507"/>
            <a:ext cx="1626878" cy="108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827584" y="591517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</p:spTree>
    <p:extLst>
      <p:ext uri="{BB962C8B-B14F-4D97-AF65-F5344CB8AC3E}">
        <p14:creationId xmlns:p14="http://schemas.microsoft.com/office/powerpoint/2010/main" val="1250445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430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dirty="0"/>
              <a:t>In UKS2, assessment takes a number of forms:</a:t>
            </a:r>
          </a:p>
          <a:p>
            <a:r>
              <a:rPr lang="en-GB" sz="2800" dirty="0"/>
              <a:t>Ongoing assessment by teacher and teaching assistants.</a:t>
            </a:r>
          </a:p>
          <a:p>
            <a:r>
              <a:rPr lang="en-GB" sz="2800" dirty="0"/>
              <a:t>Self assessment and peer assessment (AFL)</a:t>
            </a:r>
          </a:p>
          <a:p>
            <a:r>
              <a:rPr lang="en-GB" sz="2800" dirty="0"/>
              <a:t>End of topic assessments for all subjects.</a:t>
            </a:r>
          </a:p>
          <a:p>
            <a:r>
              <a:rPr lang="en-GB" sz="2800" dirty="0"/>
              <a:t>Summative assessments (generally before each half term) for English and maths.</a:t>
            </a:r>
          </a:p>
          <a:p>
            <a:r>
              <a:rPr lang="en-GB" sz="2800" dirty="0"/>
              <a:t>These will be sent once marked and targets have been set. This is so you can see how your child has performed, and what they might need help with. </a:t>
            </a:r>
          </a:p>
          <a:p>
            <a:r>
              <a:rPr lang="en-GB" sz="2800" dirty="0"/>
              <a:t>Children are aware of their own targets (TAFs) and how to improve their work through feedback.</a:t>
            </a:r>
          </a:p>
          <a:p>
            <a:endParaRPr lang="en-GB" sz="2800" dirty="0"/>
          </a:p>
        </p:txBody>
      </p:sp>
      <p:sp>
        <p:nvSpPr>
          <p:cNvPr id="5" name="Rectangle 4"/>
          <p:cNvSpPr/>
          <p:nvPr/>
        </p:nvSpPr>
        <p:spPr>
          <a:xfrm>
            <a:off x="2286000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pic>
        <p:nvPicPr>
          <p:cNvPr id="8194" name="Picture 2" descr="Image result for children reading book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978122"/>
            <a:ext cx="1357825" cy="849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Related imag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73578"/>
            <a:ext cx="1281478" cy="854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059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75CC78C-C590-1542-0865-D5CEB2ABB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A0E907D-B8FC-0443-0E16-A60587AF62D3}"/>
              </a:ext>
            </a:extLst>
          </p:cNvPr>
          <p:cNvSpPr txBox="1">
            <a:spLocks/>
          </p:cNvSpPr>
          <p:nvPr/>
        </p:nvSpPr>
        <p:spPr>
          <a:xfrm>
            <a:off x="467544" y="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PGL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748B2C6-B91E-E3B7-15DB-468AE88AE834}"/>
              </a:ext>
            </a:extLst>
          </p:cNvPr>
          <p:cNvSpPr txBox="1">
            <a:spLocks/>
          </p:cNvSpPr>
          <p:nvPr/>
        </p:nvSpPr>
        <p:spPr>
          <a:xfrm>
            <a:off x="467544" y="692696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800" dirty="0"/>
              <a:t>In Year Six, the children have the opportunity to take part in a residential trip to PGL in Windmill Hill, Sussex.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8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800" dirty="0"/>
              <a:t>This year, our trip will take place on </a:t>
            </a:r>
            <a:r>
              <a:rPr lang="en-GB" sz="2800" b="1" u="sng" dirty="0"/>
              <a:t>Friday 7</a:t>
            </a:r>
            <a:r>
              <a:rPr lang="en-GB" sz="2800" b="1" u="sng" baseline="30000" dirty="0"/>
              <a:t>th</a:t>
            </a:r>
            <a:r>
              <a:rPr lang="en-GB" sz="2800" b="1" u="sng" dirty="0"/>
              <a:t> June until Monday 10</a:t>
            </a:r>
            <a:r>
              <a:rPr lang="en-GB" sz="2800" b="1" u="sng" baseline="30000" dirty="0"/>
              <a:t>th</a:t>
            </a:r>
            <a:r>
              <a:rPr lang="en-GB" sz="2800" b="1" u="sng" dirty="0"/>
              <a:t> June 2024.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800" b="1" u="sng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800" dirty="0"/>
              <a:t>We will be hosting a meeting on </a:t>
            </a:r>
            <a:r>
              <a:rPr lang="en-GB" sz="2800" i="1" u="sng" dirty="0"/>
              <a:t>Monday 2nd October 2023 </a:t>
            </a:r>
            <a:r>
              <a:rPr lang="en-GB" sz="2800" dirty="0"/>
              <a:t>to offer you more information about the trip and answer any questions you may have.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800" dirty="0"/>
          </a:p>
          <a:p>
            <a:endParaRPr lang="en-GB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FE3A4C-30FE-11DE-06D2-6E2672B894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400" b="91200" l="20702" r="80439">
                        <a14:foregroundMark x1="32895" y1="16600" x2="44386" y2="11600"/>
                        <a14:foregroundMark x1="44386" y1="11600" x2="52807" y2="38000"/>
                        <a14:foregroundMark x1="52807" y1="38000" x2="40000" y2="78400"/>
                        <a14:foregroundMark x1="40000" y1="78400" x2="43947" y2="89400"/>
                        <a14:foregroundMark x1="43947" y1="89400" x2="48158" y2="91200"/>
                        <a14:foregroundMark x1="49123" y1="8400" x2="49123" y2="8400"/>
                        <a14:foregroundMark x1="49123" y1="8400" x2="49123" y2="8400"/>
                        <a14:foregroundMark x1="22544" y1="34800" x2="22544" y2="34800"/>
                        <a14:foregroundMark x1="22544" y1="34800" x2="22544" y2="34800"/>
                        <a14:foregroundMark x1="20877" y1="51800" x2="20877" y2="51800"/>
                        <a14:foregroundMark x1="20877" y1="51800" x2="20877" y2="51800"/>
                        <a14:foregroundMark x1="77982" y1="35200" x2="77982" y2="35200"/>
                        <a14:foregroundMark x1="77982" y1="35200" x2="77982" y2="35200"/>
                        <a14:foregroundMark x1="80439" y1="50400" x2="80439" y2="50400"/>
                        <a14:foregroundMark x1="80439" y1="50400" x2="80439" y2="50400"/>
                      </a14:backgroundRemoval>
                    </a14:imgEffect>
                  </a14:imgLayer>
                </a14:imgProps>
              </a:ext>
            </a:extLst>
          </a:blip>
          <a:srcRect l="19288" t="5376" r="18500" b="3318"/>
          <a:stretch/>
        </p:blipFill>
        <p:spPr>
          <a:xfrm>
            <a:off x="467544" y="5423597"/>
            <a:ext cx="2016224" cy="12978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C7AEA3C-3BC7-26F5-B11B-CDB039F066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400" b="91200" l="20702" r="80439">
                        <a14:foregroundMark x1="32895" y1="16600" x2="44386" y2="11600"/>
                        <a14:foregroundMark x1="44386" y1="11600" x2="52807" y2="38000"/>
                        <a14:foregroundMark x1="52807" y1="38000" x2="40000" y2="78400"/>
                        <a14:foregroundMark x1="40000" y1="78400" x2="43947" y2="89400"/>
                        <a14:foregroundMark x1="43947" y1="89400" x2="48158" y2="91200"/>
                        <a14:foregroundMark x1="49123" y1="8400" x2="49123" y2="8400"/>
                        <a14:foregroundMark x1="49123" y1="8400" x2="49123" y2="8400"/>
                        <a14:foregroundMark x1="22544" y1="34800" x2="22544" y2="34800"/>
                        <a14:foregroundMark x1="22544" y1="34800" x2="22544" y2="34800"/>
                        <a14:foregroundMark x1="20877" y1="51800" x2="20877" y2="51800"/>
                        <a14:foregroundMark x1="20877" y1="51800" x2="20877" y2="51800"/>
                        <a14:foregroundMark x1="77982" y1="35200" x2="77982" y2="35200"/>
                        <a14:foregroundMark x1="77982" y1="35200" x2="77982" y2="35200"/>
                        <a14:foregroundMark x1="80439" y1="50400" x2="80439" y2="50400"/>
                        <a14:foregroundMark x1="80439" y1="50400" x2="80439" y2="50400"/>
                      </a14:backgroundRemoval>
                    </a14:imgEffect>
                  </a14:imgLayer>
                </a14:imgProps>
              </a:ext>
            </a:extLst>
          </a:blip>
          <a:srcRect l="19288" t="5376" r="18500" b="3318"/>
          <a:stretch/>
        </p:blipFill>
        <p:spPr>
          <a:xfrm>
            <a:off x="6680920" y="5423597"/>
            <a:ext cx="2016224" cy="129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1594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Contacting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 get in touch with us, email via the school office or by emailing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admin@stjosephs207.herts.sch.uk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If required, we will respond within three working days. </a:t>
            </a:r>
          </a:p>
          <a:p>
            <a:pPr algn="ctr"/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0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pic>
        <p:nvPicPr>
          <p:cNvPr id="9218" name="Picture 2" descr="Image result for question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515491"/>
            <a:ext cx="1624303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515491"/>
            <a:ext cx="1627187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6410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860" y="-45943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9600" dirty="0"/>
          </a:p>
          <a:p>
            <a:pPr marL="0" indent="0" algn="ctr">
              <a:buNone/>
            </a:pPr>
            <a:r>
              <a:rPr lang="en-GB" sz="4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Any Questions?</a:t>
            </a:r>
          </a:p>
        </p:txBody>
      </p:sp>
      <p:sp>
        <p:nvSpPr>
          <p:cNvPr id="5" name="Rectangle 4"/>
          <p:cNvSpPr/>
          <p:nvPr/>
        </p:nvSpPr>
        <p:spPr>
          <a:xfrm>
            <a:off x="2159732" y="49411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pic>
        <p:nvPicPr>
          <p:cNvPr id="10242" name="Picture 2" descr="Image result for question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732" y="1988840"/>
            <a:ext cx="4824536" cy="273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61671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5914</TotalTime>
  <Words>959</Words>
  <Application>Microsoft Office PowerPoint</Application>
  <PresentationFormat>On-screen Show (4:3)</PresentationFormat>
  <Paragraphs>104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Verdana</vt:lpstr>
      <vt:lpstr>Office Theme</vt:lpstr>
      <vt:lpstr>Welcome to Year Six</vt:lpstr>
      <vt:lpstr>Time to reflect…</vt:lpstr>
      <vt:lpstr>In Year Six …</vt:lpstr>
      <vt:lpstr>How can you help your child? </vt:lpstr>
      <vt:lpstr>PowerPoint Presentation</vt:lpstr>
      <vt:lpstr>How can you help your child? </vt:lpstr>
      <vt:lpstr>Key dates for the term</vt:lpstr>
      <vt:lpstr>Home learning </vt:lpstr>
      <vt:lpstr>Home learning </vt:lpstr>
      <vt:lpstr>Mathematics in Year Six</vt:lpstr>
      <vt:lpstr>English in Year Six</vt:lpstr>
      <vt:lpstr>Assessment</vt:lpstr>
      <vt:lpstr>PowerPoint Presentation</vt:lpstr>
      <vt:lpstr>Contacting Us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</dc:title>
  <dc:creator>J Dove</dc:creator>
  <cp:lastModifiedBy>Jackie Devlin</cp:lastModifiedBy>
  <cp:revision>90</cp:revision>
  <cp:lastPrinted>2017-09-14T11:38:33Z</cp:lastPrinted>
  <dcterms:created xsi:type="dcterms:W3CDTF">2014-09-11T09:10:05Z</dcterms:created>
  <dcterms:modified xsi:type="dcterms:W3CDTF">2023-09-22T14:58:15Z</dcterms:modified>
</cp:coreProperties>
</file>