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handoutMasterIdLst>
    <p:handoutMasterId r:id="rId17"/>
  </p:handoutMasterIdLst>
  <p:sldIdLst>
    <p:sldId id="256" r:id="rId2"/>
    <p:sldId id="257" r:id="rId3"/>
    <p:sldId id="274" r:id="rId4"/>
    <p:sldId id="273" r:id="rId5"/>
    <p:sldId id="259" r:id="rId6"/>
    <p:sldId id="269" r:id="rId7"/>
    <p:sldId id="260" r:id="rId8"/>
    <p:sldId id="267" r:id="rId9"/>
    <p:sldId id="270" r:id="rId10"/>
    <p:sldId id="271" r:id="rId11"/>
    <p:sldId id="275" r:id="rId12"/>
    <p:sldId id="276" r:id="rId13"/>
    <p:sldId id="265" r:id="rId14"/>
    <p:sldId id="268" r:id="rId15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700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68" autoAdjust="0"/>
    <p:restoredTop sz="93407" autoAdjust="0"/>
  </p:normalViewPr>
  <p:slideViewPr>
    <p:cSldViewPr>
      <p:cViewPr varScale="1">
        <p:scale>
          <a:sx n="106" d="100"/>
          <a:sy n="106" d="100"/>
        </p:scale>
        <p:origin x="1782" y="13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4BA307-9A24-4EC0-8A30-54A36AFD944E}" type="datetimeFigureOut">
              <a:rPr lang="en-GB" smtClean="0"/>
              <a:t>22/09/2023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9A5A24-CA36-4520-A4D4-09C32168DA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934038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E70E0A-48EC-4C9A-B265-7ADD9F58688C}" type="datetimeFigureOut">
              <a:rPr lang="en-GB" smtClean="0"/>
              <a:t>22/09/2023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BD8BFD-8DF2-4399-AE6D-7479527485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0776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BD8BFD-8DF2-4399-AE6D-7479527485AA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94164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BD8BFD-8DF2-4399-AE6D-7479527485AA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76800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AD853-54C4-46B2-9A60-027723320657}" type="datetime1">
              <a:rPr lang="en-GB" smtClean="0"/>
              <a:t>22/09/2023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Live, love and learn in a caring Christian community.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7A102-D837-4B38-9045-F5D874DC5C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11858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3DFB2-62BE-4F70-B935-C63D66614E5C}" type="datetime1">
              <a:rPr lang="en-GB" smtClean="0"/>
              <a:t>22/09/2023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Live, love and learn in a caring Christian community.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7A102-D837-4B38-9045-F5D874DC5C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36342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F7F5D-0945-424A-B992-721EDCB2AB51}" type="datetime1">
              <a:rPr lang="en-GB" smtClean="0"/>
              <a:t>22/09/2023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Live, love and learn in a caring Christian community.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7A102-D837-4B38-9045-F5D874DC5C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43053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EA824-C4F4-4074-8D99-E5F7EB42E5B3}" type="datetime1">
              <a:rPr lang="en-GB" smtClean="0"/>
              <a:t>22/09/2023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Live, love and learn in a caring Christian community.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7A102-D837-4B38-9045-F5D874DC5C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58029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48741-C76C-41F6-B257-708DBD54B6D8}" type="datetime1">
              <a:rPr lang="en-GB" smtClean="0"/>
              <a:t>22/09/2023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Live, love and learn in a caring Christian community.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7A102-D837-4B38-9045-F5D874DC5C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60805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B7450-CDB6-4BEB-A758-08867F8C8ACD}" type="datetime1">
              <a:rPr lang="en-GB" smtClean="0"/>
              <a:t>22/09/2023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Live, love and learn in a caring Christian community.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7A102-D837-4B38-9045-F5D874DC5C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19919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5EEE5-20B7-43C0-823B-64A97D85EACD}" type="datetime1">
              <a:rPr lang="en-GB" smtClean="0"/>
              <a:t>22/09/2023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Live, love and learn in a caring Christian community.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7A102-D837-4B38-9045-F5D874DC5C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78772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896AA-6A91-4CDA-AE11-E42A5E2A3795}" type="datetime1">
              <a:rPr lang="en-GB" smtClean="0"/>
              <a:t>22/09/2023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Live, love and learn in a caring Christian community.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7A102-D837-4B38-9045-F5D874DC5C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59454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79005-9F23-412D-AE9C-A8B92C7264EF}" type="datetime1">
              <a:rPr lang="en-GB" smtClean="0"/>
              <a:t>22/09/2023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Live, love and learn in a caring Christian community.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7A102-D837-4B38-9045-F5D874DC5C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78500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22CE6-06C3-4D7F-996E-D51D9DC67690}" type="datetime1">
              <a:rPr lang="en-GB" smtClean="0"/>
              <a:t>22/09/2023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Live, love and learn in a caring Christian community.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7A102-D837-4B38-9045-F5D874DC5C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01586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0BEB9-E265-4810-BFE3-854BADC0204A}" type="datetime1">
              <a:rPr lang="en-GB" smtClean="0"/>
              <a:t>22/09/2023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Live, love and learn in a caring Christian community.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7A102-D837-4B38-9045-F5D874DC5C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41493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DDAB80-33B4-43DB-AB4D-09DE29FE042A}" type="datetime1">
              <a:rPr lang="en-GB" smtClean="0"/>
              <a:t>22/09/2023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/>
              <a:t>Live, love and learn in a caring Christian community.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27A102-D837-4B38-9045-F5D874DC5C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30330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hyperlink" Target="https://www.google.co.uk/url?sa=i&amp;rct=j&amp;q=&amp;esrc=s&amp;frm=1&amp;source=images&amp;cd=&amp;cad=rja&amp;uact=8&amp;ved=0ahUKEwj4m4_euaTWAhVB2hQKHbwIA_MQjRwIBw&amp;url=https://www.buzzfeed.com/katangus/maple-leaf-or-pot-leaf&amp;psig=AFQjCNFa6Z4t2vHS8HxjW_Yd2nnUjFdaTA&amp;ust=1505470748985341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s://www.google.co.uk/url?sa=i&amp;rct=j&amp;q=&amp;esrc=s&amp;frm=1&amp;source=images&amp;cd=&amp;cad=rja&amp;uact=8&amp;ved=0ahUKEwiq8OiUvKTWAhXDwBQKHV-WDfwQjRwIBw&amp;url=https://politicalarithmetick.com/2017/01/24/why-im-concerned-about-the-independence-of-u-s-statistical-agencies/&amp;psig=AFQjCNG4S9beHKam--DwHFZSWiTPwde7ow&amp;ust=1505471400830695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uk/url?sa=i&amp;rct=j&amp;q=&amp;esrc=s&amp;frm=1&amp;source=images&amp;cd=&amp;cad=rja&amp;uact=8&amp;ved=0ahUKEwj-lO2XwaTWAhUFLMAKHTi2CI8QjRwIBw&amp;url=http://www.calverleyparkside.leeds.sch.uk/page.php?id%3D4964&amp;psig=AFQjCNEGttE6bv7umfdntabq3O65Hd1mNw&amp;ust=1505472712451893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s://www.google.co.uk/url?sa=i&amp;rct=j&amp;q=&amp;esrc=s&amp;frm=1&amp;source=images&amp;cd=&amp;cad=rja&amp;uact=8&amp;ved=0ahUKEwic49a3wqTWAhXkLsAKHZ5VA6EQjRwIBw&amp;url=https://www.illumine.co.uk/2016/04/5-essentials-problem-solving-work/&amp;psig=AFQjCNGF2mjFGEkmabGJi-2UuJx9d4rvQQ&amp;ust=1505473086816660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s://www.google.co.uk/url?sa=i&amp;rct=j&amp;q=&amp;esrc=s&amp;frm=1&amp;source=images&amp;cd=&amp;cad=rja&amp;uact=8&amp;ved=0ahUKEwiy8c7fxaTWAhWkLcAKHXA7B84QjRwIBw&amp;url=https://www.denverlibrary.org/content/kids-teens-vote-your-favorite-books&amp;psig=AFQjCNFG6kC2gAGPPzsxhK9nbe9p_l_Png&amp;ust=1505473884871594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hyperlink" Target="https://www.google.co.uk/url?sa=i&amp;rct=j&amp;q=&amp;esrc=s&amp;frm=1&amp;source=images&amp;cd=&amp;cad=rja&amp;uact=8&amp;ved=0ahUKEwiy8c7fxaTWAhWkLcAKHXA7B84QjRwIBw&amp;url=https://www.123rf.com/photo_15489751_kids-reading-book-in-a-school-library.html&amp;psig=AFQjCNFG6kC2gAGPPzsxhK9nbe9p_l_Png&amp;ust=1505473884871594" TargetMode="Externa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.uk/url?sa=i&amp;rct=j&amp;q=&amp;esrc=s&amp;frm=1&amp;source=images&amp;cd=&amp;cad=rja&amp;uact=8&amp;ved=0ahUKEwju_5bMxqTWAhWFaRQKHWe0Ab8QjRwIBw&amp;url=https://www.fastweb.com/college-search/articles/college-choice-questions&amp;psig=AFQjCNFkv2TPYGjsgZk-v5PLmNJahW6KQw&amp;ust=1505474199420697" TargetMode="External"/><Relationship Id="rId2" Type="http://schemas.openxmlformats.org/officeDocument/2006/relationships/hyperlink" Target="mailto:admin@stjosephs207.herts.sch.uk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hyperlink" Target="http://www.google.co.uk/url?sa=i&amp;rct=j&amp;q=&amp;esrc=s&amp;frm=1&amp;source=images&amp;cd=&amp;cad=rja&amp;uact=8&amp;ved=0ahUKEwi_57D8xqTWAhXBRhQKHXAoDPgQjRwIBw&amp;url=http://plotandscatter.com/services/data-question.html&amp;psig=AFQjCNFkv2TPYGjsgZk-v5PLmNJahW6KQw&amp;ust=1505474199420697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79611" y="3789040"/>
            <a:ext cx="7696944" cy="1752600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Teachers: Miss Roque</a:t>
            </a:r>
          </a:p>
          <a:p>
            <a:endParaRPr lang="en-GB" b="1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en-GB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Assistants: Mrs Poultney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987824" y="6021288"/>
            <a:ext cx="2895600" cy="365125"/>
          </a:xfrm>
        </p:spPr>
        <p:txBody>
          <a:bodyPr/>
          <a:lstStyle/>
          <a:p>
            <a:r>
              <a:rPr lang="en-GB" sz="18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‘To live, love and learn in a caring Christian community.’ </a:t>
            </a:r>
          </a:p>
        </p:txBody>
      </p:sp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526781" y="1521345"/>
            <a:ext cx="7772400" cy="1470025"/>
          </a:xfrm>
        </p:spPr>
        <p:txBody>
          <a:bodyPr>
            <a:noAutofit/>
          </a:bodyPr>
          <a:lstStyle/>
          <a:p>
            <a:r>
              <a:rPr lang="en-GB" sz="54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Welcome to Year 5</a:t>
            </a:r>
          </a:p>
        </p:txBody>
      </p:sp>
      <p:sp>
        <p:nvSpPr>
          <p:cNvPr id="6" name="AutoShape 2" descr="Image result for maple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155575" y="-1790700"/>
            <a:ext cx="3743325" cy="374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4" descr="Image result for maple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307975" y="-1638300"/>
            <a:ext cx="3743325" cy="374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75" y="233362"/>
            <a:ext cx="1248073" cy="124807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271982"/>
            <a:ext cx="1243013" cy="1249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126639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5378" y="-23131"/>
            <a:ext cx="8229600" cy="1143000"/>
          </a:xfrm>
        </p:spPr>
        <p:txBody>
          <a:bodyPr/>
          <a:lstStyle/>
          <a:p>
            <a:r>
              <a:rPr lang="en-GB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Time to reflect…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40" y="922040"/>
            <a:ext cx="8229600" cy="4525963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en-GB" sz="2000" i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Let’s take a moment to reflect on the unique qualities of your child and our pupils.</a:t>
            </a:r>
          </a:p>
          <a:p>
            <a:pPr marL="0" indent="0" algn="ctr">
              <a:buNone/>
            </a:pPr>
            <a:r>
              <a:rPr lang="en-GB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endParaRPr lang="en-GB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 algn="ctr">
              <a:buNone/>
            </a:pPr>
            <a:r>
              <a:rPr lang="en-GB" sz="2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Dear God, </a:t>
            </a:r>
          </a:p>
          <a:p>
            <a:pPr marL="0" indent="0" algn="ctr">
              <a:buNone/>
            </a:pPr>
            <a:r>
              <a:rPr lang="en-GB" sz="2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Please take our children into your arms as they face the new school year. </a:t>
            </a:r>
          </a:p>
          <a:p>
            <a:pPr marL="0" indent="0" algn="ctr">
              <a:buNone/>
            </a:pPr>
            <a:r>
              <a:rPr lang="en-GB" sz="2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Help them to live, love and learn in a caring Christian community. </a:t>
            </a:r>
          </a:p>
          <a:p>
            <a:pPr marL="0" indent="0" algn="ctr">
              <a:buNone/>
            </a:pPr>
            <a:r>
              <a:rPr lang="en-GB" sz="2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Teach them the ability to grow and follow your path.</a:t>
            </a:r>
          </a:p>
          <a:p>
            <a:pPr marL="0" indent="0" algn="ctr">
              <a:buNone/>
            </a:pPr>
            <a:r>
              <a:rPr lang="en-GB" sz="2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Provide them with the resilience needed to tackle the challenges they may face. </a:t>
            </a:r>
          </a:p>
          <a:p>
            <a:pPr marL="0" indent="0" algn="ctr">
              <a:buNone/>
            </a:pPr>
            <a:r>
              <a:rPr lang="en-GB" sz="2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Support them as they learn a range of new skills and let us appreciate their individual talents and successes.</a:t>
            </a:r>
          </a:p>
          <a:p>
            <a:pPr marL="0" indent="0" algn="ctr">
              <a:buNone/>
            </a:pPr>
            <a:r>
              <a:rPr lang="en-GB" sz="2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Give us the patience we need to support and love our children.</a:t>
            </a:r>
          </a:p>
          <a:p>
            <a:pPr marL="0" indent="0" algn="ctr">
              <a:buNone/>
            </a:pPr>
            <a:r>
              <a:rPr lang="en-GB" sz="2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Above all, thank you for the joy they bring to our daily lives.  </a:t>
            </a:r>
          </a:p>
          <a:p>
            <a:pPr marL="0" indent="0" algn="ctr">
              <a:buNone/>
            </a:pPr>
            <a:r>
              <a:rPr lang="en-GB" sz="2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</a:p>
          <a:p>
            <a:pPr marL="0" indent="0" algn="ctr">
              <a:buNone/>
            </a:pPr>
            <a:r>
              <a:rPr lang="en-GB" sz="2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Amen. </a:t>
            </a:r>
          </a:p>
          <a:p>
            <a:pPr marL="0" indent="0" algn="ctr">
              <a:buNone/>
            </a:pPr>
            <a:endParaRPr lang="en-GB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 algn="ctr">
              <a:buNone/>
            </a:pPr>
            <a:endParaRPr lang="en-GB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31840" y="6093296"/>
            <a:ext cx="2895600" cy="365125"/>
          </a:xfrm>
        </p:spPr>
        <p:txBody>
          <a:bodyPr/>
          <a:lstStyle/>
          <a:p>
            <a:pPr lvl="0"/>
            <a:r>
              <a:rPr lang="en-GB" sz="1800" b="1" dirty="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‘To live, love and learn in a caring Christian community.’ </a:t>
            </a:r>
          </a:p>
          <a:p>
            <a:endParaRPr lang="en-GB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5635851"/>
            <a:ext cx="1296144" cy="1101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5635851"/>
            <a:ext cx="1298575" cy="1096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268760"/>
            <a:ext cx="1224136" cy="730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356611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5378" y="-23131"/>
            <a:ext cx="8229600" cy="1143000"/>
          </a:xfrm>
        </p:spPr>
        <p:txBody>
          <a:bodyPr/>
          <a:lstStyle/>
          <a:p>
            <a:r>
              <a:rPr lang="en-GB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Our Classroom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6344240" y="5885989"/>
            <a:ext cx="2895600" cy="365125"/>
          </a:xfrm>
        </p:spPr>
        <p:txBody>
          <a:bodyPr/>
          <a:lstStyle/>
          <a:p>
            <a:pPr lvl="0"/>
            <a:r>
              <a:rPr lang="en-GB" sz="1800" b="1" dirty="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‘To live, love and learn in a caring Christian community.’ </a:t>
            </a:r>
          </a:p>
          <a:p>
            <a:endParaRPr lang="en-GB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83B8411-2A37-830E-127F-48A5A5E316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335668"/>
            <a:ext cx="8229600" cy="4525963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dirty="0"/>
              <a:t>Welcome to our classroom!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You are welcome to have a look around, there will be opportunities for any questions at the end.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Displays</a:t>
            </a:r>
          </a:p>
          <a:p>
            <a:r>
              <a:rPr lang="en-GB" dirty="0"/>
              <a:t>Lockers</a:t>
            </a:r>
          </a:p>
          <a:p>
            <a:r>
              <a:rPr lang="en-GB" dirty="0"/>
              <a:t>Water bottles</a:t>
            </a:r>
          </a:p>
          <a:p>
            <a:r>
              <a:rPr lang="en-GB" dirty="0"/>
              <a:t>Reading books</a:t>
            </a:r>
          </a:p>
          <a:p>
            <a:r>
              <a:rPr lang="en-GB" dirty="0"/>
              <a:t>Pencil cases and caddies</a:t>
            </a:r>
          </a:p>
          <a:p>
            <a:r>
              <a:rPr lang="en-GB" dirty="0"/>
              <a:t>Plimsoles (indoor shoes)</a:t>
            </a:r>
          </a:p>
          <a:p>
            <a:r>
              <a:rPr lang="en-GB" dirty="0"/>
              <a:t>Visual timetable</a:t>
            </a:r>
          </a:p>
        </p:txBody>
      </p:sp>
    </p:spTree>
    <p:extLst>
      <p:ext uri="{BB962C8B-B14F-4D97-AF65-F5344CB8AC3E}">
        <p14:creationId xmlns:p14="http://schemas.microsoft.com/office/powerpoint/2010/main" val="34835989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5378" y="-23131"/>
            <a:ext cx="8229600" cy="1143000"/>
          </a:xfrm>
        </p:spPr>
        <p:txBody>
          <a:bodyPr/>
          <a:lstStyle/>
          <a:p>
            <a:r>
              <a:rPr lang="en-GB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 Year 5…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124744"/>
            <a:ext cx="8229600" cy="4525963"/>
          </a:xfrm>
        </p:spPr>
        <p:txBody>
          <a:bodyPr>
            <a:normAutofit fontScale="92500" lnSpcReduction="10000"/>
          </a:bodyPr>
          <a:lstStyle/>
          <a:p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Our mission statement is at the heart of all we do.</a:t>
            </a:r>
          </a:p>
          <a:p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Pupils develop spiritually, emotionally, socially and morally.  </a:t>
            </a:r>
          </a:p>
          <a:p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Children are encouraged to become more independent and develop resilience.  </a:t>
            </a:r>
          </a:p>
          <a:p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Individuals are encouraged to take on roles and responsibilities (Vice House Captains, School Councillors)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34544" y="6165304"/>
            <a:ext cx="2895600" cy="365125"/>
          </a:xfrm>
        </p:spPr>
        <p:txBody>
          <a:bodyPr/>
          <a:lstStyle/>
          <a:p>
            <a:pPr lvl="0"/>
            <a:r>
              <a:rPr lang="en-GB" sz="1800" b="1" dirty="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‘To live, love and learn in a caring Christian community.’ </a:t>
            </a:r>
          </a:p>
          <a:p>
            <a:endParaRPr lang="en-GB" dirty="0"/>
          </a:p>
        </p:txBody>
      </p:sp>
      <p:pic>
        <p:nvPicPr>
          <p:cNvPr id="2050" name="Picture 2" descr="Image result for independenc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9254" y="5479120"/>
            <a:ext cx="2088232" cy="1372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21339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How can you help your child?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525963"/>
          </a:xfrm>
        </p:spPr>
        <p:txBody>
          <a:bodyPr>
            <a:normAutofit fontScale="92500" lnSpcReduction="10000"/>
          </a:bodyPr>
          <a:lstStyle/>
          <a:p>
            <a:r>
              <a:rPr lang="en-GB" sz="24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Hearing and supporting them as they read challenging books.</a:t>
            </a:r>
          </a:p>
          <a:p>
            <a:pPr algn="just"/>
            <a:r>
              <a:rPr lang="en-GB" sz="2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Asking questions when your child is reading to develop their VIPERS (Vocabulary, Inference, Predicting, Explaining, Retrieving and Summarising skills). </a:t>
            </a:r>
          </a:p>
          <a:p>
            <a:pPr algn="just"/>
            <a:r>
              <a:rPr lang="en-GB" sz="2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Telling the time on an analogue and digital clock.</a:t>
            </a:r>
          </a:p>
          <a:p>
            <a:pPr algn="just"/>
            <a:r>
              <a:rPr lang="en-GB" sz="2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Supporting their instant recall of times tables and corresponding division facts.</a:t>
            </a:r>
          </a:p>
          <a:p>
            <a:pPr algn="just"/>
            <a:r>
              <a:rPr lang="en-GB" sz="2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Encouraging children with their organisational skills (homework, </a:t>
            </a:r>
            <a:r>
              <a:rPr lang="en-GB" sz="24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named </a:t>
            </a:r>
            <a:r>
              <a:rPr lang="en-GB" sz="2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P.E. kit and uniform) </a:t>
            </a:r>
          </a:p>
          <a:p>
            <a:pPr algn="just"/>
            <a:r>
              <a:rPr lang="en-GB" sz="2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Discussing the school day to find out what your child learnt.</a:t>
            </a:r>
          </a:p>
          <a:p>
            <a:pPr algn="just"/>
            <a:endParaRPr lang="en-GB" sz="2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19244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en-GB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Key dates for the term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6500" y="1146123"/>
            <a:ext cx="8229600" cy="4525963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Parents consultations – Tuesday 21</a:t>
            </a:r>
            <a:r>
              <a:rPr lang="en-GB" baseline="30000" dirty="0"/>
              <a:t>st</a:t>
            </a:r>
            <a:r>
              <a:rPr lang="en-GB" dirty="0"/>
              <a:t> November and Thursday 23</a:t>
            </a:r>
            <a:r>
              <a:rPr lang="en-GB" baseline="30000" dirty="0"/>
              <a:t>rd</a:t>
            </a:r>
            <a:r>
              <a:rPr lang="en-GB" dirty="0"/>
              <a:t> November</a:t>
            </a:r>
          </a:p>
          <a:p>
            <a:r>
              <a:rPr lang="en-GB" dirty="0"/>
              <a:t>Assessment weeks (TBC)</a:t>
            </a:r>
          </a:p>
          <a:p>
            <a:r>
              <a:rPr lang="en-GB" dirty="0"/>
              <a:t>Half term break (Monday 23</a:t>
            </a:r>
            <a:r>
              <a:rPr lang="en-GB" baseline="30000" dirty="0"/>
              <a:t>rd</a:t>
            </a:r>
            <a:r>
              <a:rPr lang="en-GB" dirty="0"/>
              <a:t> October to Friday 27</a:t>
            </a:r>
            <a:r>
              <a:rPr lang="en-GB" baseline="30000" dirty="0"/>
              <a:t>th</a:t>
            </a:r>
            <a:r>
              <a:rPr lang="en-GB" dirty="0"/>
              <a:t> October)</a:t>
            </a:r>
          </a:p>
          <a:p>
            <a:r>
              <a:rPr lang="en-GB" dirty="0"/>
              <a:t>End of term (Pupils finish school on Wednesday 20</a:t>
            </a:r>
            <a:r>
              <a:rPr lang="en-GB" baseline="30000" dirty="0"/>
              <a:t>th</a:t>
            </a:r>
            <a:r>
              <a:rPr lang="en-GB" dirty="0"/>
              <a:t> December at 1.30pm and return Thursday 4</a:t>
            </a:r>
            <a:r>
              <a:rPr lang="en-GB" baseline="30000" dirty="0"/>
              <a:t>th</a:t>
            </a:r>
            <a:r>
              <a:rPr lang="en-GB" dirty="0"/>
              <a:t> January 2024)</a:t>
            </a:r>
          </a:p>
          <a:p>
            <a:r>
              <a:rPr lang="en-GB" dirty="0"/>
              <a:t>Key dates can all be found on our school website. These are updated regularly 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endParaRPr lang="en-GB" dirty="0">
              <a:solidFill>
                <a:srgbClr val="DD4B39"/>
              </a:solidFill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endParaRPr lang="en-GB" dirty="0">
              <a:solidFill>
                <a:srgbClr val="DD4B39"/>
              </a:solidFill>
            </a:endParaRPr>
          </a:p>
          <a:p>
            <a:pPr marL="0">
              <a:spcBef>
                <a:spcPts val="0"/>
              </a:spcBef>
            </a:pPr>
            <a:endParaRPr lang="en-GB" dirty="0"/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endParaRPr lang="en-GB" dirty="0">
              <a:solidFill>
                <a:srgbClr val="DD4B39"/>
              </a:solidFill>
            </a:endParaRP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0920" y="5229200"/>
            <a:ext cx="2016224" cy="15121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092811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Home learning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268760"/>
            <a:ext cx="8229600" cy="4525963"/>
          </a:xfrm>
        </p:spPr>
        <p:txBody>
          <a:bodyPr>
            <a:normAutofit fontScale="70000" lnSpcReduction="20000"/>
          </a:bodyPr>
          <a:lstStyle/>
          <a:p>
            <a:r>
              <a:rPr lang="en-GB" sz="27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English and maths activities are sent home with your child/uploaded to Seesaw or Spelling Shed on a </a:t>
            </a:r>
            <a:r>
              <a:rPr lang="en-GB" sz="27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Friday</a:t>
            </a:r>
            <a:r>
              <a:rPr lang="en-GB" sz="27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to be submitted in on the following </a:t>
            </a:r>
            <a:r>
              <a:rPr lang="en-GB" sz="27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Thursday</a:t>
            </a:r>
            <a:r>
              <a:rPr lang="en-GB" sz="27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 </a:t>
            </a:r>
          </a:p>
          <a:p>
            <a:r>
              <a:rPr lang="en-GB" sz="27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Weekly Spelling lists on Spelling Shed. These will be a combination of key subject vocabulary and spelling patterns linked to the curriculum expectations. </a:t>
            </a:r>
          </a:p>
          <a:p>
            <a:r>
              <a:rPr lang="en-GB" sz="27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Occasional research tasks related to topics.</a:t>
            </a:r>
          </a:p>
          <a:p>
            <a:r>
              <a:rPr lang="en-GB" sz="27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Pupils are expected to read independently </a:t>
            </a:r>
            <a:r>
              <a:rPr lang="en-GB" sz="27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every night</a:t>
            </a:r>
            <a:r>
              <a:rPr lang="en-GB" sz="27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 </a:t>
            </a:r>
          </a:p>
          <a:p>
            <a:r>
              <a:rPr lang="en-GB" sz="27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At least once a week, parents and carers need to sign that their child has read aloud to them. We will be checking this every Thursday.</a:t>
            </a:r>
          </a:p>
          <a:p>
            <a:r>
              <a:rPr lang="en-GB" sz="27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Please also encourage your child to practise the times table facts. This can also include multiples, related division facts and factors.</a:t>
            </a:r>
          </a:p>
          <a:p>
            <a:r>
              <a:rPr lang="en-GB" sz="27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RE homework tasks linked to the topics</a:t>
            </a:r>
          </a:p>
          <a:p>
            <a:r>
              <a:rPr lang="en-GB" sz="27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Some homework tasks will be submitted online rather than paper copies depending on the task set.</a:t>
            </a:r>
          </a:p>
          <a:p>
            <a:pPr marL="0" indent="0">
              <a:buNone/>
            </a:pPr>
            <a:endParaRPr lang="en-GB" sz="27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7" name="AutoShape 4" descr="Image result for home learning">
            <a:hlinkClick r:id="rId3"/>
          </p:cNvPr>
          <p:cNvSpPr>
            <a:spLocks noChangeAspect="1" noChangeArrowheads="1"/>
          </p:cNvSpPr>
          <p:nvPr/>
        </p:nvSpPr>
        <p:spPr bwMode="auto">
          <a:xfrm>
            <a:off x="117475" y="-1524000"/>
            <a:ext cx="6448425" cy="318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36095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24165"/>
            <a:ext cx="8229600" cy="1143000"/>
          </a:xfrm>
        </p:spPr>
        <p:txBody>
          <a:bodyPr>
            <a:normAutofit/>
          </a:bodyPr>
          <a:lstStyle/>
          <a:p>
            <a:r>
              <a:rPr lang="en-GB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Mathematics in Year 5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175340"/>
            <a:ext cx="8229600" cy="4525963"/>
          </a:xfrm>
        </p:spPr>
        <p:txBody>
          <a:bodyPr>
            <a:normAutofit fontScale="85000" lnSpcReduction="20000"/>
          </a:bodyPr>
          <a:lstStyle/>
          <a:p>
            <a:r>
              <a:rPr lang="en-GB" sz="43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National curriculum objectives are set out in the curriculum letter you have received. </a:t>
            </a:r>
          </a:p>
          <a:p>
            <a:r>
              <a:rPr lang="en-GB" sz="43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Fluency</a:t>
            </a:r>
          </a:p>
          <a:p>
            <a:r>
              <a:rPr lang="en-GB" sz="43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Maths mastery. </a:t>
            </a:r>
          </a:p>
          <a:p>
            <a:r>
              <a:rPr lang="en-GB" sz="43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Problem solving.</a:t>
            </a:r>
          </a:p>
          <a:p>
            <a:r>
              <a:rPr lang="en-GB" sz="43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Arithmetic. </a:t>
            </a:r>
          </a:p>
          <a:p>
            <a:r>
              <a:rPr lang="en-GB" sz="43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Reasoning.</a:t>
            </a:r>
          </a:p>
          <a:p>
            <a:pPr marL="0" indent="0">
              <a:buNone/>
            </a:pPr>
            <a:endParaRPr lang="en-GB" sz="43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6148" name="Picture 4" descr="Image result for problem solvin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5389538"/>
            <a:ext cx="1584176" cy="1351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2275292" y="5964599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en-GB" b="1" dirty="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‘To live, love and learn in a caring Christian community.’ </a:t>
            </a:r>
          </a:p>
        </p:txBody>
      </p:sp>
    </p:spTree>
    <p:extLst>
      <p:ext uri="{BB962C8B-B14F-4D97-AF65-F5344CB8AC3E}">
        <p14:creationId xmlns:p14="http://schemas.microsoft.com/office/powerpoint/2010/main" val="10452335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English in Year 5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525963"/>
          </a:xfrm>
        </p:spPr>
        <p:txBody>
          <a:bodyPr>
            <a:normAutofit fontScale="92500"/>
          </a:bodyPr>
          <a:lstStyle/>
          <a:p>
            <a:r>
              <a:rPr lang="en-GB" sz="2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This year we are using a new scheme which focuses on the purpose of our writing under the four headings: Entertain, Inform, Persuade and Discuss. We will approach these purposes through a range of fiction and non-fiction genres (see curriculum letter).</a:t>
            </a:r>
          </a:p>
          <a:p>
            <a:r>
              <a:rPr lang="en-GB" sz="2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Grammar is taught during English lessons and spellings are tested weekly on Thursdays. </a:t>
            </a:r>
          </a:p>
          <a:p>
            <a:r>
              <a:rPr lang="en-GB" sz="2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Weekly guided reading lessons in class. </a:t>
            </a:r>
          </a:p>
          <a:p>
            <a:r>
              <a:rPr lang="en-GB" sz="2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Pupils are expected to write using cursive script. Cursive handwriting is expected across the curriculum in all lessons.</a:t>
            </a:r>
          </a:p>
          <a:p>
            <a:r>
              <a:rPr lang="en-GB" sz="2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Emphasis is put on self-editing work using red pens. </a:t>
            </a: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5696341"/>
            <a:ext cx="1626878" cy="108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827584" y="591517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en-GB" b="1" dirty="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‘To live, love and learn in a caring Christian community.’ </a:t>
            </a:r>
          </a:p>
        </p:txBody>
      </p:sp>
    </p:spTree>
    <p:extLst>
      <p:ext uri="{BB962C8B-B14F-4D97-AF65-F5344CB8AC3E}">
        <p14:creationId xmlns:p14="http://schemas.microsoft.com/office/powerpoint/2010/main" val="12504454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rmAutofit/>
          </a:bodyPr>
          <a:lstStyle/>
          <a:p>
            <a:r>
              <a:rPr lang="en-GB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Assessment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143000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/>
              <a:t>In UKS2, assessment takes a number of forms:</a:t>
            </a:r>
          </a:p>
          <a:p>
            <a:r>
              <a:rPr lang="en-GB" sz="2800" dirty="0"/>
              <a:t>Ongoing assessment by teacher and teaching assistants.</a:t>
            </a:r>
          </a:p>
          <a:p>
            <a:r>
              <a:rPr lang="en-GB" sz="2800" dirty="0"/>
              <a:t>Self-assessment and peer assessment (AFL)</a:t>
            </a:r>
          </a:p>
          <a:p>
            <a:r>
              <a:rPr lang="en-GB" sz="2800" dirty="0"/>
              <a:t>End of topic assessments for all subjects.</a:t>
            </a:r>
          </a:p>
          <a:p>
            <a:r>
              <a:rPr lang="en-GB" sz="2800" dirty="0"/>
              <a:t>Summative assessments (generally before each half term) for English and maths.</a:t>
            </a:r>
          </a:p>
          <a:p>
            <a:r>
              <a:rPr lang="en-GB" sz="2800" dirty="0"/>
              <a:t>Children have target sheets in their books and are aware of what has not yet been completed. </a:t>
            </a:r>
          </a:p>
          <a:p>
            <a:endParaRPr lang="en-GB" sz="2800" dirty="0"/>
          </a:p>
        </p:txBody>
      </p:sp>
      <p:sp>
        <p:nvSpPr>
          <p:cNvPr id="5" name="Rectangle 4"/>
          <p:cNvSpPr/>
          <p:nvPr/>
        </p:nvSpPr>
        <p:spPr>
          <a:xfrm>
            <a:off x="2286000" y="602128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en-GB" b="1" dirty="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‘To live, love and learn in a caring Christian community.’ </a:t>
            </a:r>
          </a:p>
        </p:txBody>
      </p:sp>
      <p:pic>
        <p:nvPicPr>
          <p:cNvPr id="8194" name="Picture 2" descr="Image result for children reading book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5978122"/>
            <a:ext cx="1357825" cy="849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Related image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5973578"/>
            <a:ext cx="1281478" cy="854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20595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rmAutofit/>
          </a:bodyPr>
          <a:lstStyle/>
          <a:p>
            <a:r>
              <a:rPr lang="en-GB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PE sessions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3465" y="827187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/>
              <a:t>This Term:  </a:t>
            </a:r>
          </a:p>
          <a:p>
            <a:r>
              <a:rPr lang="en-GB" sz="2800" dirty="0"/>
              <a:t>Wednesday afternoon (Gymnastics and some football)</a:t>
            </a:r>
          </a:p>
          <a:p>
            <a:r>
              <a:rPr lang="en-GB" sz="2800" dirty="0"/>
              <a:t>Friday afternoons (Football)</a:t>
            </a:r>
          </a:p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r>
              <a:rPr lang="en-GB" sz="2800" dirty="0"/>
              <a:t>A named P.E. kit and trainers are needed.  When it gets colder, school tracksuits are advised.</a:t>
            </a:r>
          </a:p>
          <a:p>
            <a:endParaRPr lang="en-GB" sz="2800" dirty="0"/>
          </a:p>
        </p:txBody>
      </p:sp>
      <p:sp>
        <p:nvSpPr>
          <p:cNvPr id="5" name="Rectangle 4"/>
          <p:cNvSpPr/>
          <p:nvPr/>
        </p:nvSpPr>
        <p:spPr>
          <a:xfrm>
            <a:off x="2286000" y="602128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en-GB" b="1" dirty="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‘To live, love and learn in a caring Christian community.’ </a:t>
            </a:r>
          </a:p>
        </p:txBody>
      </p:sp>
      <p:pic>
        <p:nvPicPr>
          <p:cNvPr id="1026" name="Picture 2" descr="Mrs Ruberry's Class: Don't forget your hat for PE.">
            <a:extLst>
              <a:ext uri="{FF2B5EF4-FFF2-40B4-BE49-F238E27FC236}">
                <a16:creationId xmlns:a16="http://schemas.microsoft.com/office/drawing/2014/main" id="{DEDE6011-A2BA-4100-CDC0-31BCB32429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4233" y="4293096"/>
            <a:ext cx="5148064" cy="1556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99635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rmAutofit/>
          </a:bodyPr>
          <a:lstStyle/>
          <a:p>
            <a:r>
              <a:rPr lang="en-GB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Intervention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7363" y="1024310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800" dirty="0"/>
              <a:t>Some children will go out for regular intervention sessions in small groups to support their in class learning, where needed.</a:t>
            </a:r>
          </a:p>
          <a:p>
            <a:pPr marL="0" indent="0" algn="ctr">
              <a:buNone/>
            </a:pPr>
            <a:r>
              <a:rPr lang="en-GB" sz="2800" dirty="0"/>
              <a:t>-These sessions will focus on reading, writing and maths and will be planned by myself.  </a:t>
            </a:r>
          </a:p>
          <a:p>
            <a:pPr marL="0" indent="0" algn="ctr">
              <a:buNone/>
            </a:pPr>
            <a:r>
              <a:rPr lang="en-GB" sz="2800" dirty="0"/>
              <a:t>-These may be delivered in the mornings or in the afternoons by either Mrs Poultney or Mrs Strachan.</a:t>
            </a:r>
          </a:p>
          <a:p>
            <a:pPr marL="0" indent="0">
              <a:buNone/>
            </a:pPr>
            <a:endParaRPr lang="en-GB" sz="2800" dirty="0"/>
          </a:p>
        </p:txBody>
      </p:sp>
      <p:sp>
        <p:nvSpPr>
          <p:cNvPr id="5" name="Rectangle 4"/>
          <p:cNvSpPr/>
          <p:nvPr/>
        </p:nvSpPr>
        <p:spPr>
          <a:xfrm>
            <a:off x="2286000" y="602128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en-GB" b="1" dirty="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‘To live, love and learn in a caring Christian community.’ </a:t>
            </a:r>
          </a:p>
        </p:txBody>
      </p:sp>
      <p:pic>
        <p:nvPicPr>
          <p:cNvPr id="2050" name="Picture 2" descr="6 activities for working in groups in primary and secondary">
            <a:extLst>
              <a:ext uri="{FF2B5EF4-FFF2-40B4-BE49-F238E27FC236}">
                <a16:creationId xmlns:a16="http://schemas.microsoft.com/office/drawing/2014/main" id="{A1D4C451-819E-9184-68DF-066A44D220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4365104"/>
            <a:ext cx="2199442" cy="1468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00576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Contacting Us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To get in touch with us, email via the school office or by emailing </a:t>
            </a:r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hlinkClick r:id="rId2"/>
              </a:rPr>
              <a:t>admin@stjosephs207.herts.sch.uk</a:t>
            </a:r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If required, we will respond within three working days. </a:t>
            </a:r>
          </a:p>
          <a:p>
            <a:pPr algn="ctr"/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For any homework queries, you may contact on Seesaw.</a:t>
            </a:r>
          </a:p>
          <a:p>
            <a:pPr algn="ctr"/>
            <a:endParaRPr lang="en-GB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286000" y="594928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en-GB" b="1" dirty="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‘To live, love and learn in a caring Christian community.’ </a:t>
            </a:r>
          </a:p>
        </p:txBody>
      </p:sp>
      <p:pic>
        <p:nvPicPr>
          <p:cNvPr id="9218" name="Picture 2" descr="Image result for questions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5515491"/>
            <a:ext cx="1624303" cy="108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5515491"/>
            <a:ext cx="1627187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5641068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692696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9600" dirty="0"/>
          </a:p>
          <a:p>
            <a:pPr marL="0" indent="0" algn="ctr">
              <a:buNone/>
            </a:pPr>
            <a:r>
              <a:rPr lang="en-GB" sz="44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Any Questions?</a:t>
            </a:r>
          </a:p>
        </p:txBody>
      </p:sp>
      <p:sp>
        <p:nvSpPr>
          <p:cNvPr id="5" name="Rectangle 4"/>
          <p:cNvSpPr/>
          <p:nvPr/>
        </p:nvSpPr>
        <p:spPr>
          <a:xfrm>
            <a:off x="2073424" y="609329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en-GB" b="1" dirty="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‘To live, love and learn in a caring Christian community.’ </a:t>
            </a:r>
          </a:p>
        </p:txBody>
      </p:sp>
      <p:pic>
        <p:nvPicPr>
          <p:cNvPr id="10242" name="Picture 2" descr="Image result for question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3424" y="3140968"/>
            <a:ext cx="4824536" cy="2732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61671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7517</TotalTime>
  <Words>1045</Words>
  <Application>Microsoft Office PowerPoint</Application>
  <PresentationFormat>On-screen Show (4:3)</PresentationFormat>
  <Paragraphs>108</Paragraphs>
  <Slides>14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Verdana</vt:lpstr>
      <vt:lpstr>Office Theme</vt:lpstr>
      <vt:lpstr>Welcome to Year 5</vt:lpstr>
      <vt:lpstr>Time to reflect…</vt:lpstr>
      <vt:lpstr>Our Classroom</vt:lpstr>
      <vt:lpstr>In Year 5…</vt:lpstr>
      <vt:lpstr>How can you help your child? </vt:lpstr>
      <vt:lpstr>Key dates for the term</vt:lpstr>
      <vt:lpstr>Home learning </vt:lpstr>
      <vt:lpstr>Mathematics in Year 5</vt:lpstr>
      <vt:lpstr>English in Year 5</vt:lpstr>
      <vt:lpstr>Assessment</vt:lpstr>
      <vt:lpstr>PE sessions</vt:lpstr>
      <vt:lpstr>Intervention</vt:lpstr>
      <vt:lpstr>Contacting Us</vt:lpstr>
      <vt:lpstr>PowerPoint Presentation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3</dc:title>
  <dc:creator>J Dove</dc:creator>
  <cp:lastModifiedBy>Jackie Devlin</cp:lastModifiedBy>
  <cp:revision>78</cp:revision>
  <cp:lastPrinted>2017-09-14T11:38:33Z</cp:lastPrinted>
  <dcterms:created xsi:type="dcterms:W3CDTF">2014-09-11T09:10:05Z</dcterms:created>
  <dcterms:modified xsi:type="dcterms:W3CDTF">2023-09-22T14:15:17Z</dcterms:modified>
</cp:coreProperties>
</file>